
<file path=[Content_Types].xml><?xml version="1.0" encoding="utf-8"?>
<Types xmlns="http://schemas.openxmlformats.org/package/2006/content-types">
  <Default Extension="jpeg" ContentType="image/jpeg"/>
  <Default Extension="wdp" ContentType="image/vnd.ms-photo"/>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6"/>
  </p:notesMasterIdLst>
  <p:sldIdLst>
    <p:sldId id="390" r:id="rId3"/>
    <p:sldId id="360" r:id="rId4"/>
    <p:sldId id="425" r:id="rId5"/>
    <p:sldId id="427" r:id="rId6"/>
    <p:sldId id="424" r:id="rId7"/>
    <p:sldId id="422" r:id="rId8"/>
    <p:sldId id="423" r:id="rId9"/>
    <p:sldId id="361" r:id="rId10"/>
    <p:sldId id="362" r:id="rId11"/>
    <p:sldId id="363" r:id="rId12"/>
    <p:sldId id="364" r:id="rId13"/>
    <p:sldId id="391" r:id="rId14"/>
    <p:sldId id="366" r:id="rId15"/>
    <p:sldId id="365" r:id="rId16"/>
    <p:sldId id="367" r:id="rId17"/>
    <p:sldId id="394" r:id="rId18"/>
    <p:sldId id="396" r:id="rId19"/>
    <p:sldId id="432" r:id="rId20"/>
    <p:sldId id="433" r:id="rId21"/>
    <p:sldId id="369" r:id="rId22"/>
    <p:sldId id="370" r:id="rId23"/>
    <p:sldId id="371" r:id="rId24"/>
    <p:sldId id="373" r:id="rId25"/>
    <p:sldId id="429" r:id="rId26"/>
    <p:sldId id="430" r:id="rId27"/>
    <p:sldId id="374" r:id="rId28"/>
    <p:sldId id="375" r:id="rId29"/>
    <p:sldId id="384" r:id="rId30"/>
    <p:sldId id="431" r:id="rId31"/>
    <p:sldId id="386" r:id="rId32"/>
    <p:sldId id="434" r:id="rId33"/>
    <p:sldId id="435" r:id="rId34"/>
    <p:sldId id="392" r:id="rId3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13528"/>
    <a:srgbClr val="6A2018"/>
    <a:srgbClr val="E6E7E8"/>
    <a:srgbClr val="FFFDF8"/>
    <a:srgbClr val="FF6977"/>
    <a:srgbClr val="8CBF00"/>
    <a:srgbClr val="3A8898"/>
    <a:srgbClr val="E93C2B"/>
    <a:srgbClr val="FCFCFC"/>
    <a:srgbClr val="C9AE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0995" autoAdjust="0"/>
    <p:restoredTop sz="96395" autoAdjust="0"/>
  </p:normalViewPr>
  <p:slideViewPr>
    <p:cSldViewPr snapToGrid="0">
      <p:cViewPr>
        <p:scale>
          <a:sx n="70" d="100"/>
          <a:sy n="70" d="100"/>
        </p:scale>
        <p:origin x="-882" y="-108"/>
      </p:cViewPr>
      <p:guideLst>
        <p:guide orient="horz" pos="866"/>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9" Type="http://schemas.openxmlformats.org/officeDocument/2006/relationships/tableStyles" Target="tableStyles.xml"/><Relationship Id="rId38" Type="http://schemas.openxmlformats.org/officeDocument/2006/relationships/viewProps" Target="viewProps.xml"/><Relationship Id="rId37" Type="http://schemas.openxmlformats.org/officeDocument/2006/relationships/presProps" Target="presProps.xml"/><Relationship Id="rId36" Type="http://schemas.openxmlformats.org/officeDocument/2006/relationships/notesMaster" Target="notesMasters/notesMaster1.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1#3">
  <dgm:title val=""/>
  <dgm:desc val=""/>
  <dgm:catLst>
    <dgm:cat type="accent1" pri="11100"/>
  </dgm:catLst>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4">
  <dgm:title val=""/>
  <dgm:desc val=""/>
  <dgm:catLst>
    <dgm:cat type="accent1" pri="11100"/>
  </dgm:catLst>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4">
  <dgm:title val=""/>
  <dgm:desc val=""/>
  <dgm:catLst>
    <dgm:cat type="accent1" pri="11100"/>
  </dgm:catLst>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8F395465-25BD-43C3-939F-D23C8D5A0253}" type="doc">
      <dgm:prSet loTypeId="urn:microsoft.com/office/officeart/2005/8/layout/arrow2#3" loCatId="process" qsTypeId="urn:microsoft.com/office/officeart/2005/8/quickstyle/simple1#5" qsCatId="simple" csTypeId="urn:microsoft.com/office/officeart/2005/8/colors/accent1_1#3" csCatId="accent1" phldr="1"/>
      <dgm:spPr/>
    </dgm:pt>
    <dgm:pt modelId="{B527DC6F-64DF-4B40-87D8-44E15589E059}">
      <dgm:prSet phldrT="[文本]" custT="1"/>
      <dgm:spPr/>
      <dgm:t>
        <a:bodyPr/>
        <a:lstStyle/>
        <a:p>
          <a:r>
            <a:rPr lang="en-US" altLang="zh-CN" sz="1800" b="0" dirty="0" smtClean="0">
              <a:latin typeface="微软雅黑" panose="020B0503020204020204" pitchFamily="34" charset="-122"/>
              <a:ea typeface="微软雅黑" panose="020B0503020204020204" pitchFamily="34" charset="-122"/>
            </a:rPr>
            <a:t>1988</a:t>
          </a:r>
          <a:r>
            <a:rPr lang="zh-CN" altLang="en-US" sz="1800" b="0" dirty="0" smtClean="0">
              <a:latin typeface="微软雅黑" panose="020B0503020204020204" pitchFamily="34" charset="-122"/>
              <a:ea typeface="微软雅黑" panose="020B0503020204020204" pitchFamily="34" charset="-122"/>
            </a:rPr>
            <a:t>年 </a:t>
          </a:r>
          <a:endParaRPr lang="zh-CN" altLang="en-US" sz="1800" dirty="0"/>
        </a:p>
      </dgm:t>
    </dgm:pt>
    <dgm:pt modelId="{866F6A1C-E0FC-49B5-AB90-37B6DADF8AE1}" cxnId="{1EA2E794-C013-4359-887A-BA0760AD4529}" type="parTrans">
      <dgm:prSet/>
      <dgm:spPr/>
      <dgm:t>
        <a:bodyPr/>
        <a:lstStyle/>
        <a:p>
          <a:endParaRPr lang="zh-CN" altLang="en-US"/>
        </a:p>
      </dgm:t>
    </dgm:pt>
    <dgm:pt modelId="{5CB4CC5F-7B4A-4CF3-BFC7-0426AB793FCB}" cxnId="{1EA2E794-C013-4359-887A-BA0760AD4529}" type="sibTrans">
      <dgm:prSet/>
      <dgm:spPr/>
      <dgm:t>
        <a:bodyPr/>
        <a:lstStyle/>
        <a:p>
          <a:endParaRPr lang="zh-CN" altLang="en-US"/>
        </a:p>
      </dgm:t>
    </dgm:pt>
    <dgm:pt modelId="{3188C8D9-022B-4D9C-98A2-2BE90B757BB4}">
      <dgm:prSet phldrT="[文本]" custT="1"/>
      <dgm:spPr/>
      <dgm:t>
        <a:bodyPr/>
        <a:lstStyle/>
        <a:p>
          <a:r>
            <a:rPr lang="en-US" altLang="zh-CN" sz="1800" dirty="0" smtClean="0">
              <a:latin typeface="微软雅黑" panose="020B0503020204020204" pitchFamily="34" charset="-122"/>
              <a:ea typeface="微软雅黑" panose="020B0503020204020204" pitchFamily="34" charset="-122"/>
            </a:rPr>
            <a:t>1989</a:t>
          </a:r>
          <a:r>
            <a:rPr lang="zh-CN" altLang="en-US" sz="1800" dirty="0" smtClean="0">
              <a:latin typeface="微软雅黑" panose="020B0503020204020204" pitchFamily="34" charset="-122"/>
              <a:ea typeface="微软雅黑" panose="020B0503020204020204" pitchFamily="34" charset="-122"/>
            </a:rPr>
            <a:t>年</a:t>
          </a:r>
          <a:endParaRPr lang="zh-CN" altLang="en-US" sz="1800" dirty="0">
            <a:latin typeface="微软雅黑" panose="020B0503020204020204" pitchFamily="34" charset="-122"/>
            <a:ea typeface="微软雅黑" panose="020B0503020204020204" pitchFamily="34" charset="-122"/>
          </a:endParaRPr>
        </a:p>
      </dgm:t>
    </dgm:pt>
    <dgm:pt modelId="{5ED30A83-08B7-458C-AF99-F8B433511E20}" cxnId="{A3CCC6D0-1337-4C44-BEA9-7C621E9178F1}" type="parTrans">
      <dgm:prSet/>
      <dgm:spPr/>
      <dgm:t>
        <a:bodyPr/>
        <a:lstStyle/>
        <a:p>
          <a:endParaRPr lang="zh-CN" altLang="en-US"/>
        </a:p>
      </dgm:t>
    </dgm:pt>
    <dgm:pt modelId="{A0DB2DA9-4D8B-4A35-A338-422A3D9FD24A}" cxnId="{A3CCC6D0-1337-4C44-BEA9-7C621E9178F1}" type="sibTrans">
      <dgm:prSet/>
      <dgm:spPr/>
      <dgm:t>
        <a:bodyPr/>
        <a:lstStyle/>
        <a:p>
          <a:endParaRPr lang="zh-CN" altLang="en-US"/>
        </a:p>
      </dgm:t>
    </dgm:pt>
    <dgm:pt modelId="{54FDB49F-27AA-47F0-BD88-33290EB08290}">
      <dgm:prSet phldrT="[文本]" custT="1"/>
      <dgm:spPr/>
      <dgm:t>
        <a:bodyPr/>
        <a:lstStyle/>
        <a:p>
          <a:r>
            <a:rPr lang="en-US" altLang="zh-CN" sz="1800" dirty="0" smtClean="0">
              <a:latin typeface="微软雅黑" panose="020B0503020204020204" pitchFamily="34" charset="-122"/>
              <a:ea typeface="微软雅黑" panose="020B0503020204020204" pitchFamily="34" charset="-122"/>
            </a:rPr>
            <a:t>1993</a:t>
          </a:r>
          <a:r>
            <a:rPr lang="zh-CN" altLang="en-US" sz="1800" dirty="0" smtClean="0">
              <a:latin typeface="微软雅黑" panose="020B0503020204020204" pitchFamily="34" charset="-122"/>
              <a:ea typeface="微软雅黑" panose="020B0503020204020204" pitchFamily="34" charset="-122"/>
            </a:rPr>
            <a:t>年</a:t>
          </a:r>
          <a:endParaRPr lang="zh-CN" altLang="en-US" sz="1800" dirty="0">
            <a:latin typeface="微软雅黑" panose="020B0503020204020204" pitchFamily="34" charset="-122"/>
            <a:ea typeface="微软雅黑" panose="020B0503020204020204" pitchFamily="34" charset="-122"/>
          </a:endParaRPr>
        </a:p>
      </dgm:t>
    </dgm:pt>
    <dgm:pt modelId="{D92DD7A8-790B-4583-881A-015A91F54693}" cxnId="{48A97D7A-D898-4A04-91CC-4D1A51E22421}" type="parTrans">
      <dgm:prSet/>
      <dgm:spPr/>
      <dgm:t>
        <a:bodyPr/>
        <a:lstStyle/>
        <a:p>
          <a:endParaRPr lang="zh-CN" altLang="en-US"/>
        </a:p>
      </dgm:t>
    </dgm:pt>
    <dgm:pt modelId="{79B941DA-F08D-4C42-95D2-92BB19CFBAF7}" cxnId="{48A97D7A-D898-4A04-91CC-4D1A51E22421}" type="sibTrans">
      <dgm:prSet/>
      <dgm:spPr/>
      <dgm:t>
        <a:bodyPr/>
        <a:lstStyle/>
        <a:p>
          <a:endParaRPr lang="zh-CN" altLang="en-US"/>
        </a:p>
      </dgm:t>
    </dgm:pt>
    <dgm:pt modelId="{960786F0-FA65-4191-92DC-8F762F21663C}">
      <dgm:prSet phldrT="[文本]" custT="1"/>
      <dgm:spPr/>
      <dgm:t>
        <a:bodyPr/>
        <a:lstStyle/>
        <a:p>
          <a:r>
            <a:rPr lang="en-US" altLang="zh-CN" sz="1800" dirty="0" smtClean="0">
              <a:latin typeface="微软雅黑" panose="020B0503020204020204" pitchFamily="34" charset="-122"/>
              <a:ea typeface="微软雅黑" panose="020B0503020204020204" pitchFamily="34" charset="-122"/>
            </a:rPr>
            <a:t>1994</a:t>
          </a:r>
          <a:r>
            <a:rPr lang="zh-CN" altLang="en-US" sz="1800" dirty="0" smtClean="0">
              <a:latin typeface="微软雅黑" panose="020B0503020204020204" pitchFamily="34" charset="-122"/>
              <a:ea typeface="微软雅黑" panose="020B0503020204020204" pitchFamily="34" charset="-122"/>
            </a:rPr>
            <a:t>年</a:t>
          </a:r>
          <a:endParaRPr lang="zh-CN" altLang="en-US" sz="1800" dirty="0">
            <a:latin typeface="微软雅黑" panose="020B0503020204020204" pitchFamily="34" charset="-122"/>
            <a:ea typeface="微软雅黑" panose="020B0503020204020204" pitchFamily="34" charset="-122"/>
          </a:endParaRPr>
        </a:p>
      </dgm:t>
    </dgm:pt>
    <dgm:pt modelId="{F8B73744-9C1D-4E5D-8618-5D204C4392AB}" cxnId="{BF67E51E-CA4A-4AFE-97DB-314547A61287}" type="parTrans">
      <dgm:prSet/>
      <dgm:spPr/>
      <dgm:t>
        <a:bodyPr/>
        <a:lstStyle/>
        <a:p>
          <a:endParaRPr lang="zh-CN" altLang="en-US"/>
        </a:p>
      </dgm:t>
    </dgm:pt>
    <dgm:pt modelId="{CADF2FBA-3427-444A-A5BE-3DB1F2634C4A}" cxnId="{BF67E51E-CA4A-4AFE-97DB-314547A61287}" type="sibTrans">
      <dgm:prSet/>
      <dgm:spPr/>
      <dgm:t>
        <a:bodyPr/>
        <a:lstStyle/>
        <a:p>
          <a:endParaRPr lang="zh-CN" altLang="en-US"/>
        </a:p>
      </dgm:t>
    </dgm:pt>
    <dgm:pt modelId="{2DFA776B-94DB-4310-B7F5-4637DFF42953}">
      <dgm:prSet custT="1"/>
      <dgm:spPr/>
      <dgm:t>
        <a:bodyPr/>
        <a:lstStyle/>
        <a:p>
          <a:r>
            <a:rPr lang="en-US" altLang="zh-CN" sz="2000" dirty="0" smtClean="0"/>
            <a:t>1997</a:t>
          </a:r>
          <a:r>
            <a:rPr lang="zh-CN" altLang="en-US" sz="2000" dirty="0" smtClean="0"/>
            <a:t>年</a:t>
          </a:r>
          <a:endParaRPr lang="zh-CN" altLang="en-US" sz="2000" dirty="0"/>
        </a:p>
      </dgm:t>
    </dgm:pt>
    <dgm:pt modelId="{0F5A8697-0C30-482D-8BDC-F363F4C77E8A}" cxnId="{00740925-8141-414B-908C-72183EE70642}" type="parTrans">
      <dgm:prSet/>
      <dgm:spPr/>
      <dgm:t>
        <a:bodyPr/>
        <a:lstStyle/>
        <a:p>
          <a:endParaRPr lang="zh-CN" altLang="en-US"/>
        </a:p>
      </dgm:t>
    </dgm:pt>
    <dgm:pt modelId="{2C39FD3B-6B2A-4687-A5C9-6E05B295C211}" cxnId="{00740925-8141-414B-908C-72183EE70642}" type="sibTrans">
      <dgm:prSet/>
      <dgm:spPr/>
      <dgm:t>
        <a:bodyPr/>
        <a:lstStyle/>
        <a:p>
          <a:endParaRPr lang="zh-CN" altLang="en-US"/>
        </a:p>
      </dgm:t>
    </dgm:pt>
    <dgm:pt modelId="{3558A625-DFF8-411E-B6A5-9B522E9B667B}" type="pres">
      <dgm:prSet presAssocID="{8F395465-25BD-43C3-939F-D23C8D5A0253}" presName="arrowDiagram" presStyleCnt="0">
        <dgm:presLayoutVars>
          <dgm:chMax val="5"/>
          <dgm:dir/>
          <dgm:resizeHandles val="exact"/>
        </dgm:presLayoutVars>
      </dgm:prSet>
      <dgm:spPr/>
    </dgm:pt>
    <dgm:pt modelId="{452E076E-765E-4F42-8758-434CFF8B508D}" type="pres">
      <dgm:prSet presAssocID="{8F395465-25BD-43C3-939F-D23C8D5A0253}" presName="arrow" presStyleLbl="bgShp" presStyleIdx="0" presStyleCnt="1" custScaleX="109375"/>
      <dgm:spPr/>
    </dgm:pt>
    <dgm:pt modelId="{5FB33A6C-650B-4D19-898D-49E1A5BD01C4}" type="pres">
      <dgm:prSet presAssocID="{8F395465-25BD-43C3-939F-D23C8D5A0253}" presName="arrowDiagram5" presStyleCnt="0"/>
      <dgm:spPr/>
    </dgm:pt>
    <dgm:pt modelId="{C58FA11B-097E-4D50-9C3D-F1FAAAA10881}" type="pres">
      <dgm:prSet presAssocID="{B527DC6F-64DF-4B40-87D8-44E15589E059}" presName="bullet5a" presStyleLbl="node1" presStyleIdx="0" presStyleCnt="5"/>
      <dgm:spPr/>
    </dgm:pt>
    <dgm:pt modelId="{D69B73CC-852C-41C1-ADC1-BCB232E66371}" type="pres">
      <dgm:prSet presAssocID="{B527DC6F-64DF-4B40-87D8-44E15589E059}" presName="textBox5a" presStyleLbl="revTx" presStyleIdx="0" presStyleCnt="5">
        <dgm:presLayoutVars>
          <dgm:bulletEnabled val="1"/>
        </dgm:presLayoutVars>
      </dgm:prSet>
      <dgm:spPr/>
      <dgm:t>
        <a:bodyPr/>
        <a:lstStyle/>
        <a:p>
          <a:endParaRPr lang="zh-CN" altLang="en-US"/>
        </a:p>
      </dgm:t>
    </dgm:pt>
    <dgm:pt modelId="{CD441088-9B59-4822-9E01-FBCF5C0F0593}" type="pres">
      <dgm:prSet presAssocID="{3188C8D9-022B-4D9C-98A2-2BE90B757BB4}" presName="bullet5b" presStyleLbl="node1" presStyleIdx="1" presStyleCnt="5"/>
      <dgm:spPr/>
    </dgm:pt>
    <dgm:pt modelId="{0F23FD85-55BD-4990-BA8C-026F8E4FA0EC}" type="pres">
      <dgm:prSet presAssocID="{3188C8D9-022B-4D9C-98A2-2BE90B757BB4}" presName="textBox5b" presStyleLbl="revTx" presStyleIdx="1" presStyleCnt="5">
        <dgm:presLayoutVars>
          <dgm:bulletEnabled val="1"/>
        </dgm:presLayoutVars>
      </dgm:prSet>
      <dgm:spPr/>
      <dgm:t>
        <a:bodyPr/>
        <a:lstStyle/>
        <a:p>
          <a:endParaRPr lang="zh-CN" altLang="en-US"/>
        </a:p>
      </dgm:t>
    </dgm:pt>
    <dgm:pt modelId="{FF1DCF86-FCA2-40D1-90F5-5AA8F1199F09}" type="pres">
      <dgm:prSet presAssocID="{54FDB49F-27AA-47F0-BD88-33290EB08290}" presName="bullet5c" presStyleLbl="node1" presStyleIdx="2" presStyleCnt="5"/>
      <dgm:spPr/>
    </dgm:pt>
    <dgm:pt modelId="{3C66730A-9E8A-416D-8CDF-78F62CAFE8CC}" type="pres">
      <dgm:prSet presAssocID="{54FDB49F-27AA-47F0-BD88-33290EB08290}" presName="textBox5c" presStyleLbl="revTx" presStyleIdx="2" presStyleCnt="5">
        <dgm:presLayoutVars>
          <dgm:bulletEnabled val="1"/>
        </dgm:presLayoutVars>
      </dgm:prSet>
      <dgm:spPr/>
      <dgm:t>
        <a:bodyPr/>
        <a:lstStyle/>
        <a:p>
          <a:endParaRPr lang="zh-CN" altLang="en-US"/>
        </a:p>
      </dgm:t>
    </dgm:pt>
    <dgm:pt modelId="{A08AFFCA-5FD1-4C18-81B6-D512EF0E8294}" type="pres">
      <dgm:prSet presAssocID="{960786F0-FA65-4191-92DC-8F762F21663C}" presName="bullet5d" presStyleLbl="node1" presStyleIdx="3" presStyleCnt="5"/>
      <dgm:spPr/>
    </dgm:pt>
    <dgm:pt modelId="{C65C9E4A-C1E6-46DD-ACCB-6760A2E21352}" type="pres">
      <dgm:prSet presAssocID="{960786F0-FA65-4191-92DC-8F762F21663C}" presName="textBox5d" presStyleLbl="revTx" presStyleIdx="3" presStyleCnt="5">
        <dgm:presLayoutVars>
          <dgm:bulletEnabled val="1"/>
        </dgm:presLayoutVars>
      </dgm:prSet>
      <dgm:spPr/>
      <dgm:t>
        <a:bodyPr/>
        <a:lstStyle/>
        <a:p>
          <a:endParaRPr lang="zh-CN" altLang="en-US"/>
        </a:p>
      </dgm:t>
    </dgm:pt>
    <dgm:pt modelId="{17DAF915-0E4F-44AA-B531-2A89A3F7B984}" type="pres">
      <dgm:prSet presAssocID="{2DFA776B-94DB-4310-B7F5-4637DFF42953}" presName="bullet5e" presStyleLbl="node1" presStyleIdx="4" presStyleCnt="5"/>
      <dgm:spPr/>
    </dgm:pt>
    <dgm:pt modelId="{80B3ECC5-4B28-4CF1-863C-4E0061EAB4A9}" type="pres">
      <dgm:prSet presAssocID="{2DFA776B-94DB-4310-B7F5-4637DFF42953}" presName="textBox5e" presStyleLbl="revTx" presStyleIdx="4" presStyleCnt="5">
        <dgm:presLayoutVars>
          <dgm:bulletEnabled val="1"/>
        </dgm:presLayoutVars>
      </dgm:prSet>
      <dgm:spPr/>
      <dgm:t>
        <a:bodyPr/>
        <a:lstStyle/>
        <a:p>
          <a:endParaRPr lang="zh-CN" altLang="en-US"/>
        </a:p>
      </dgm:t>
    </dgm:pt>
  </dgm:ptLst>
  <dgm:cxnLst>
    <dgm:cxn modelId="{A19F43E7-07B9-4B95-86C8-6207532F20E0}" type="presOf" srcId="{2DFA776B-94DB-4310-B7F5-4637DFF42953}" destId="{80B3ECC5-4B28-4CF1-863C-4E0061EAB4A9}" srcOrd="0" destOrd="0" presId="urn:microsoft.com/office/officeart/2005/8/layout/arrow2#3"/>
    <dgm:cxn modelId="{E5B97289-781F-46C0-BC8B-48BF976508B7}" type="presOf" srcId="{960786F0-FA65-4191-92DC-8F762F21663C}" destId="{C65C9E4A-C1E6-46DD-ACCB-6760A2E21352}" srcOrd="0" destOrd="0" presId="urn:microsoft.com/office/officeart/2005/8/layout/arrow2#3"/>
    <dgm:cxn modelId="{A3CCC6D0-1337-4C44-BEA9-7C621E9178F1}" srcId="{8F395465-25BD-43C3-939F-D23C8D5A0253}" destId="{3188C8D9-022B-4D9C-98A2-2BE90B757BB4}" srcOrd="1" destOrd="0" parTransId="{5ED30A83-08B7-458C-AF99-F8B433511E20}" sibTransId="{A0DB2DA9-4D8B-4A35-A338-422A3D9FD24A}"/>
    <dgm:cxn modelId="{9CBAF493-0A60-4A5E-9220-70477EA03BA1}" type="presOf" srcId="{B527DC6F-64DF-4B40-87D8-44E15589E059}" destId="{D69B73CC-852C-41C1-ADC1-BCB232E66371}" srcOrd="0" destOrd="0" presId="urn:microsoft.com/office/officeart/2005/8/layout/arrow2#3"/>
    <dgm:cxn modelId="{00740925-8141-414B-908C-72183EE70642}" srcId="{8F395465-25BD-43C3-939F-D23C8D5A0253}" destId="{2DFA776B-94DB-4310-B7F5-4637DFF42953}" srcOrd="4" destOrd="0" parTransId="{0F5A8697-0C30-482D-8BDC-F363F4C77E8A}" sibTransId="{2C39FD3B-6B2A-4687-A5C9-6E05B295C211}"/>
    <dgm:cxn modelId="{1EA2E794-C013-4359-887A-BA0760AD4529}" srcId="{8F395465-25BD-43C3-939F-D23C8D5A0253}" destId="{B527DC6F-64DF-4B40-87D8-44E15589E059}" srcOrd="0" destOrd="0" parTransId="{866F6A1C-E0FC-49B5-AB90-37B6DADF8AE1}" sibTransId="{5CB4CC5F-7B4A-4CF3-BFC7-0426AB793FCB}"/>
    <dgm:cxn modelId="{48A97D7A-D898-4A04-91CC-4D1A51E22421}" srcId="{8F395465-25BD-43C3-939F-D23C8D5A0253}" destId="{54FDB49F-27AA-47F0-BD88-33290EB08290}" srcOrd="2" destOrd="0" parTransId="{D92DD7A8-790B-4583-881A-015A91F54693}" sibTransId="{79B941DA-F08D-4C42-95D2-92BB19CFBAF7}"/>
    <dgm:cxn modelId="{861356AA-F6DE-484C-B10A-93F03382F404}" type="presOf" srcId="{8F395465-25BD-43C3-939F-D23C8D5A0253}" destId="{3558A625-DFF8-411E-B6A5-9B522E9B667B}" srcOrd="0" destOrd="0" presId="urn:microsoft.com/office/officeart/2005/8/layout/arrow2#3"/>
    <dgm:cxn modelId="{09695A1B-60C9-4CD7-9159-62A142ED445F}" type="presOf" srcId="{3188C8D9-022B-4D9C-98A2-2BE90B757BB4}" destId="{0F23FD85-55BD-4990-BA8C-026F8E4FA0EC}" srcOrd="0" destOrd="0" presId="urn:microsoft.com/office/officeart/2005/8/layout/arrow2#3"/>
    <dgm:cxn modelId="{BF67E51E-CA4A-4AFE-97DB-314547A61287}" srcId="{8F395465-25BD-43C3-939F-D23C8D5A0253}" destId="{960786F0-FA65-4191-92DC-8F762F21663C}" srcOrd="3" destOrd="0" parTransId="{F8B73744-9C1D-4E5D-8618-5D204C4392AB}" sibTransId="{CADF2FBA-3427-444A-A5BE-3DB1F2634C4A}"/>
    <dgm:cxn modelId="{B310CBA2-C201-4ED3-99CC-A5A9A1F355EC}" type="presOf" srcId="{54FDB49F-27AA-47F0-BD88-33290EB08290}" destId="{3C66730A-9E8A-416D-8CDF-78F62CAFE8CC}" srcOrd="0" destOrd="0" presId="urn:microsoft.com/office/officeart/2005/8/layout/arrow2#3"/>
    <dgm:cxn modelId="{EF62AF48-B660-49E9-96AA-7595703D3322}" type="presParOf" srcId="{3558A625-DFF8-411E-B6A5-9B522E9B667B}" destId="{452E076E-765E-4F42-8758-434CFF8B508D}" srcOrd="0" destOrd="0" presId="urn:microsoft.com/office/officeart/2005/8/layout/arrow2#3"/>
    <dgm:cxn modelId="{CC3C08EC-A3D9-430D-9768-AFAAA8F3FDFF}" type="presParOf" srcId="{3558A625-DFF8-411E-B6A5-9B522E9B667B}" destId="{5FB33A6C-650B-4D19-898D-49E1A5BD01C4}" srcOrd="1" destOrd="0" presId="urn:microsoft.com/office/officeart/2005/8/layout/arrow2#3"/>
    <dgm:cxn modelId="{72000281-C88F-4DB7-8250-957F8B72D52B}" type="presParOf" srcId="{5FB33A6C-650B-4D19-898D-49E1A5BD01C4}" destId="{C58FA11B-097E-4D50-9C3D-F1FAAAA10881}" srcOrd="0" destOrd="0" presId="urn:microsoft.com/office/officeart/2005/8/layout/arrow2#3"/>
    <dgm:cxn modelId="{8A4EE810-0E03-44C3-9569-4AC9D6A92115}" type="presParOf" srcId="{5FB33A6C-650B-4D19-898D-49E1A5BD01C4}" destId="{D69B73CC-852C-41C1-ADC1-BCB232E66371}" srcOrd="1" destOrd="0" presId="urn:microsoft.com/office/officeart/2005/8/layout/arrow2#3"/>
    <dgm:cxn modelId="{CB3480FB-82EE-4DEF-A3BE-42F32BADFE49}" type="presParOf" srcId="{5FB33A6C-650B-4D19-898D-49E1A5BD01C4}" destId="{CD441088-9B59-4822-9E01-FBCF5C0F0593}" srcOrd="2" destOrd="0" presId="urn:microsoft.com/office/officeart/2005/8/layout/arrow2#3"/>
    <dgm:cxn modelId="{581AEA86-C24C-4009-BED9-6352D85055A4}" type="presParOf" srcId="{5FB33A6C-650B-4D19-898D-49E1A5BD01C4}" destId="{0F23FD85-55BD-4990-BA8C-026F8E4FA0EC}" srcOrd="3" destOrd="0" presId="urn:microsoft.com/office/officeart/2005/8/layout/arrow2#3"/>
    <dgm:cxn modelId="{106A7BEB-2EFA-40CC-B698-A868409BB9F7}" type="presParOf" srcId="{5FB33A6C-650B-4D19-898D-49E1A5BD01C4}" destId="{FF1DCF86-FCA2-40D1-90F5-5AA8F1199F09}" srcOrd="4" destOrd="0" presId="urn:microsoft.com/office/officeart/2005/8/layout/arrow2#3"/>
    <dgm:cxn modelId="{BDABA1C3-86BB-4910-A7F3-DBE7A148782A}" type="presParOf" srcId="{5FB33A6C-650B-4D19-898D-49E1A5BD01C4}" destId="{3C66730A-9E8A-416D-8CDF-78F62CAFE8CC}" srcOrd="5" destOrd="0" presId="urn:microsoft.com/office/officeart/2005/8/layout/arrow2#3"/>
    <dgm:cxn modelId="{15E37F5B-291C-439A-8A38-651668EF4247}" type="presParOf" srcId="{5FB33A6C-650B-4D19-898D-49E1A5BD01C4}" destId="{A08AFFCA-5FD1-4C18-81B6-D512EF0E8294}" srcOrd="6" destOrd="0" presId="urn:microsoft.com/office/officeart/2005/8/layout/arrow2#3"/>
    <dgm:cxn modelId="{8A11B388-2CC4-48C3-8989-DAF1E920F1A8}" type="presParOf" srcId="{5FB33A6C-650B-4D19-898D-49E1A5BD01C4}" destId="{C65C9E4A-C1E6-46DD-ACCB-6760A2E21352}" srcOrd="7" destOrd="0" presId="urn:microsoft.com/office/officeart/2005/8/layout/arrow2#3"/>
    <dgm:cxn modelId="{6D9BC854-79F9-45A8-B976-5DBE09B9252A}" type="presParOf" srcId="{5FB33A6C-650B-4D19-898D-49E1A5BD01C4}" destId="{17DAF915-0E4F-44AA-B531-2A89A3F7B984}" srcOrd="8" destOrd="0" presId="urn:microsoft.com/office/officeart/2005/8/layout/arrow2#3"/>
    <dgm:cxn modelId="{528A7A92-4B54-4022-B254-D1C050283716}" type="presParOf" srcId="{5FB33A6C-650B-4D19-898D-49E1A5BD01C4}" destId="{80B3ECC5-4B28-4CF1-863C-4E0061EAB4A9}" srcOrd="9" destOrd="0" presId="urn:microsoft.com/office/officeart/2005/8/layout/arrow2#3"/>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F395465-25BD-43C3-939F-D23C8D5A0253}" type="doc">
      <dgm:prSet loTypeId="urn:microsoft.com/office/officeart/2005/8/layout/arrow2#4" loCatId="process" qsTypeId="urn:microsoft.com/office/officeart/2005/8/quickstyle/simple1#6" qsCatId="simple" csTypeId="urn:microsoft.com/office/officeart/2005/8/colors/accent1_1#4" csCatId="accent1" phldr="1"/>
      <dgm:spPr/>
    </dgm:pt>
    <dgm:pt modelId="{B527DC6F-64DF-4B40-87D8-44E15589E059}">
      <dgm:prSet phldrT="[文本]" custT="1"/>
      <dgm:spPr/>
      <dgm:t>
        <a:bodyPr/>
        <a:lstStyle/>
        <a:p>
          <a:r>
            <a:rPr lang="en-US" altLang="zh-CN" sz="1800" b="0" dirty="0" smtClean="0">
              <a:latin typeface="微软雅黑" panose="020B0503020204020204" pitchFamily="34" charset="-122"/>
              <a:ea typeface="微软雅黑" panose="020B0503020204020204" pitchFamily="34" charset="-122"/>
            </a:rPr>
            <a:t>2000</a:t>
          </a:r>
          <a:r>
            <a:rPr lang="zh-CN" altLang="en-US" sz="1800" b="0" dirty="0" smtClean="0">
              <a:latin typeface="微软雅黑" panose="020B0503020204020204" pitchFamily="34" charset="-122"/>
              <a:ea typeface="微软雅黑" panose="020B0503020204020204" pitchFamily="34" charset="-122"/>
            </a:rPr>
            <a:t>年</a:t>
          </a:r>
          <a:endParaRPr lang="zh-CN" altLang="en-US" sz="1800" dirty="0"/>
        </a:p>
      </dgm:t>
    </dgm:pt>
    <dgm:pt modelId="{866F6A1C-E0FC-49B5-AB90-37B6DADF8AE1}" cxnId="{1EA2E794-C013-4359-887A-BA0760AD4529}" type="parTrans">
      <dgm:prSet/>
      <dgm:spPr/>
      <dgm:t>
        <a:bodyPr/>
        <a:lstStyle/>
        <a:p>
          <a:endParaRPr lang="zh-CN" altLang="en-US"/>
        </a:p>
      </dgm:t>
    </dgm:pt>
    <dgm:pt modelId="{5CB4CC5F-7B4A-4CF3-BFC7-0426AB793FCB}" cxnId="{1EA2E794-C013-4359-887A-BA0760AD4529}" type="sibTrans">
      <dgm:prSet/>
      <dgm:spPr/>
      <dgm:t>
        <a:bodyPr/>
        <a:lstStyle/>
        <a:p>
          <a:endParaRPr lang="zh-CN" altLang="en-US"/>
        </a:p>
      </dgm:t>
    </dgm:pt>
    <dgm:pt modelId="{3188C8D9-022B-4D9C-98A2-2BE90B757BB4}">
      <dgm:prSet phldrT="[文本]" custT="1"/>
      <dgm:spPr/>
      <dgm:t>
        <a:bodyPr/>
        <a:lstStyle/>
        <a:p>
          <a:r>
            <a:rPr lang="en-US" altLang="zh-CN" sz="1800" dirty="0" smtClean="0">
              <a:latin typeface="微软雅黑" panose="020B0503020204020204" pitchFamily="34" charset="-122"/>
              <a:ea typeface="微软雅黑" panose="020B0503020204020204" pitchFamily="34" charset="-122"/>
            </a:rPr>
            <a:t>2002</a:t>
          </a:r>
          <a:r>
            <a:rPr lang="zh-CN" altLang="en-US" sz="1800" dirty="0" smtClean="0">
              <a:latin typeface="微软雅黑" panose="020B0503020204020204" pitchFamily="34" charset="-122"/>
              <a:ea typeface="微软雅黑" panose="020B0503020204020204" pitchFamily="34" charset="-122"/>
            </a:rPr>
            <a:t>年</a:t>
          </a:r>
          <a:endParaRPr lang="zh-CN" altLang="en-US" sz="1800" dirty="0">
            <a:latin typeface="微软雅黑" panose="020B0503020204020204" pitchFamily="34" charset="-122"/>
            <a:ea typeface="微软雅黑" panose="020B0503020204020204" pitchFamily="34" charset="-122"/>
          </a:endParaRPr>
        </a:p>
      </dgm:t>
    </dgm:pt>
    <dgm:pt modelId="{5ED30A83-08B7-458C-AF99-F8B433511E20}" cxnId="{A3CCC6D0-1337-4C44-BEA9-7C621E9178F1}" type="parTrans">
      <dgm:prSet/>
      <dgm:spPr/>
      <dgm:t>
        <a:bodyPr/>
        <a:lstStyle/>
        <a:p>
          <a:endParaRPr lang="zh-CN" altLang="en-US"/>
        </a:p>
      </dgm:t>
    </dgm:pt>
    <dgm:pt modelId="{A0DB2DA9-4D8B-4A35-A338-422A3D9FD24A}" cxnId="{A3CCC6D0-1337-4C44-BEA9-7C621E9178F1}" type="sibTrans">
      <dgm:prSet/>
      <dgm:spPr/>
      <dgm:t>
        <a:bodyPr/>
        <a:lstStyle/>
        <a:p>
          <a:endParaRPr lang="zh-CN" altLang="en-US"/>
        </a:p>
      </dgm:t>
    </dgm:pt>
    <dgm:pt modelId="{54FDB49F-27AA-47F0-BD88-33290EB08290}">
      <dgm:prSet phldrT="[文本]" custT="1"/>
      <dgm:spPr/>
      <dgm:t>
        <a:bodyPr/>
        <a:lstStyle/>
        <a:p>
          <a:r>
            <a:rPr lang="en-US" altLang="zh-CN" sz="1800" dirty="0" smtClean="0">
              <a:solidFill>
                <a:schemeClr val="bg1"/>
              </a:solidFill>
              <a:latin typeface="微软雅黑" panose="020B0503020204020204" pitchFamily="34" charset="-122"/>
              <a:ea typeface="微软雅黑" panose="020B0503020204020204" pitchFamily="34" charset="-122"/>
            </a:rPr>
            <a:t>2007</a:t>
          </a:r>
          <a:r>
            <a:rPr lang="zh-CN" altLang="en-US" sz="1800" dirty="0" smtClean="0">
              <a:solidFill>
                <a:schemeClr val="bg1"/>
              </a:solidFill>
              <a:latin typeface="微软雅黑" panose="020B0503020204020204" pitchFamily="34" charset="-122"/>
              <a:ea typeface="微软雅黑" panose="020B0503020204020204" pitchFamily="34" charset="-122"/>
            </a:rPr>
            <a:t>年</a:t>
          </a:r>
          <a:endParaRPr lang="zh-CN" altLang="en-US" sz="1800" dirty="0">
            <a:solidFill>
              <a:schemeClr val="bg1"/>
            </a:solidFill>
            <a:latin typeface="微软雅黑" panose="020B0503020204020204" pitchFamily="34" charset="-122"/>
            <a:ea typeface="微软雅黑" panose="020B0503020204020204" pitchFamily="34" charset="-122"/>
          </a:endParaRPr>
        </a:p>
      </dgm:t>
    </dgm:pt>
    <dgm:pt modelId="{D92DD7A8-790B-4583-881A-015A91F54693}" cxnId="{48A97D7A-D898-4A04-91CC-4D1A51E22421}" type="parTrans">
      <dgm:prSet/>
      <dgm:spPr/>
      <dgm:t>
        <a:bodyPr/>
        <a:lstStyle/>
        <a:p>
          <a:endParaRPr lang="zh-CN" altLang="en-US"/>
        </a:p>
      </dgm:t>
    </dgm:pt>
    <dgm:pt modelId="{79B941DA-F08D-4C42-95D2-92BB19CFBAF7}" cxnId="{48A97D7A-D898-4A04-91CC-4D1A51E22421}" type="sibTrans">
      <dgm:prSet/>
      <dgm:spPr/>
      <dgm:t>
        <a:bodyPr/>
        <a:lstStyle/>
        <a:p>
          <a:endParaRPr lang="zh-CN" altLang="en-US"/>
        </a:p>
      </dgm:t>
    </dgm:pt>
    <dgm:pt modelId="{960786F0-FA65-4191-92DC-8F762F21663C}">
      <dgm:prSet phldrT="[文本]" custT="1"/>
      <dgm:spPr/>
      <dgm:t>
        <a:bodyPr/>
        <a:lstStyle/>
        <a:p>
          <a:r>
            <a:rPr lang="en-US" altLang="zh-CN" sz="1800" dirty="0" smtClean="0">
              <a:solidFill>
                <a:schemeClr val="bg1"/>
              </a:solidFill>
              <a:latin typeface="微软雅黑" panose="020B0503020204020204" pitchFamily="34" charset="-122"/>
              <a:ea typeface="微软雅黑" panose="020B0503020204020204" pitchFamily="34" charset="-122"/>
            </a:rPr>
            <a:t>2009</a:t>
          </a:r>
          <a:r>
            <a:rPr lang="zh-CN" altLang="en-US" sz="1800" dirty="0" smtClean="0">
              <a:solidFill>
                <a:schemeClr val="bg1"/>
              </a:solidFill>
              <a:latin typeface="微软雅黑" panose="020B0503020204020204" pitchFamily="34" charset="-122"/>
              <a:ea typeface="微软雅黑" panose="020B0503020204020204" pitchFamily="34" charset="-122"/>
            </a:rPr>
            <a:t>年</a:t>
          </a:r>
          <a:endParaRPr lang="zh-CN" altLang="en-US" sz="1800" dirty="0">
            <a:solidFill>
              <a:schemeClr val="bg1"/>
            </a:solidFill>
            <a:latin typeface="微软雅黑" panose="020B0503020204020204" pitchFamily="34" charset="-122"/>
            <a:ea typeface="微软雅黑" panose="020B0503020204020204" pitchFamily="34" charset="-122"/>
          </a:endParaRPr>
        </a:p>
      </dgm:t>
    </dgm:pt>
    <dgm:pt modelId="{F8B73744-9C1D-4E5D-8618-5D204C4392AB}" cxnId="{BF67E51E-CA4A-4AFE-97DB-314547A61287}" type="parTrans">
      <dgm:prSet/>
      <dgm:spPr/>
      <dgm:t>
        <a:bodyPr/>
        <a:lstStyle/>
        <a:p>
          <a:endParaRPr lang="zh-CN" altLang="en-US"/>
        </a:p>
      </dgm:t>
    </dgm:pt>
    <dgm:pt modelId="{CADF2FBA-3427-444A-A5BE-3DB1F2634C4A}" cxnId="{BF67E51E-CA4A-4AFE-97DB-314547A61287}" type="sibTrans">
      <dgm:prSet/>
      <dgm:spPr/>
      <dgm:t>
        <a:bodyPr/>
        <a:lstStyle/>
        <a:p>
          <a:endParaRPr lang="zh-CN" altLang="en-US"/>
        </a:p>
      </dgm:t>
    </dgm:pt>
    <dgm:pt modelId="{EA1A036C-A3A4-47DA-96F1-F48EC663E011}">
      <dgm:prSet custT="1"/>
      <dgm:spPr/>
      <dgm:t>
        <a:bodyPr/>
        <a:lstStyle/>
        <a:p>
          <a:r>
            <a:rPr lang="en-US" altLang="zh-CN" sz="1800" dirty="0" smtClean="0">
              <a:solidFill>
                <a:schemeClr val="bg1"/>
              </a:solidFill>
              <a:latin typeface="微软雅黑" panose="020B0503020204020204" pitchFamily="34" charset="-122"/>
              <a:ea typeface="微软雅黑" panose="020B0503020204020204" pitchFamily="34" charset="-122"/>
            </a:rPr>
            <a:t>2010</a:t>
          </a:r>
          <a:r>
            <a:rPr lang="zh-CN" altLang="en-US" sz="1800" dirty="0" smtClean="0">
              <a:solidFill>
                <a:schemeClr val="bg1"/>
              </a:solidFill>
              <a:latin typeface="微软雅黑" panose="020B0503020204020204" pitchFamily="34" charset="-122"/>
              <a:ea typeface="微软雅黑" panose="020B0503020204020204" pitchFamily="34" charset="-122"/>
            </a:rPr>
            <a:t>年</a:t>
          </a:r>
        </a:p>
      </dgm:t>
    </dgm:pt>
    <dgm:pt modelId="{87426858-4341-447F-A314-BDD41666CA73}" cxnId="{78596B05-C40B-4E56-A0F2-5BE4C7AB2D8F}" type="parTrans">
      <dgm:prSet/>
      <dgm:spPr/>
      <dgm:t>
        <a:bodyPr/>
        <a:lstStyle/>
        <a:p>
          <a:endParaRPr lang="zh-CN" altLang="en-US"/>
        </a:p>
      </dgm:t>
    </dgm:pt>
    <dgm:pt modelId="{E6D7AD4E-012C-4552-A719-FC854751AE32}" cxnId="{78596B05-C40B-4E56-A0F2-5BE4C7AB2D8F}" type="sibTrans">
      <dgm:prSet/>
      <dgm:spPr/>
      <dgm:t>
        <a:bodyPr/>
        <a:lstStyle/>
        <a:p>
          <a:endParaRPr lang="zh-CN" altLang="en-US"/>
        </a:p>
      </dgm:t>
    </dgm:pt>
    <dgm:pt modelId="{3558A625-DFF8-411E-B6A5-9B522E9B667B}" type="pres">
      <dgm:prSet presAssocID="{8F395465-25BD-43C3-939F-D23C8D5A0253}" presName="arrowDiagram" presStyleCnt="0">
        <dgm:presLayoutVars>
          <dgm:chMax val="5"/>
          <dgm:dir/>
          <dgm:resizeHandles val="exact"/>
        </dgm:presLayoutVars>
      </dgm:prSet>
      <dgm:spPr/>
    </dgm:pt>
    <dgm:pt modelId="{452E076E-765E-4F42-8758-434CFF8B508D}" type="pres">
      <dgm:prSet presAssocID="{8F395465-25BD-43C3-939F-D23C8D5A0253}" presName="arrow" presStyleLbl="bgShp" presStyleIdx="0" presStyleCnt="1" custScaleX="109375"/>
      <dgm:spPr>
        <a:solidFill>
          <a:srgbClr val="00B050"/>
        </a:solidFill>
      </dgm:spPr>
    </dgm:pt>
    <dgm:pt modelId="{6FA82D77-F69A-4EC3-A4C8-0BACCEDD0EFE}" type="pres">
      <dgm:prSet presAssocID="{8F395465-25BD-43C3-939F-D23C8D5A0253}" presName="arrowDiagram5" presStyleCnt="0"/>
      <dgm:spPr/>
    </dgm:pt>
    <dgm:pt modelId="{FDB7B229-15E1-4B26-ACC9-0ACA922F8F5B}" type="pres">
      <dgm:prSet presAssocID="{B527DC6F-64DF-4B40-87D8-44E15589E059}" presName="bullet5a" presStyleLbl="node1" presStyleIdx="0" presStyleCnt="5"/>
      <dgm:spPr/>
    </dgm:pt>
    <dgm:pt modelId="{7118D769-D3DB-43D7-B125-A20F7E27C4B2}" type="pres">
      <dgm:prSet presAssocID="{B527DC6F-64DF-4B40-87D8-44E15589E059}" presName="textBox5a" presStyleLbl="revTx" presStyleIdx="0" presStyleCnt="5">
        <dgm:presLayoutVars>
          <dgm:bulletEnabled val="1"/>
        </dgm:presLayoutVars>
      </dgm:prSet>
      <dgm:spPr/>
      <dgm:t>
        <a:bodyPr/>
        <a:lstStyle/>
        <a:p>
          <a:endParaRPr lang="zh-CN" altLang="en-US"/>
        </a:p>
      </dgm:t>
    </dgm:pt>
    <dgm:pt modelId="{4188276D-790D-4FF5-B359-F372DEEA0F55}" type="pres">
      <dgm:prSet presAssocID="{3188C8D9-022B-4D9C-98A2-2BE90B757BB4}" presName="bullet5b" presStyleLbl="node1" presStyleIdx="1" presStyleCnt="5"/>
      <dgm:spPr/>
    </dgm:pt>
    <dgm:pt modelId="{646981A5-0FAC-49A8-9853-41A45771B666}" type="pres">
      <dgm:prSet presAssocID="{3188C8D9-022B-4D9C-98A2-2BE90B757BB4}" presName="textBox5b" presStyleLbl="revTx" presStyleIdx="1" presStyleCnt="5">
        <dgm:presLayoutVars>
          <dgm:bulletEnabled val="1"/>
        </dgm:presLayoutVars>
      </dgm:prSet>
      <dgm:spPr/>
      <dgm:t>
        <a:bodyPr/>
        <a:lstStyle/>
        <a:p>
          <a:endParaRPr lang="zh-CN" altLang="en-US"/>
        </a:p>
      </dgm:t>
    </dgm:pt>
    <dgm:pt modelId="{F304A142-7706-429A-A399-2B6C2528377A}" type="pres">
      <dgm:prSet presAssocID="{54FDB49F-27AA-47F0-BD88-33290EB08290}" presName="bullet5c" presStyleLbl="node1" presStyleIdx="2" presStyleCnt="5"/>
      <dgm:spPr/>
    </dgm:pt>
    <dgm:pt modelId="{B9E577D1-97C6-4963-84AB-C75D347CB776}" type="pres">
      <dgm:prSet presAssocID="{54FDB49F-27AA-47F0-BD88-33290EB08290}" presName="textBox5c" presStyleLbl="revTx" presStyleIdx="2" presStyleCnt="5" custLinFactNeighborX="5352" custLinFactNeighborY="-9400">
        <dgm:presLayoutVars>
          <dgm:bulletEnabled val="1"/>
        </dgm:presLayoutVars>
      </dgm:prSet>
      <dgm:spPr/>
      <dgm:t>
        <a:bodyPr/>
        <a:lstStyle/>
        <a:p>
          <a:endParaRPr lang="zh-CN" altLang="en-US"/>
        </a:p>
      </dgm:t>
    </dgm:pt>
    <dgm:pt modelId="{6985646D-98D1-4ADB-9AC5-899CEDC828B0}" type="pres">
      <dgm:prSet presAssocID="{960786F0-FA65-4191-92DC-8F762F21663C}" presName="bullet5d" presStyleLbl="node1" presStyleIdx="3" presStyleCnt="5"/>
      <dgm:spPr/>
    </dgm:pt>
    <dgm:pt modelId="{B2D8B889-2801-4729-B1CD-83571BF97BC4}" type="pres">
      <dgm:prSet presAssocID="{960786F0-FA65-4191-92DC-8F762F21663C}" presName="textBox5d" presStyleLbl="revTx" presStyleIdx="3" presStyleCnt="5">
        <dgm:presLayoutVars>
          <dgm:bulletEnabled val="1"/>
        </dgm:presLayoutVars>
      </dgm:prSet>
      <dgm:spPr/>
      <dgm:t>
        <a:bodyPr/>
        <a:lstStyle/>
        <a:p>
          <a:endParaRPr lang="zh-CN" altLang="en-US"/>
        </a:p>
      </dgm:t>
    </dgm:pt>
    <dgm:pt modelId="{6A423C60-F452-4BB5-B6D1-4893F5A8A509}" type="pres">
      <dgm:prSet presAssocID="{EA1A036C-A3A4-47DA-96F1-F48EC663E011}" presName="bullet5e" presStyleLbl="node1" presStyleIdx="4" presStyleCnt="5"/>
      <dgm:spPr/>
    </dgm:pt>
    <dgm:pt modelId="{43A2B955-B90D-4E48-80E4-EFA508820C31}" type="pres">
      <dgm:prSet presAssocID="{EA1A036C-A3A4-47DA-96F1-F48EC663E011}" presName="textBox5e" presStyleLbl="revTx" presStyleIdx="4" presStyleCnt="5">
        <dgm:presLayoutVars>
          <dgm:bulletEnabled val="1"/>
        </dgm:presLayoutVars>
      </dgm:prSet>
      <dgm:spPr/>
      <dgm:t>
        <a:bodyPr/>
        <a:lstStyle/>
        <a:p>
          <a:endParaRPr lang="zh-CN" altLang="en-US"/>
        </a:p>
      </dgm:t>
    </dgm:pt>
  </dgm:ptLst>
  <dgm:cxnLst>
    <dgm:cxn modelId="{A3CCC6D0-1337-4C44-BEA9-7C621E9178F1}" srcId="{8F395465-25BD-43C3-939F-D23C8D5A0253}" destId="{3188C8D9-022B-4D9C-98A2-2BE90B757BB4}" srcOrd="1" destOrd="0" parTransId="{5ED30A83-08B7-458C-AF99-F8B433511E20}" sibTransId="{A0DB2DA9-4D8B-4A35-A338-422A3D9FD24A}"/>
    <dgm:cxn modelId="{1EA2E794-C013-4359-887A-BA0760AD4529}" srcId="{8F395465-25BD-43C3-939F-D23C8D5A0253}" destId="{B527DC6F-64DF-4B40-87D8-44E15589E059}" srcOrd="0" destOrd="0" parTransId="{866F6A1C-E0FC-49B5-AB90-37B6DADF8AE1}" sibTransId="{5CB4CC5F-7B4A-4CF3-BFC7-0426AB793FCB}"/>
    <dgm:cxn modelId="{48A97D7A-D898-4A04-91CC-4D1A51E22421}" srcId="{8F395465-25BD-43C3-939F-D23C8D5A0253}" destId="{54FDB49F-27AA-47F0-BD88-33290EB08290}" srcOrd="2" destOrd="0" parTransId="{D92DD7A8-790B-4583-881A-015A91F54693}" sibTransId="{79B941DA-F08D-4C42-95D2-92BB19CFBAF7}"/>
    <dgm:cxn modelId="{901DF6FB-F1D4-4829-9061-E36037613557}" type="presOf" srcId="{8F395465-25BD-43C3-939F-D23C8D5A0253}" destId="{3558A625-DFF8-411E-B6A5-9B522E9B667B}" srcOrd="0" destOrd="0" presId="urn:microsoft.com/office/officeart/2005/8/layout/arrow2#4"/>
    <dgm:cxn modelId="{999699A4-8E52-4CF4-86A2-1D74FD5C3B93}" type="presOf" srcId="{B527DC6F-64DF-4B40-87D8-44E15589E059}" destId="{7118D769-D3DB-43D7-B125-A20F7E27C4B2}" srcOrd="0" destOrd="0" presId="urn:microsoft.com/office/officeart/2005/8/layout/arrow2#4"/>
    <dgm:cxn modelId="{BF67E51E-CA4A-4AFE-97DB-314547A61287}" srcId="{8F395465-25BD-43C3-939F-D23C8D5A0253}" destId="{960786F0-FA65-4191-92DC-8F762F21663C}" srcOrd="3" destOrd="0" parTransId="{F8B73744-9C1D-4E5D-8618-5D204C4392AB}" sibTransId="{CADF2FBA-3427-444A-A5BE-3DB1F2634C4A}"/>
    <dgm:cxn modelId="{626285A2-6402-48CF-BBB4-34ECD3C46C7A}" type="presOf" srcId="{54FDB49F-27AA-47F0-BD88-33290EB08290}" destId="{B9E577D1-97C6-4963-84AB-C75D347CB776}" srcOrd="0" destOrd="0" presId="urn:microsoft.com/office/officeart/2005/8/layout/arrow2#4"/>
    <dgm:cxn modelId="{89E04677-D4D2-4FA2-AA51-661AE2AC9AEB}" type="presOf" srcId="{3188C8D9-022B-4D9C-98A2-2BE90B757BB4}" destId="{646981A5-0FAC-49A8-9853-41A45771B666}" srcOrd="0" destOrd="0" presId="urn:microsoft.com/office/officeart/2005/8/layout/arrow2#4"/>
    <dgm:cxn modelId="{2B328776-ACDA-4877-A065-9CE47E460875}" type="presOf" srcId="{960786F0-FA65-4191-92DC-8F762F21663C}" destId="{B2D8B889-2801-4729-B1CD-83571BF97BC4}" srcOrd="0" destOrd="0" presId="urn:microsoft.com/office/officeart/2005/8/layout/arrow2#4"/>
    <dgm:cxn modelId="{6D30B8A3-8752-4073-B485-CB470B5638BC}" type="presOf" srcId="{EA1A036C-A3A4-47DA-96F1-F48EC663E011}" destId="{43A2B955-B90D-4E48-80E4-EFA508820C31}" srcOrd="0" destOrd="0" presId="urn:microsoft.com/office/officeart/2005/8/layout/arrow2#4"/>
    <dgm:cxn modelId="{78596B05-C40B-4E56-A0F2-5BE4C7AB2D8F}" srcId="{8F395465-25BD-43C3-939F-D23C8D5A0253}" destId="{EA1A036C-A3A4-47DA-96F1-F48EC663E011}" srcOrd="4" destOrd="0" parTransId="{87426858-4341-447F-A314-BDD41666CA73}" sibTransId="{E6D7AD4E-012C-4552-A719-FC854751AE32}"/>
    <dgm:cxn modelId="{849F9C24-290C-46B8-8F63-898FA8D8C458}" type="presParOf" srcId="{3558A625-DFF8-411E-B6A5-9B522E9B667B}" destId="{452E076E-765E-4F42-8758-434CFF8B508D}" srcOrd="0" destOrd="0" presId="urn:microsoft.com/office/officeart/2005/8/layout/arrow2#4"/>
    <dgm:cxn modelId="{194BF237-5E0B-45A7-8BB6-4554B3CECE5F}" type="presParOf" srcId="{3558A625-DFF8-411E-B6A5-9B522E9B667B}" destId="{6FA82D77-F69A-4EC3-A4C8-0BACCEDD0EFE}" srcOrd="1" destOrd="0" presId="urn:microsoft.com/office/officeart/2005/8/layout/arrow2#4"/>
    <dgm:cxn modelId="{E2F0B348-966C-4698-A95F-C1E84BA80C8E}" type="presParOf" srcId="{6FA82D77-F69A-4EC3-A4C8-0BACCEDD0EFE}" destId="{FDB7B229-15E1-4B26-ACC9-0ACA922F8F5B}" srcOrd="0" destOrd="0" presId="urn:microsoft.com/office/officeart/2005/8/layout/arrow2#4"/>
    <dgm:cxn modelId="{8E0F45E3-21B4-4B2F-B2CD-2657A835B97E}" type="presParOf" srcId="{6FA82D77-F69A-4EC3-A4C8-0BACCEDD0EFE}" destId="{7118D769-D3DB-43D7-B125-A20F7E27C4B2}" srcOrd="1" destOrd="0" presId="urn:microsoft.com/office/officeart/2005/8/layout/arrow2#4"/>
    <dgm:cxn modelId="{2A15E1F7-E06F-4A46-899F-C8AB6E37D772}" type="presParOf" srcId="{6FA82D77-F69A-4EC3-A4C8-0BACCEDD0EFE}" destId="{4188276D-790D-4FF5-B359-F372DEEA0F55}" srcOrd="2" destOrd="0" presId="urn:microsoft.com/office/officeart/2005/8/layout/arrow2#4"/>
    <dgm:cxn modelId="{ECB1505E-1F54-4ACF-8B95-2342A4D9B68C}" type="presParOf" srcId="{6FA82D77-F69A-4EC3-A4C8-0BACCEDD0EFE}" destId="{646981A5-0FAC-49A8-9853-41A45771B666}" srcOrd="3" destOrd="0" presId="urn:microsoft.com/office/officeart/2005/8/layout/arrow2#4"/>
    <dgm:cxn modelId="{0DFE0DCA-3ECA-48FC-B871-3FB948B98763}" type="presParOf" srcId="{6FA82D77-F69A-4EC3-A4C8-0BACCEDD0EFE}" destId="{F304A142-7706-429A-A399-2B6C2528377A}" srcOrd="4" destOrd="0" presId="urn:microsoft.com/office/officeart/2005/8/layout/arrow2#4"/>
    <dgm:cxn modelId="{3858BCCC-3615-4622-8CD9-46CB03538EB1}" type="presParOf" srcId="{6FA82D77-F69A-4EC3-A4C8-0BACCEDD0EFE}" destId="{B9E577D1-97C6-4963-84AB-C75D347CB776}" srcOrd="5" destOrd="0" presId="urn:microsoft.com/office/officeart/2005/8/layout/arrow2#4"/>
    <dgm:cxn modelId="{5359E56E-E447-4611-8B45-3B2A73541BA7}" type="presParOf" srcId="{6FA82D77-F69A-4EC3-A4C8-0BACCEDD0EFE}" destId="{6985646D-98D1-4ADB-9AC5-899CEDC828B0}" srcOrd="6" destOrd="0" presId="urn:microsoft.com/office/officeart/2005/8/layout/arrow2#4"/>
    <dgm:cxn modelId="{548E16BF-AC74-4E4A-9C1E-A6620C04B2AC}" type="presParOf" srcId="{6FA82D77-F69A-4EC3-A4C8-0BACCEDD0EFE}" destId="{B2D8B889-2801-4729-B1CD-83571BF97BC4}" srcOrd="7" destOrd="0" presId="urn:microsoft.com/office/officeart/2005/8/layout/arrow2#4"/>
    <dgm:cxn modelId="{13EDDE4C-124A-4447-B9E9-425B2552A73B}" type="presParOf" srcId="{6FA82D77-F69A-4EC3-A4C8-0BACCEDD0EFE}" destId="{6A423C60-F452-4BB5-B6D1-4893F5A8A509}" srcOrd="8" destOrd="0" presId="urn:microsoft.com/office/officeart/2005/8/layout/arrow2#4"/>
    <dgm:cxn modelId="{7DA274FE-1CE6-44CE-9E84-9065EA03546F}" type="presParOf" srcId="{6FA82D77-F69A-4EC3-A4C8-0BACCEDD0EFE}" destId="{43A2B955-B90D-4E48-80E4-EFA508820C31}" srcOrd="9" destOrd="0" presId="urn:microsoft.com/office/officeart/2005/8/layout/arrow2#4"/>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F395465-25BD-43C3-939F-D23C8D5A0253}" type="doc">
      <dgm:prSet loTypeId="urn:microsoft.com/office/officeart/2005/8/layout/arrow2#4" loCatId="process" qsTypeId="urn:microsoft.com/office/officeart/2005/8/quickstyle/simple1#6" qsCatId="simple" csTypeId="urn:microsoft.com/office/officeart/2005/8/colors/accent1_1#4" csCatId="accent1" phldr="1"/>
      <dgm:spPr/>
    </dgm:pt>
    <dgm:pt modelId="{B527DC6F-64DF-4B40-87D8-44E15589E059}">
      <dgm:prSet phldrT="[文本]" custT="1"/>
      <dgm:spPr/>
      <dgm:t>
        <a:bodyPr/>
        <a:lstStyle/>
        <a:p>
          <a:r>
            <a:rPr lang="en-US" altLang="zh-CN" sz="1800" b="0" dirty="0" smtClean="0">
              <a:latin typeface="微软雅黑" panose="020B0503020204020204" pitchFamily="34" charset="-122"/>
              <a:ea typeface="微软雅黑" panose="020B0503020204020204" pitchFamily="34" charset="-122"/>
            </a:rPr>
            <a:t>2011</a:t>
          </a:r>
          <a:r>
            <a:rPr lang="zh-CN" altLang="en-US" sz="1800" b="0" dirty="0" smtClean="0">
              <a:latin typeface="微软雅黑" panose="020B0503020204020204" pitchFamily="34" charset="-122"/>
              <a:ea typeface="微软雅黑" panose="020B0503020204020204" pitchFamily="34" charset="-122"/>
            </a:rPr>
            <a:t>年</a:t>
          </a:r>
          <a:endParaRPr lang="zh-CN" altLang="en-US" sz="1800" dirty="0"/>
        </a:p>
      </dgm:t>
    </dgm:pt>
    <dgm:pt modelId="{866F6A1C-E0FC-49B5-AB90-37B6DADF8AE1}" cxnId="{1EA2E794-C013-4359-887A-BA0760AD4529}" type="parTrans">
      <dgm:prSet/>
      <dgm:spPr/>
      <dgm:t>
        <a:bodyPr/>
        <a:lstStyle/>
        <a:p>
          <a:endParaRPr lang="zh-CN" altLang="en-US"/>
        </a:p>
      </dgm:t>
    </dgm:pt>
    <dgm:pt modelId="{5CB4CC5F-7B4A-4CF3-BFC7-0426AB793FCB}" cxnId="{1EA2E794-C013-4359-887A-BA0760AD4529}" type="sibTrans">
      <dgm:prSet/>
      <dgm:spPr/>
      <dgm:t>
        <a:bodyPr/>
        <a:lstStyle/>
        <a:p>
          <a:endParaRPr lang="zh-CN" altLang="en-US"/>
        </a:p>
      </dgm:t>
    </dgm:pt>
    <dgm:pt modelId="{3188C8D9-022B-4D9C-98A2-2BE90B757BB4}">
      <dgm:prSet phldrT="[文本]" custT="1"/>
      <dgm:spPr/>
      <dgm:t>
        <a:bodyPr/>
        <a:lstStyle/>
        <a:p>
          <a:r>
            <a:rPr lang="en-US" altLang="zh-CN" sz="1800" dirty="0" smtClean="0">
              <a:latin typeface="微软雅黑" panose="020B0503020204020204" pitchFamily="34" charset="-122"/>
              <a:ea typeface="微软雅黑" panose="020B0503020204020204" pitchFamily="34" charset="-122"/>
            </a:rPr>
            <a:t>2012</a:t>
          </a:r>
          <a:r>
            <a:rPr lang="zh-CN" altLang="en-US" sz="1800" dirty="0" smtClean="0">
              <a:latin typeface="微软雅黑" panose="020B0503020204020204" pitchFamily="34" charset="-122"/>
              <a:ea typeface="微软雅黑" panose="020B0503020204020204" pitchFamily="34" charset="-122"/>
            </a:rPr>
            <a:t>年</a:t>
          </a:r>
          <a:endParaRPr lang="zh-CN" altLang="en-US" sz="1800" dirty="0">
            <a:latin typeface="微软雅黑" panose="020B0503020204020204" pitchFamily="34" charset="-122"/>
            <a:ea typeface="微软雅黑" panose="020B0503020204020204" pitchFamily="34" charset="-122"/>
          </a:endParaRPr>
        </a:p>
      </dgm:t>
    </dgm:pt>
    <dgm:pt modelId="{5ED30A83-08B7-458C-AF99-F8B433511E20}" cxnId="{A3CCC6D0-1337-4C44-BEA9-7C621E9178F1}" type="parTrans">
      <dgm:prSet/>
      <dgm:spPr/>
      <dgm:t>
        <a:bodyPr/>
        <a:lstStyle/>
        <a:p>
          <a:endParaRPr lang="zh-CN" altLang="en-US"/>
        </a:p>
      </dgm:t>
    </dgm:pt>
    <dgm:pt modelId="{A0DB2DA9-4D8B-4A35-A338-422A3D9FD24A}" cxnId="{A3CCC6D0-1337-4C44-BEA9-7C621E9178F1}" type="sibTrans">
      <dgm:prSet/>
      <dgm:spPr/>
      <dgm:t>
        <a:bodyPr/>
        <a:lstStyle/>
        <a:p>
          <a:endParaRPr lang="zh-CN" altLang="en-US"/>
        </a:p>
      </dgm:t>
    </dgm:pt>
    <dgm:pt modelId="{54FDB49F-27AA-47F0-BD88-33290EB08290}">
      <dgm:prSet phldrT="[文本]" custT="1"/>
      <dgm:spPr/>
      <dgm:t>
        <a:bodyPr/>
        <a:lstStyle/>
        <a:p>
          <a:r>
            <a:rPr lang="en-US" altLang="zh-CN" sz="1800" dirty="0" smtClean="0">
              <a:solidFill>
                <a:schemeClr val="bg1"/>
              </a:solidFill>
              <a:latin typeface="微软雅黑" panose="020B0503020204020204" pitchFamily="34" charset="-122"/>
              <a:ea typeface="微软雅黑" panose="020B0503020204020204" pitchFamily="34" charset="-122"/>
            </a:rPr>
            <a:t>2013</a:t>
          </a:r>
          <a:r>
            <a:rPr lang="zh-CN" altLang="en-US" sz="1800" dirty="0" smtClean="0">
              <a:solidFill>
                <a:schemeClr val="bg1"/>
              </a:solidFill>
              <a:latin typeface="微软雅黑" panose="020B0503020204020204" pitchFamily="34" charset="-122"/>
              <a:ea typeface="微软雅黑" panose="020B0503020204020204" pitchFamily="34" charset="-122"/>
            </a:rPr>
            <a:t>年</a:t>
          </a:r>
          <a:endParaRPr lang="zh-CN" altLang="en-US" sz="1800" dirty="0">
            <a:solidFill>
              <a:schemeClr val="bg1"/>
            </a:solidFill>
            <a:latin typeface="微软雅黑" panose="020B0503020204020204" pitchFamily="34" charset="-122"/>
            <a:ea typeface="微软雅黑" panose="020B0503020204020204" pitchFamily="34" charset="-122"/>
          </a:endParaRPr>
        </a:p>
      </dgm:t>
    </dgm:pt>
    <dgm:pt modelId="{D92DD7A8-790B-4583-881A-015A91F54693}" cxnId="{48A97D7A-D898-4A04-91CC-4D1A51E22421}" type="parTrans">
      <dgm:prSet/>
      <dgm:spPr/>
      <dgm:t>
        <a:bodyPr/>
        <a:lstStyle/>
        <a:p>
          <a:endParaRPr lang="zh-CN" altLang="en-US"/>
        </a:p>
      </dgm:t>
    </dgm:pt>
    <dgm:pt modelId="{79B941DA-F08D-4C42-95D2-92BB19CFBAF7}" cxnId="{48A97D7A-D898-4A04-91CC-4D1A51E22421}" type="sibTrans">
      <dgm:prSet/>
      <dgm:spPr/>
      <dgm:t>
        <a:bodyPr/>
        <a:lstStyle/>
        <a:p>
          <a:endParaRPr lang="zh-CN" altLang="en-US"/>
        </a:p>
      </dgm:t>
    </dgm:pt>
    <dgm:pt modelId="{960786F0-FA65-4191-92DC-8F762F21663C}">
      <dgm:prSet phldrT="[文本]" custT="1"/>
      <dgm:spPr/>
      <dgm:t>
        <a:bodyPr/>
        <a:lstStyle/>
        <a:p>
          <a:r>
            <a:rPr lang="en-US" altLang="zh-CN" sz="1800" dirty="0" smtClean="0">
              <a:solidFill>
                <a:schemeClr val="bg1"/>
              </a:solidFill>
              <a:latin typeface="微软雅黑" panose="020B0503020204020204" pitchFamily="34" charset="-122"/>
              <a:ea typeface="微软雅黑" panose="020B0503020204020204" pitchFamily="34" charset="-122"/>
            </a:rPr>
            <a:t>2015</a:t>
          </a:r>
          <a:r>
            <a:rPr lang="zh-CN" altLang="en-US" sz="1800" dirty="0" smtClean="0">
              <a:solidFill>
                <a:schemeClr val="bg1"/>
              </a:solidFill>
              <a:latin typeface="微软雅黑" panose="020B0503020204020204" pitchFamily="34" charset="-122"/>
              <a:ea typeface="微软雅黑" panose="020B0503020204020204" pitchFamily="34" charset="-122"/>
            </a:rPr>
            <a:t>年</a:t>
          </a:r>
          <a:endParaRPr lang="zh-CN" altLang="en-US" sz="1800" dirty="0">
            <a:solidFill>
              <a:schemeClr val="bg1"/>
            </a:solidFill>
            <a:latin typeface="微软雅黑" panose="020B0503020204020204" pitchFamily="34" charset="-122"/>
            <a:ea typeface="微软雅黑" panose="020B0503020204020204" pitchFamily="34" charset="-122"/>
          </a:endParaRPr>
        </a:p>
      </dgm:t>
    </dgm:pt>
    <dgm:pt modelId="{F8B73744-9C1D-4E5D-8618-5D204C4392AB}" cxnId="{BF67E51E-CA4A-4AFE-97DB-314547A61287}" type="parTrans">
      <dgm:prSet/>
      <dgm:spPr/>
      <dgm:t>
        <a:bodyPr/>
        <a:lstStyle/>
        <a:p>
          <a:endParaRPr lang="zh-CN" altLang="en-US"/>
        </a:p>
      </dgm:t>
    </dgm:pt>
    <dgm:pt modelId="{CADF2FBA-3427-444A-A5BE-3DB1F2634C4A}" cxnId="{BF67E51E-CA4A-4AFE-97DB-314547A61287}" type="sibTrans">
      <dgm:prSet/>
      <dgm:spPr/>
      <dgm:t>
        <a:bodyPr/>
        <a:lstStyle/>
        <a:p>
          <a:endParaRPr lang="zh-CN" altLang="en-US"/>
        </a:p>
      </dgm:t>
    </dgm:pt>
    <dgm:pt modelId="{EA1A036C-A3A4-47DA-96F1-F48EC663E011}">
      <dgm:prSet custT="1"/>
      <dgm:spPr/>
      <dgm:t>
        <a:bodyPr/>
        <a:lstStyle/>
        <a:p>
          <a:r>
            <a:rPr lang="en-US" altLang="zh-CN" sz="1800" dirty="0" smtClean="0">
              <a:solidFill>
                <a:schemeClr val="bg1"/>
              </a:solidFill>
              <a:latin typeface="微软雅黑" panose="020B0503020204020204" pitchFamily="34" charset="-122"/>
              <a:ea typeface="微软雅黑" panose="020B0503020204020204" pitchFamily="34" charset="-122"/>
            </a:rPr>
            <a:t>2016</a:t>
          </a:r>
          <a:r>
            <a:rPr lang="zh-CN" altLang="en-US" sz="1800" dirty="0" smtClean="0">
              <a:solidFill>
                <a:schemeClr val="bg1"/>
              </a:solidFill>
              <a:latin typeface="微软雅黑" panose="020B0503020204020204" pitchFamily="34" charset="-122"/>
              <a:ea typeface="微软雅黑" panose="020B0503020204020204" pitchFamily="34" charset="-122"/>
            </a:rPr>
            <a:t>年</a:t>
          </a:r>
        </a:p>
      </dgm:t>
    </dgm:pt>
    <dgm:pt modelId="{87426858-4341-447F-A314-BDD41666CA73}" cxnId="{78596B05-C40B-4E56-A0F2-5BE4C7AB2D8F}" type="parTrans">
      <dgm:prSet/>
      <dgm:spPr/>
      <dgm:t>
        <a:bodyPr/>
        <a:lstStyle/>
        <a:p>
          <a:endParaRPr lang="zh-CN" altLang="en-US"/>
        </a:p>
      </dgm:t>
    </dgm:pt>
    <dgm:pt modelId="{E6D7AD4E-012C-4552-A719-FC854751AE32}" cxnId="{78596B05-C40B-4E56-A0F2-5BE4C7AB2D8F}" type="sibTrans">
      <dgm:prSet/>
      <dgm:spPr/>
      <dgm:t>
        <a:bodyPr/>
        <a:lstStyle/>
        <a:p>
          <a:endParaRPr lang="zh-CN" altLang="en-US"/>
        </a:p>
      </dgm:t>
    </dgm:pt>
    <dgm:pt modelId="{3558A625-DFF8-411E-B6A5-9B522E9B667B}" type="pres">
      <dgm:prSet presAssocID="{8F395465-25BD-43C3-939F-D23C8D5A0253}" presName="arrowDiagram" presStyleCnt="0">
        <dgm:presLayoutVars>
          <dgm:chMax val="5"/>
          <dgm:dir/>
          <dgm:resizeHandles val="exact"/>
        </dgm:presLayoutVars>
      </dgm:prSet>
      <dgm:spPr/>
    </dgm:pt>
    <dgm:pt modelId="{452E076E-765E-4F42-8758-434CFF8B508D}" type="pres">
      <dgm:prSet presAssocID="{8F395465-25BD-43C3-939F-D23C8D5A0253}" presName="arrow" presStyleLbl="bgShp" presStyleIdx="0" presStyleCnt="1" custScaleX="109375"/>
      <dgm:spPr>
        <a:solidFill>
          <a:srgbClr val="C00000"/>
        </a:solidFill>
      </dgm:spPr>
    </dgm:pt>
    <dgm:pt modelId="{6FA82D77-F69A-4EC3-A4C8-0BACCEDD0EFE}" type="pres">
      <dgm:prSet presAssocID="{8F395465-25BD-43C3-939F-D23C8D5A0253}" presName="arrowDiagram5" presStyleCnt="0"/>
      <dgm:spPr/>
    </dgm:pt>
    <dgm:pt modelId="{FDB7B229-15E1-4B26-ACC9-0ACA922F8F5B}" type="pres">
      <dgm:prSet presAssocID="{B527DC6F-64DF-4B40-87D8-44E15589E059}" presName="bullet5a" presStyleLbl="node1" presStyleIdx="0" presStyleCnt="5"/>
      <dgm:spPr/>
    </dgm:pt>
    <dgm:pt modelId="{7118D769-D3DB-43D7-B125-A20F7E27C4B2}" type="pres">
      <dgm:prSet presAssocID="{B527DC6F-64DF-4B40-87D8-44E15589E059}" presName="textBox5a" presStyleLbl="revTx" presStyleIdx="0" presStyleCnt="5">
        <dgm:presLayoutVars>
          <dgm:bulletEnabled val="1"/>
        </dgm:presLayoutVars>
      </dgm:prSet>
      <dgm:spPr/>
      <dgm:t>
        <a:bodyPr/>
        <a:lstStyle/>
        <a:p>
          <a:endParaRPr lang="zh-CN" altLang="en-US"/>
        </a:p>
      </dgm:t>
    </dgm:pt>
    <dgm:pt modelId="{4188276D-790D-4FF5-B359-F372DEEA0F55}" type="pres">
      <dgm:prSet presAssocID="{3188C8D9-022B-4D9C-98A2-2BE90B757BB4}" presName="bullet5b" presStyleLbl="node1" presStyleIdx="1" presStyleCnt="5"/>
      <dgm:spPr/>
    </dgm:pt>
    <dgm:pt modelId="{646981A5-0FAC-49A8-9853-41A45771B666}" type="pres">
      <dgm:prSet presAssocID="{3188C8D9-022B-4D9C-98A2-2BE90B757BB4}" presName="textBox5b" presStyleLbl="revTx" presStyleIdx="1" presStyleCnt="5">
        <dgm:presLayoutVars>
          <dgm:bulletEnabled val="1"/>
        </dgm:presLayoutVars>
      </dgm:prSet>
      <dgm:spPr/>
      <dgm:t>
        <a:bodyPr/>
        <a:lstStyle/>
        <a:p>
          <a:endParaRPr lang="zh-CN" altLang="en-US"/>
        </a:p>
      </dgm:t>
    </dgm:pt>
    <dgm:pt modelId="{F304A142-7706-429A-A399-2B6C2528377A}" type="pres">
      <dgm:prSet presAssocID="{54FDB49F-27AA-47F0-BD88-33290EB08290}" presName="bullet5c" presStyleLbl="node1" presStyleIdx="2" presStyleCnt="5"/>
      <dgm:spPr/>
    </dgm:pt>
    <dgm:pt modelId="{B9E577D1-97C6-4963-84AB-C75D347CB776}" type="pres">
      <dgm:prSet presAssocID="{54FDB49F-27AA-47F0-BD88-33290EB08290}" presName="textBox5c" presStyleLbl="revTx" presStyleIdx="2" presStyleCnt="5" custLinFactNeighborX="-2" custLinFactNeighborY="-6458">
        <dgm:presLayoutVars>
          <dgm:bulletEnabled val="1"/>
        </dgm:presLayoutVars>
      </dgm:prSet>
      <dgm:spPr/>
      <dgm:t>
        <a:bodyPr/>
        <a:lstStyle/>
        <a:p>
          <a:endParaRPr lang="zh-CN" altLang="en-US"/>
        </a:p>
      </dgm:t>
    </dgm:pt>
    <dgm:pt modelId="{6985646D-98D1-4ADB-9AC5-899CEDC828B0}" type="pres">
      <dgm:prSet presAssocID="{960786F0-FA65-4191-92DC-8F762F21663C}" presName="bullet5d" presStyleLbl="node1" presStyleIdx="3" presStyleCnt="5"/>
      <dgm:spPr/>
    </dgm:pt>
    <dgm:pt modelId="{B2D8B889-2801-4729-B1CD-83571BF97BC4}" type="pres">
      <dgm:prSet presAssocID="{960786F0-FA65-4191-92DC-8F762F21663C}" presName="textBox5d" presStyleLbl="revTx" presStyleIdx="3" presStyleCnt="5">
        <dgm:presLayoutVars>
          <dgm:bulletEnabled val="1"/>
        </dgm:presLayoutVars>
      </dgm:prSet>
      <dgm:spPr/>
      <dgm:t>
        <a:bodyPr/>
        <a:lstStyle/>
        <a:p>
          <a:endParaRPr lang="zh-CN" altLang="en-US"/>
        </a:p>
      </dgm:t>
    </dgm:pt>
    <dgm:pt modelId="{6A423C60-F452-4BB5-B6D1-4893F5A8A509}" type="pres">
      <dgm:prSet presAssocID="{EA1A036C-A3A4-47DA-96F1-F48EC663E011}" presName="bullet5e" presStyleLbl="node1" presStyleIdx="4" presStyleCnt="5"/>
      <dgm:spPr/>
    </dgm:pt>
    <dgm:pt modelId="{43A2B955-B90D-4E48-80E4-EFA508820C31}" type="pres">
      <dgm:prSet presAssocID="{EA1A036C-A3A4-47DA-96F1-F48EC663E011}" presName="textBox5e" presStyleLbl="revTx" presStyleIdx="4" presStyleCnt="5">
        <dgm:presLayoutVars>
          <dgm:bulletEnabled val="1"/>
        </dgm:presLayoutVars>
      </dgm:prSet>
      <dgm:spPr/>
      <dgm:t>
        <a:bodyPr/>
        <a:lstStyle/>
        <a:p>
          <a:endParaRPr lang="zh-CN" altLang="en-US"/>
        </a:p>
      </dgm:t>
    </dgm:pt>
  </dgm:ptLst>
  <dgm:cxnLst>
    <dgm:cxn modelId="{A3CCC6D0-1337-4C44-BEA9-7C621E9178F1}" srcId="{8F395465-25BD-43C3-939F-D23C8D5A0253}" destId="{3188C8D9-022B-4D9C-98A2-2BE90B757BB4}" srcOrd="1" destOrd="0" parTransId="{5ED30A83-08B7-458C-AF99-F8B433511E20}" sibTransId="{A0DB2DA9-4D8B-4A35-A338-422A3D9FD24A}"/>
    <dgm:cxn modelId="{F0127AC1-B64E-42BB-8D13-8B1133E99B79}" type="presOf" srcId="{EA1A036C-A3A4-47DA-96F1-F48EC663E011}" destId="{43A2B955-B90D-4E48-80E4-EFA508820C31}" srcOrd="0" destOrd="0" presId="urn:microsoft.com/office/officeart/2005/8/layout/arrow2#4"/>
    <dgm:cxn modelId="{D1453B76-F702-4DCB-8E82-B9502EC9F411}" type="presOf" srcId="{3188C8D9-022B-4D9C-98A2-2BE90B757BB4}" destId="{646981A5-0FAC-49A8-9853-41A45771B666}" srcOrd="0" destOrd="0" presId="urn:microsoft.com/office/officeart/2005/8/layout/arrow2#4"/>
    <dgm:cxn modelId="{1EA2E794-C013-4359-887A-BA0760AD4529}" srcId="{8F395465-25BD-43C3-939F-D23C8D5A0253}" destId="{B527DC6F-64DF-4B40-87D8-44E15589E059}" srcOrd="0" destOrd="0" parTransId="{866F6A1C-E0FC-49B5-AB90-37B6DADF8AE1}" sibTransId="{5CB4CC5F-7B4A-4CF3-BFC7-0426AB793FCB}"/>
    <dgm:cxn modelId="{C65493C9-5CA9-48D1-93F0-C8FE063D5791}" type="presOf" srcId="{B527DC6F-64DF-4B40-87D8-44E15589E059}" destId="{7118D769-D3DB-43D7-B125-A20F7E27C4B2}" srcOrd="0" destOrd="0" presId="urn:microsoft.com/office/officeart/2005/8/layout/arrow2#4"/>
    <dgm:cxn modelId="{33D1BC46-DC05-4BF4-9197-529397B853D5}" type="presOf" srcId="{8F395465-25BD-43C3-939F-D23C8D5A0253}" destId="{3558A625-DFF8-411E-B6A5-9B522E9B667B}" srcOrd="0" destOrd="0" presId="urn:microsoft.com/office/officeart/2005/8/layout/arrow2#4"/>
    <dgm:cxn modelId="{48A97D7A-D898-4A04-91CC-4D1A51E22421}" srcId="{8F395465-25BD-43C3-939F-D23C8D5A0253}" destId="{54FDB49F-27AA-47F0-BD88-33290EB08290}" srcOrd="2" destOrd="0" parTransId="{D92DD7A8-790B-4583-881A-015A91F54693}" sibTransId="{79B941DA-F08D-4C42-95D2-92BB19CFBAF7}"/>
    <dgm:cxn modelId="{503427A3-BE6F-4B92-A8A4-05F37493414B}" type="presOf" srcId="{54FDB49F-27AA-47F0-BD88-33290EB08290}" destId="{B9E577D1-97C6-4963-84AB-C75D347CB776}" srcOrd="0" destOrd="0" presId="urn:microsoft.com/office/officeart/2005/8/layout/arrow2#4"/>
    <dgm:cxn modelId="{BF67E51E-CA4A-4AFE-97DB-314547A61287}" srcId="{8F395465-25BD-43C3-939F-D23C8D5A0253}" destId="{960786F0-FA65-4191-92DC-8F762F21663C}" srcOrd="3" destOrd="0" parTransId="{F8B73744-9C1D-4E5D-8618-5D204C4392AB}" sibTransId="{CADF2FBA-3427-444A-A5BE-3DB1F2634C4A}"/>
    <dgm:cxn modelId="{1098C906-7BA7-4142-A310-D80BC1380C5A}" type="presOf" srcId="{960786F0-FA65-4191-92DC-8F762F21663C}" destId="{B2D8B889-2801-4729-B1CD-83571BF97BC4}" srcOrd="0" destOrd="0" presId="urn:microsoft.com/office/officeart/2005/8/layout/arrow2#4"/>
    <dgm:cxn modelId="{78596B05-C40B-4E56-A0F2-5BE4C7AB2D8F}" srcId="{8F395465-25BD-43C3-939F-D23C8D5A0253}" destId="{EA1A036C-A3A4-47DA-96F1-F48EC663E011}" srcOrd="4" destOrd="0" parTransId="{87426858-4341-447F-A314-BDD41666CA73}" sibTransId="{E6D7AD4E-012C-4552-A719-FC854751AE32}"/>
    <dgm:cxn modelId="{3BAAC402-7B55-45BB-AAEA-AD97F62530C4}" type="presParOf" srcId="{3558A625-DFF8-411E-B6A5-9B522E9B667B}" destId="{452E076E-765E-4F42-8758-434CFF8B508D}" srcOrd="0" destOrd="0" presId="urn:microsoft.com/office/officeart/2005/8/layout/arrow2#4"/>
    <dgm:cxn modelId="{798D88A9-4276-45B6-B713-7B2C03C3478C}" type="presParOf" srcId="{3558A625-DFF8-411E-B6A5-9B522E9B667B}" destId="{6FA82D77-F69A-4EC3-A4C8-0BACCEDD0EFE}" srcOrd="1" destOrd="0" presId="urn:microsoft.com/office/officeart/2005/8/layout/arrow2#4"/>
    <dgm:cxn modelId="{A51B2056-0BEB-42B6-872F-12F2BB5228EB}" type="presParOf" srcId="{6FA82D77-F69A-4EC3-A4C8-0BACCEDD0EFE}" destId="{FDB7B229-15E1-4B26-ACC9-0ACA922F8F5B}" srcOrd="0" destOrd="0" presId="urn:microsoft.com/office/officeart/2005/8/layout/arrow2#4"/>
    <dgm:cxn modelId="{F55AC867-0E29-492E-ADF9-0B82979DE9ED}" type="presParOf" srcId="{6FA82D77-F69A-4EC3-A4C8-0BACCEDD0EFE}" destId="{7118D769-D3DB-43D7-B125-A20F7E27C4B2}" srcOrd="1" destOrd="0" presId="urn:microsoft.com/office/officeart/2005/8/layout/arrow2#4"/>
    <dgm:cxn modelId="{5F09B6F6-AAD4-44B6-89CB-08BD94DC8CDB}" type="presParOf" srcId="{6FA82D77-F69A-4EC3-A4C8-0BACCEDD0EFE}" destId="{4188276D-790D-4FF5-B359-F372DEEA0F55}" srcOrd="2" destOrd="0" presId="urn:microsoft.com/office/officeart/2005/8/layout/arrow2#4"/>
    <dgm:cxn modelId="{2DD6CDE8-F598-4D6F-AF30-ED134ECDB9D0}" type="presParOf" srcId="{6FA82D77-F69A-4EC3-A4C8-0BACCEDD0EFE}" destId="{646981A5-0FAC-49A8-9853-41A45771B666}" srcOrd="3" destOrd="0" presId="urn:microsoft.com/office/officeart/2005/8/layout/arrow2#4"/>
    <dgm:cxn modelId="{10663842-BAF0-45DF-8EB6-8ED2A56E5B7C}" type="presParOf" srcId="{6FA82D77-F69A-4EC3-A4C8-0BACCEDD0EFE}" destId="{F304A142-7706-429A-A399-2B6C2528377A}" srcOrd="4" destOrd="0" presId="urn:microsoft.com/office/officeart/2005/8/layout/arrow2#4"/>
    <dgm:cxn modelId="{358A446C-3A15-4143-AE81-36E71AC4D87E}" type="presParOf" srcId="{6FA82D77-F69A-4EC3-A4C8-0BACCEDD0EFE}" destId="{B9E577D1-97C6-4963-84AB-C75D347CB776}" srcOrd="5" destOrd="0" presId="urn:microsoft.com/office/officeart/2005/8/layout/arrow2#4"/>
    <dgm:cxn modelId="{C9130E58-84AA-496A-9B22-BC675C1DC72D}" type="presParOf" srcId="{6FA82D77-F69A-4EC3-A4C8-0BACCEDD0EFE}" destId="{6985646D-98D1-4ADB-9AC5-899CEDC828B0}" srcOrd="6" destOrd="0" presId="urn:microsoft.com/office/officeart/2005/8/layout/arrow2#4"/>
    <dgm:cxn modelId="{6AF78659-9DF6-4A51-A64D-15EFA4109344}" type="presParOf" srcId="{6FA82D77-F69A-4EC3-A4C8-0BACCEDD0EFE}" destId="{B2D8B889-2801-4729-B1CD-83571BF97BC4}" srcOrd="7" destOrd="0" presId="urn:microsoft.com/office/officeart/2005/8/layout/arrow2#4"/>
    <dgm:cxn modelId="{9473F64D-ADB5-416C-8894-18EBCD01F2B0}" type="presParOf" srcId="{6FA82D77-F69A-4EC3-A4C8-0BACCEDD0EFE}" destId="{6A423C60-F452-4BB5-B6D1-4893F5A8A509}" srcOrd="8" destOrd="0" presId="urn:microsoft.com/office/officeart/2005/8/layout/arrow2#4"/>
    <dgm:cxn modelId="{06142FE8-7133-4D32-8682-90C21AD35785}" type="presParOf" srcId="{6FA82D77-F69A-4EC3-A4C8-0BACCEDD0EFE}" destId="{43A2B955-B90D-4E48-80E4-EFA508820C31}" srcOrd="9" destOrd="0" presId="urn:microsoft.com/office/officeart/2005/8/layout/arrow2#4"/>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7373620" cy="4608512"/>
        <a:chOff x="0" y="0"/>
        <a:chExt cx="7373620" cy="4608512"/>
      </a:xfrm>
    </dsp:grpSpPr>
    <dsp:sp>
      <dsp:nvSpPr>
        <dsp:cNvPr id="3" name="形状 2"/>
        <dsp:cNvSpPr/>
      </dsp:nvSpPr>
      <dsp:spPr bwMode="white">
        <a:xfrm>
          <a:off x="345638" y="0"/>
          <a:ext cx="7373620" cy="4608512"/>
        </a:xfrm>
        <a:prstGeom prst="swooshArrow">
          <a:avLst>
            <a:gd name="adj1" fmla="val 25000"/>
            <a:gd name="adj2" fmla="val 25000"/>
          </a:avLst>
        </a:prstGeom>
      </dsp:spPr>
      <dsp:style>
        <a:lnRef idx="0">
          <a:schemeClr val="accent1"/>
        </a:lnRef>
        <a:fillRef idx="1">
          <a:schemeClr val="accent1">
            <a:tint val="40000"/>
          </a:schemeClr>
        </a:fillRef>
        <a:effectRef idx="0">
          <a:scrgbClr r="0" g="0" b="0"/>
        </a:effectRef>
        <a:fontRef idx="minor"/>
      </dsp:style>
      <dsp:txXfrm>
        <a:off x="345638" y="0"/>
        <a:ext cx="7373620" cy="4608512"/>
      </dsp:txXfrm>
    </dsp:sp>
    <dsp:sp>
      <dsp:nvSpPr>
        <dsp:cNvPr id="4" name="椭圆 3"/>
        <dsp:cNvSpPr/>
      </dsp:nvSpPr>
      <dsp:spPr bwMode="white">
        <a:xfrm>
          <a:off x="1071940" y="3426890"/>
          <a:ext cx="169593" cy="169593"/>
        </a:xfrm>
        <a:prstGeom prst="ellipse">
          <a:avLst/>
        </a:prstGeom>
      </dsp:spPr>
      <dsp:style>
        <a:lnRef idx="2">
          <a:schemeClr val="accent1">
            <a:shade val="80000"/>
          </a:schemeClr>
        </a:lnRef>
        <a:fillRef idx="1">
          <a:schemeClr val="lt1"/>
        </a:fillRef>
        <a:effectRef idx="0">
          <a:scrgbClr r="0" g="0" b="0"/>
        </a:effectRef>
        <a:fontRef idx="minor">
          <a:schemeClr val="lt1"/>
        </a:fontRef>
      </dsp:style>
      <dsp:txXfrm>
        <a:off x="1071940" y="3426890"/>
        <a:ext cx="169593" cy="169593"/>
      </dsp:txXfrm>
    </dsp:sp>
    <dsp:sp>
      <dsp:nvSpPr>
        <dsp:cNvPr id="5" name="矩形 4"/>
        <dsp:cNvSpPr/>
      </dsp:nvSpPr>
      <dsp:spPr bwMode="white">
        <a:xfrm>
          <a:off x="1156736" y="3511687"/>
          <a:ext cx="965944" cy="1096826"/>
        </a:xfrm>
        <a:prstGeom prst="rect">
          <a:avLst/>
        </a:prstGeom>
      </dsp:spPr>
      <dsp:style>
        <a:lnRef idx="0">
          <a:schemeClr val="dk1">
            <a:alpha val="0"/>
          </a:schemeClr>
        </a:lnRef>
        <a:fillRef idx="0">
          <a:schemeClr val="lt1">
            <a:alpha val="0"/>
          </a:schemeClr>
        </a:fillRef>
        <a:effectRef idx="0">
          <a:scrgbClr r="0" g="0" b="0"/>
        </a:effectRef>
        <a:fontRef idx="minor"/>
      </dsp:style>
      <dsp:txBody>
        <a:bodyPr lIns="89863" tIns="0" rIns="0" bIns="0" anchor="t"/>
        <a:lstStyle>
          <a:lvl2pPr marL="285750" indent="-285750">
            <a:defRPr sz="5000"/>
          </a:lvl2pPr>
          <a:lvl3pPr marL="571500" indent="-285750">
            <a:defRPr sz="5000"/>
          </a:lvl3pPr>
          <a:lvl4pPr marL="857250" indent="-285750">
            <a:defRPr sz="5000"/>
          </a:lvl4pPr>
          <a:lvl5pPr marL="1143000" indent="-285750">
            <a:defRPr sz="5000"/>
          </a:lvl5pPr>
          <a:lvl6pPr marL="1428750" indent="-285750">
            <a:defRPr sz="5000"/>
          </a:lvl6pPr>
          <a:lvl7pPr marL="1714500" indent="-285750">
            <a:defRPr sz="5000"/>
          </a:lvl7pPr>
          <a:lvl8pPr marL="2000250" indent="-285750">
            <a:defRPr sz="5000"/>
          </a:lvl8pPr>
          <a:lvl9pPr marL="2286000" indent="-285750">
            <a:defRPr sz="5000"/>
          </a:lvl9pPr>
        </a:lstStyle>
        <a:p>
          <a:pPr lvl="0" algn="l">
            <a:lnSpc>
              <a:spcPct val="100000"/>
            </a:lnSpc>
            <a:spcBef>
              <a:spcPct val="0"/>
            </a:spcBef>
            <a:spcAft>
              <a:spcPct val="35000"/>
            </a:spcAft>
          </a:pPr>
          <a:r>
            <a:rPr lang="en-US" altLang="zh-CN" sz="1800" b="0" dirty="0" smtClean="0">
              <a:solidFill>
                <a:schemeClr val="tx1"/>
              </a:solidFill>
              <a:latin typeface="微软雅黑" panose="020B0503020204020204" pitchFamily="34" charset="-122"/>
              <a:ea typeface="微软雅黑" panose="020B0503020204020204" pitchFamily="34" charset="-122"/>
            </a:rPr>
            <a:t>1988</a:t>
          </a:r>
          <a:r>
            <a:rPr lang="zh-CN" altLang="en-US" sz="1800" b="0" dirty="0" smtClean="0">
              <a:solidFill>
                <a:schemeClr val="tx1"/>
              </a:solidFill>
              <a:latin typeface="微软雅黑" panose="020B0503020204020204" pitchFamily="34" charset="-122"/>
              <a:ea typeface="微软雅黑" panose="020B0503020204020204" pitchFamily="34" charset="-122"/>
            </a:rPr>
            <a:t>年 </a:t>
          </a:r>
          <a:endParaRPr lang="zh-CN" altLang="en-US" sz="1800" dirty="0">
            <a:solidFill>
              <a:schemeClr val="tx1"/>
            </a:solidFill>
          </a:endParaRPr>
        </a:p>
      </dsp:txBody>
      <dsp:txXfrm>
        <a:off x="1156736" y="3511687"/>
        <a:ext cx="965944" cy="1096826"/>
      </dsp:txXfrm>
    </dsp:sp>
    <dsp:sp>
      <dsp:nvSpPr>
        <dsp:cNvPr id="6" name="椭圆 5"/>
        <dsp:cNvSpPr/>
      </dsp:nvSpPr>
      <dsp:spPr bwMode="white">
        <a:xfrm>
          <a:off x="1989955" y="2544821"/>
          <a:ext cx="265450" cy="265450"/>
        </a:xfrm>
        <a:prstGeom prst="ellipse">
          <a:avLst/>
        </a:prstGeom>
      </dsp:spPr>
      <dsp:style>
        <a:lnRef idx="2">
          <a:schemeClr val="accent1">
            <a:shade val="80000"/>
          </a:schemeClr>
        </a:lnRef>
        <a:fillRef idx="1">
          <a:schemeClr val="lt1"/>
        </a:fillRef>
        <a:effectRef idx="0">
          <a:scrgbClr r="0" g="0" b="0"/>
        </a:effectRef>
        <a:fontRef idx="minor">
          <a:schemeClr val="lt1"/>
        </a:fontRef>
      </dsp:style>
      <dsp:txXfrm>
        <a:off x="1989955" y="2544821"/>
        <a:ext cx="265450" cy="265450"/>
      </dsp:txXfrm>
    </dsp:sp>
    <dsp:sp>
      <dsp:nvSpPr>
        <dsp:cNvPr id="7" name="矩形 6"/>
        <dsp:cNvSpPr/>
      </dsp:nvSpPr>
      <dsp:spPr bwMode="white">
        <a:xfrm>
          <a:off x="2122680" y="2677546"/>
          <a:ext cx="1224021" cy="193096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140656" tIns="0" rIns="0" bIns="0" anchor="t"/>
        <a:lstStyle>
          <a:lvl2pPr marL="285750" indent="-285750">
            <a:defRPr sz="5000"/>
          </a:lvl2pPr>
          <a:lvl3pPr marL="571500" indent="-285750">
            <a:defRPr sz="5000"/>
          </a:lvl3pPr>
          <a:lvl4pPr marL="857250" indent="-285750">
            <a:defRPr sz="5000"/>
          </a:lvl4pPr>
          <a:lvl5pPr marL="1143000" indent="-285750">
            <a:defRPr sz="5000"/>
          </a:lvl5pPr>
          <a:lvl6pPr marL="1428750" indent="-285750">
            <a:defRPr sz="5000"/>
          </a:lvl6pPr>
          <a:lvl7pPr marL="1714500" indent="-285750">
            <a:defRPr sz="5000"/>
          </a:lvl7pPr>
          <a:lvl8pPr marL="2000250" indent="-285750">
            <a:defRPr sz="5000"/>
          </a:lvl8pPr>
          <a:lvl9pPr marL="2286000" indent="-285750">
            <a:defRPr sz="5000"/>
          </a:lvl9pPr>
        </a:lstStyle>
        <a:p>
          <a:pPr lvl="0" algn="l">
            <a:lnSpc>
              <a:spcPct val="100000"/>
            </a:lnSpc>
            <a:spcBef>
              <a:spcPct val="0"/>
            </a:spcBef>
            <a:spcAft>
              <a:spcPct val="35000"/>
            </a:spcAft>
          </a:pPr>
          <a:r>
            <a:rPr lang="en-US" altLang="zh-CN" sz="1800" dirty="0" smtClean="0">
              <a:solidFill>
                <a:schemeClr val="tx1"/>
              </a:solidFill>
              <a:latin typeface="微软雅黑" panose="020B0503020204020204" pitchFamily="34" charset="-122"/>
              <a:ea typeface="微软雅黑" panose="020B0503020204020204" pitchFamily="34" charset="-122"/>
            </a:rPr>
            <a:t>1989</a:t>
          </a:r>
          <a:r>
            <a:rPr lang="zh-CN" altLang="en-US" sz="1800" dirty="0" smtClean="0">
              <a:solidFill>
                <a:schemeClr val="tx1"/>
              </a:solidFill>
              <a:latin typeface="微软雅黑" panose="020B0503020204020204" pitchFamily="34" charset="-122"/>
              <a:ea typeface="微软雅黑" panose="020B0503020204020204" pitchFamily="34" charset="-122"/>
            </a:rPr>
            <a:t>年</a:t>
          </a:r>
          <a:endParaRPr lang="zh-CN" altLang="en-US" sz="1800" dirty="0">
            <a:solidFill>
              <a:schemeClr val="tx1"/>
            </a:solidFill>
            <a:latin typeface="微软雅黑" panose="020B0503020204020204" pitchFamily="34" charset="-122"/>
            <a:ea typeface="微软雅黑" panose="020B0503020204020204" pitchFamily="34" charset="-122"/>
          </a:endParaRPr>
        </a:p>
      </dsp:txBody>
      <dsp:txXfrm>
        <a:off x="2122680" y="2677546"/>
        <a:ext cx="1224021" cy="1930967"/>
      </dsp:txXfrm>
    </dsp:sp>
    <dsp:sp>
      <dsp:nvSpPr>
        <dsp:cNvPr id="8" name="椭圆 7"/>
        <dsp:cNvSpPr/>
      </dsp:nvSpPr>
      <dsp:spPr bwMode="white">
        <a:xfrm>
          <a:off x="3169734" y="1841562"/>
          <a:ext cx="353934" cy="353934"/>
        </a:xfrm>
        <a:prstGeom prst="ellipse">
          <a:avLst/>
        </a:prstGeom>
      </dsp:spPr>
      <dsp:style>
        <a:lnRef idx="2">
          <a:schemeClr val="accent1">
            <a:shade val="80000"/>
          </a:schemeClr>
        </a:lnRef>
        <a:fillRef idx="1">
          <a:schemeClr val="lt1"/>
        </a:fillRef>
        <a:effectRef idx="0">
          <a:scrgbClr r="0" g="0" b="0"/>
        </a:effectRef>
        <a:fontRef idx="minor">
          <a:schemeClr val="lt1"/>
        </a:fontRef>
      </dsp:style>
      <dsp:txXfrm>
        <a:off x="3169734" y="1841562"/>
        <a:ext cx="353934" cy="353934"/>
      </dsp:txXfrm>
    </dsp:sp>
    <dsp:sp>
      <dsp:nvSpPr>
        <dsp:cNvPr id="9" name="矩形 8"/>
        <dsp:cNvSpPr/>
      </dsp:nvSpPr>
      <dsp:spPr bwMode="white">
        <a:xfrm>
          <a:off x="3346701" y="2018528"/>
          <a:ext cx="1423109" cy="2589984"/>
        </a:xfrm>
        <a:prstGeom prst="rect">
          <a:avLst/>
        </a:prstGeom>
      </dsp:spPr>
      <dsp:style>
        <a:lnRef idx="0">
          <a:schemeClr val="dk1">
            <a:alpha val="0"/>
          </a:schemeClr>
        </a:lnRef>
        <a:fillRef idx="0">
          <a:schemeClr val="lt1">
            <a:alpha val="0"/>
          </a:schemeClr>
        </a:fillRef>
        <a:effectRef idx="0">
          <a:scrgbClr r="0" g="0" b="0"/>
        </a:effectRef>
        <a:fontRef idx="minor"/>
      </dsp:style>
      <dsp:txBody>
        <a:bodyPr lIns="187542" tIns="0" rIns="0" bIns="0" anchor="t"/>
        <a:lstStyle>
          <a:lvl2pPr marL="285750" indent="-285750">
            <a:defRPr sz="5000"/>
          </a:lvl2pPr>
          <a:lvl3pPr marL="571500" indent="-285750">
            <a:defRPr sz="5000"/>
          </a:lvl3pPr>
          <a:lvl4pPr marL="857250" indent="-285750">
            <a:defRPr sz="5000"/>
          </a:lvl4pPr>
          <a:lvl5pPr marL="1143000" indent="-285750">
            <a:defRPr sz="5000"/>
          </a:lvl5pPr>
          <a:lvl6pPr marL="1428750" indent="-285750">
            <a:defRPr sz="5000"/>
          </a:lvl6pPr>
          <a:lvl7pPr marL="1714500" indent="-285750">
            <a:defRPr sz="5000"/>
          </a:lvl7pPr>
          <a:lvl8pPr marL="2000250" indent="-285750">
            <a:defRPr sz="5000"/>
          </a:lvl8pPr>
          <a:lvl9pPr marL="2286000" indent="-285750">
            <a:defRPr sz="5000"/>
          </a:lvl9pPr>
        </a:lstStyle>
        <a:p>
          <a:pPr lvl="0" algn="l">
            <a:lnSpc>
              <a:spcPct val="100000"/>
            </a:lnSpc>
            <a:spcBef>
              <a:spcPct val="0"/>
            </a:spcBef>
            <a:spcAft>
              <a:spcPct val="35000"/>
            </a:spcAft>
          </a:pPr>
          <a:r>
            <a:rPr lang="en-US" altLang="zh-CN" sz="1800" dirty="0" smtClean="0">
              <a:solidFill>
                <a:schemeClr val="tx1"/>
              </a:solidFill>
              <a:latin typeface="微软雅黑" panose="020B0503020204020204" pitchFamily="34" charset="-122"/>
              <a:ea typeface="微软雅黑" panose="020B0503020204020204" pitchFamily="34" charset="-122"/>
            </a:rPr>
            <a:t>1993</a:t>
          </a:r>
          <a:r>
            <a:rPr lang="zh-CN" altLang="en-US" sz="1800" dirty="0" smtClean="0">
              <a:solidFill>
                <a:schemeClr val="tx1"/>
              </a:solidFill>
              <a:latin typeface="微软雅黑" panose="020B0503020204020204" pitchFamily="34" charset="-122"/>
              <a:ea typeface="微软雅黑" panose="020B0503020204020204" pitchFamily="34" charset="-122"/>
            </a:rPr>
            <a:t>年</a:t>
          </a:r>
          <a:endParaRPr lang="zh-CN" altLang="en-US" sz="1800" dirty="0">
            <a:solidFill>
              <a:schemeClr val="tx1"/>
            </a:solidFill>
            <a:latin typeface="微软雅黑" panose="020B0503020204020204" pitchFamily="34" charset="-122"/>
            <a:ea typeface="微软雅黑" panose="020B0503020204020204" pitchFamily="34" charset="-122"/>
          </a:endParaRPr>
        </a:p>
      </dsp:txBody>
      <dsp:txXfrm>
        <a:off x="3346701" y="2018528"/>
        <a:ext cx="1423109" cy="2589984"/>
      </dsp:txXfrm>
    </dsp:sp>
    <dsp:sp>
      <dsp:nvSpPr>
        <dsp:cNvPr id="10" name="椭圆 9"/>
        <dsp:cNvSpPr/>
      </dsp:nvSpPr>
      <dsp:spPr bwMode="white">
        <a:xfrm>
          <a:off x="4541228" y="1292227"/>
          <a:ext cx="457164" cy="457164"/>
        </a:xfrm>
        <a:prstGeom prst="ellipse">
          <a:avLst/>
        </a:prstGeom>
      </dsp:spPr>
      <dsp:style>
        <a:lnRef idx="2">
          <a:schemeClr val="accent1">
            <a:shade val="80000"/>
          </a:schemeClr>
        </a:lnRef>
        <a:fillRef idx="1">
          <a:schemeClr val="lt1"/>
        </a:fillRef>
        <a:effectRef idx="0">
          <a:scrgbClr r="0" g="0" b="0"/>
        </a:effectRef>
        <a:fontRef idx="minor">
          <a:schemeClr val="lt1"/>
        </a:fontRef>
      </dsp:style>
      <dsp:txXfrm>
        <a:off x="4541228" y="1292227"/>
        <a:ext cx="457164" cy="457164"/>
      </dsp:txXfrm>
    </dsp:sp>
    <dsp:sp>
      <dsp:nvSpPr>
        <dsp:cNvPr id="11" name="矩形 10"/>
        <dsp:cNvSpPr/>
      </dsp:nvSpPr>
      <dsp:spPr bwMode="white">
        <a:xfrm>
          <a:off x="4769810" y="1520809"/>
          <a:ext cx="1474724" cy="3087703"/>
        </a:xfrm>
        <a:prstGeom prst="rect">
          <a:avLst/>
        </a:prstGeom>
      </dsp:spPr>
      <dsp:style>
        <a:lnRef idx="0">
          <a:schemeClr val="dk1">
            <a:alpha val="0"/>
          </a:schemeClr>
        </a:lnRef>
        <a:fillRef idx="0">
          <a:schemeClr val="lt1">
            <a:alpha val="0"/>
          </a:schemeClr>
        </a:fillRef>
        <a:effectRef idx="0">
          <a:scrgbClr r="0" g="0" b="0"/>
        </a:effectRef>
        <a:fontRef idx="minor"/>
      </dsp:style>
      <dsp:txBody>
        <a:bodyPr lIns="242241" tIns="0" rIns="0" bIns="0" anchor="t"/>
        <a:lstStyle>
          <a:lvl2pPr marL="285750" indent="-285750">
            <a:defRPr sz="5000"/>
          </a:lvl2pPr>
          <a:lvl3pPr marL="571500" indent="-285750">
            <a:defRPr sz="5000"/>
          </a:lvl3pPr>
          <a:lvl4pPr marL="857250" indent="-285750">
            <a:defRPr sz="5000"/>
          </a:lvl4pPr>
          <a:lvl5pPr marL="1143000" indent="-285750">
            <a:defRPr sz="5000"/>
          </a:lvl5pPr>
          <a:lvl6pPr marL="1428750" indent="-285750">
            <a:defRPr sz="5000"/>
          </a:lvl6pPr>
          <a:lvl7pPr marL="1714500" indent="-285750">
            <a:defRPr sz="5000"/>
          </a:lvl7pPr>
          <a:lvl8pPr marL="2000250" indent="-285750">
            <a:defRPr sz="5000"/>
          </a:lvl8pPr>
          <a:lvl9pPr marL="2286000" indent="-285750">
            <a:defRPr sz="5000"/>
          </a:lvl9pPr>
        </a:lstStyle>
        <a:p>
          <a:pPr lvl="0" algn="l">
            <a:lnSpc>
              <a:spcPct val="100000"/>
            </a:lnSpc>
            <a:spcBef>
              <a:spcPct val="0"/>
            </a:spcBef>
            <a:spcAft>
              <a:spcPct val="35000"/>
            </a:spcAft>
          </a:pPr>
          <a:r>
            <a:rPr lang="en-US" altLang="zh-CN" sz="1800" dirty="0" smtClean="0">
              <a:solidFill>
                <a:schemeClr val="tx1"/>
              </a:solidFill>
              <a:latin typeface="微软雅黑" panose="020B0503020204020204" pitchFamily="34" charset="-122"/>
              <a:ea typeface="微软雅黑" panose="020B0503020204020204" pitchFamily="34" charset="-122"/>
            </a:rPr>
            <a:t>1994</a:t>
          </a:r>
          <a:r>
            <a:rPr lang="zh-CN" altLang="en-US" sz="1800" dirty="0" smtClean="0">
              <a:solidFill>
                <a:schemeClr val="tx1"/>
              </a:solidFill>
              <a:latin typeface="微软雅黑" panose="020B0503020204020204" pitchFamily="34" charset="-122"/>
              <a:ea typeface="微软雅黑" panose="020B0503020204020204" pitchFamily="34" charset="-122"/>
            </a:rPr>
            <a:t>年</a:t>
          </a:r>
          <a:endParaRPr lang="zh-CN" altLang="en-US" sz="1800" dirty="0">
            <a:solidFill>
              <a:schemeClr val="tx1"/>
            </a:solidFill>
            <a:latin typeface="微软雅黑" panose="020B0503020204020204" pitchFamily="34" charset="-122"/>
            <a:ea typeface="微软雅黑" panose="020B0503020204020204" pitchFamily="34" charset="-122"/>
          </a:endParaRPr>
        </a:p>
      </dsp:txBody>
      <dsp:txXfrm>
        <a:off x="4769810" y="1520809"/>
        <a:ext cx="1474724" cy="3087703"/>
      </dsp:txXfrm>
    </dsp:sp>
    <dsp:sp>
      <dsp:nvSpPr>
        <dsp:cNvPr id="12" name="椭圆 11"/>
        <dsp:cNvSpPr/>
      </dsp:nvSpPr>
      <dsp:spPr bwMode="white">
        <a:xfrm>
          <a:off x="5953276" y="925389"/>
          <a:ext cx="582516" cy="582516"/>
        </a:xfrm>
        <a:prstGeom prst="ellipse">
          <a:avLst/>
        </a:prstGeom>
      </dsp:spPr>
      <dsp:style>
        <a:lnRef idx="2">
          <a:schemeClr val="accent1">
            <a:shade val="80000"/>
          </a:schemeClr>
        </a:lnRef>
        <a:fillRef idx="1">
          <a:schemeClr val="lt1"/>
        </a:fillRef>
        <a:effectRef idx="0">
          <a:scrgbClr r="0" g="0" b="0"/>
        </a:effectRef>
        <a:fontRef idx="minor">
          <a:schemeClr val="lt1"/>
        </a:fontRef>
      </dsp:style>
      <dsp:txXfrm>
        <a:off x="5953276" y="925389"/>
        <a:ext cx="582516" cy="582516"/>
      </dsp:txXfrm>
    </dsp:sp>
    <dsp:sp>
      <dsp:nvSpPr>
        <dsp:cNvPr id="13" name="矩形 12"/>
        <dsp:cNvSpPr/>
      </dsp:nvSpPr>
      <dsp:spPr bwMode="white">
        <a:xfrm>
          <a:off x="6244534" y="1216647"/>
          <a:ext cx="1474724" cy="3391865"/>
        </a:xfrm>
        <a:prstGeom prst="rect">
          <a:avLst/>
        </a:prstGeom>
      </dsp:spPr>
      <dsp:style>
        <a:lnRef idx="0">
          <a:schemeClr val="dk1">
            <a:alpha val="0"/>
          </a:schemeClr>
        </a:lnRef>
        <a:fillRef idx="0">
          <a:schemeClr val="lt1">
            <a:alpha val="0"/>
          </a:schemeClr>
        </a:fillRef>
        <a:effectRef idx="0">
          <a:scrgbClr r="0" g="0" b="0"/>
        </a:effectRef>
        <a:fontRef idx="minor"/>
      </dsp:style>
      <dsp:txBody>
        <a:bodyPr lIns="308663" tIns="0" rIns="0" bIns="0" anchor="t"/>
        <a:lstStyle>
          <a:lvl2pPr marL="285750" indent="-285750">
            <a:defRPr sz="5000"/>
          </a:lvl2pPr>
          <a:lvl3pPr marL="571500" indent="-285750">
            <a:defRPr sz="5000"/>
          </a:lvl3pPr>
          <a:lvl4pPr marL="857250" indent="-285750">
            <a:defRPr sz="5000"/>
          </a:lvl4pPr>
          <a:lvl5pPr marL="1143000" indent="-285750">
            <a:defRPr sz="5000"/>
          </a:lvl5pPr>
          <a:lvl6pPr marL="1428750" indent="-285750">
            <a:defRPr sz="5000"/>
          </a:lvl6pPr>
          <a:lvl7pPr marL="1714500" indent="-285750">
            <a:defRPr sz="5000"/>
          </a:lvl7pPr>
          <a:lvl8pPr marL="2000250" indent="-285750">
            <a:defRPr sz="5000"/>
          </a:lvl8pPr>
          <a:lvl9pPr marL="2286000" indent="-285750">
            <a:defRPr sz="5000"/>
          </a:lvl9pPr>
        </a:lstStyle>
        <a:p>
          <a:pPr lvl="0" algn="l">
            <a:lnSpc>
              <a:spcPct val="100000"/>
            </a:lnSpc>
            <a:spcBef>
              <a:spcPct val="0"/>
            </a:spcBef>
            <a:spcAft>
              <a:spcPct val="35000"/>
            </a:spcAft>
          </a:pPr>
          <a:r>
            <a:rPr lang="en-US" altLang="zh-CN" sz="2000" dirty="0" smtClean="0">
              <a:solidFill>
                <a:schemeClr val="tx1"/>
              </a:solidFill>
            </a:rPr>
            <a:t>1997</a:t>
          </a:r>
          <a:r>
            <a:rPr lang="zh-CN" altLang="en-US" sz="2000" dirty="0" smtClean="0">
              <a:solidFill>
                <a:schemeClr val="tx1"/>
              </a:solidFill>
            </a:rPr>
            <a:t>年</a:t>
          </a:r>
          <a:endParaRPr lang="zh-CN" altLang="en-US" sz="2000" dirty="0">
            <a:solidFill>
              <a:schemeClr val="tx1"/>
            </a:solidFill>
          </a:endParaRPr>
        </a:p>
      </dsp:txBody>
      <dsp:txXfrm>
        <a:off x="6244534" y="1216647"/>
        <a:ext cx="1474724" cy="3391865"/>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7373620" cy="4608512"/>
        <a:chOff x="0" y="0"/>
        <a:chExt cx="7373620" cy="4608512"/>
      </a:xfrm>
    </dsp:grpSpPr>
    <dsp:sp>
      <dsp:nvSpPr>
        <dsp:cNvPr id="3" name="形状 2"/>
        <dsp:cNvSpPr/>
      </dsp:nvSpPr>
      <dsp:spPr bwMode="white">
        <a:xfrm>
          <a:off x="345638" y="0"/>
          <a:ext cx="7373620" cy="4608512"/>
        </a:xfrm>
        <a:prstGeom prst="swooshArrow">
          <a:avLst>
            <a:gd name="adj1" fmla="val 25000"/>
            <a:gd name="adj2" fmla="val 25000"/>
          </a:avLst>
        </a:prstGeom>
        <a:solidFill>
          <a:srgbClr val="00B050"/>
        </a:solidFill>
      </dsp:spPr>
      <dsp:style>
        <a:lnRef idx="0">
          <a:schemeClr val="accent1"/>
        </a:lnRef>
        <a:fillRef idx="1">
          <a:schemeClr val="accent1">
            <a:tint val="40000"/>
          </a:schemeClr>
        </a:fillRef>
        <a:effectRef idx="0">
          <a:scrgbClr r="0" g="0" b="0"/>
        </a:effectRef>
        <a:fontRef idx="minor"/>
      </dsp:style>
      <dsp:txXfrm>
        <a:off x="345638" y="0"/>
        <a:ext cx="7373620" cy="4608512"/>
      </dsp:txXfrm>
    </dsp:sp>
    <dsp:sp>
      <dsp:nvSpPr>
        <dsp:cNvPr id="4" name="椭圆 3"/>
        <dsp:cNvSpPr/>
      </dsp:nvSpPr>
      <dsp:spPr bwMode="white">
        <a:xfrm>
          <a:off x="1071940" y="3426890"/>
          <a:ext cx="169593" cy="169593"/>
        </a:xfrm>
        <a:prstGeom prst="ellipse">
          <a:avLst/>
        </a:prstGeom>
      </dsp:spPr>
      <dsp:style>
        <a:lnRef idx="2">
          <a:schemeClr val="accent1">
            <a:shade val="80000"/>
          </a:schemeClr>
        </a:lnRef>
        <a:fillRef idx="1">
          <a:schemeClr val="lt1"/>
        </a:fillRef>
        <a:effectRef idx="0">
          <a:scrgbClr r="0" g="0" b="0"/>
        </a:effectRef>
        <a:fontRef idx="minor">
          <a:schemeClr val="lt1"/>
        </a:fontRef>
      </dsp:style>
      <dsp:txXfrm>
        <a:off x="1071940" y="3426890"/>
        <a:ext cx="169593" cy="169593"/>
      </dsp:txXfrm>
    </dsp:sp>
    <dsp:sp>
      <dsp:nvSpPr>
        <dsp:cNvPr id="5" name="矩形 4"/>
        <dsp:cNvSpPr/>
      </dsp:nvSpPr>
      <dsp:spPr bwMode="white">
        <a:xfrm>
          <a:off x="1156736" y="3511687"/>
          <a:ext cx="965944" cy="1096826"/>
        </a:xfrm>
        <a:prstGeom prst="rect">
          <a:avLst/>
        </a:prstGeom>
      </dsp:spPr>
      <dsp:style>
        <a:lnRef idx="0">
          <a:schemeClr val="dk1">
            <a:alpha val="0"/>
          </a:schemeClr>
        </a:lnRef>
        <a:fillRef idx="0">
          <a:schemeClr val="lt1">
            <a:alpha val="0"/>
          </a:schemeClr>
        </a:fillRef>
        <a:effectRef idx="0">
          <a:scrgbClr r="0" g="0" b="0"/>
        </a:effectRef>
        <a:fontRef idx="minor"/>
      </dsp:style>
      <dsp:txBody>
        <a:bodyPr lIns="89863" tIns="0" rIns="0" bIns="0" anchor="t"/>
        <a:lstStyle>
          <a:lvl2pPr marL="285750" indent="-285750">
            <a:defRPr sz="5000"/>
          </a:lvl2pPr>
          <a:lvl3pPr marL="571500" indent="-285750">
            <a:defRPr sz="5000"/>
          </a:lvl3pPr>
          <a:lvl4pPr marL="857250" indent="-285750">
            <a:defRPr sz="5000"/>
          </a:lvl4pPr>
          <a:lvl5pPr marL="1143000" indent="-285750">
            <a:defRPr sz="5000"/>
          </a:lvl5pPr>
          <a:lvl6pPr marL="1428750" indent="-285750">
            <a:defRPr sz="5000"/>
          </a:lvl6pPr>
          <a:lvl7pPr marL="1714500" indent="-285750">
            <a:defRPr sz="5000"/>
          </a:lvl7pPr>
          <a:lvl8pPr marL="2000250" indent="-285750">
            <a:defRPr sz="5000"/>
          </a:lvl8pPr>
          <a:lvl9pPr marL="2286000" indent="-285750">
            <a:defRPr sz="5000"/>
          </a:lvl9pPr>
        </a:lstStyle>
        <a:p>
          <a:pPr lvl="0" algn="l">
            <a:lnSpc>
              <a:spcPct val="100000"/>
            </a:lnSpc>
            <a:spcBef>
              <a:spcPct val="0"/>
            </a:spcBef>
            <a:spcAft>
              <a:spcPct val="35000"/>
            </a:spcAft>
          </a:pPr>
          <a:r>
            <a:rPr lang="en-US" altLang="zh-CN" sz="1800" b="0" dirty="0" smtClean="0">
              <a:solidFill>
                <a:schemeClr val="tx1"/>
              </a:solidFill>
              <a:latin typeface="微软雅黑" panose="020B0503020204020204" pitchFamily="34" charset="-122"/>
              <a:ea typeface="微软雅黑" panose="020B0503020204020204" pitchFamily="34" charset="-122"/>
            </a:rPr>
            <a:t>2000</a:t>
          </a:r>
          <a:r>
            <a:rPr lang="zh-CN" altLang="en-US" sz="1800" b="0" dirty="0" smtClean="0">
              <a:solidFill>
                <a:schemeClr val="tx1"/>
              </a:solidFill>
              <a:latin typeface="微软雅黑" panose="020B0503020204020204" pitchFamily="34" charset="-122"/>
              <a:ea typeface="微软雅黑" panose="020B0503020204020204" pitchFamily="34" charset="-122"/>
            </a:rPr>
            <a:t>年</a:t>
          </a:r>
          <a:endParaRPr lang="zh-CN" altLang="en-US" sz="1800" dirty="0">
            <a:solidFill>
              <a:schemeClr val="tx1"/>
            </a:solidFill>
          </a:endParaRPr>
        </a:p>
      </dsp:txBody>
      <dsp:txXfrm>
        <a:off x="1156736" y="3511687"/>
        <a:ext cx="965944" cy="1096826"/>
      </dsp:txXfrm>
    </dsp:sp>
    <dsp:sp>
      <dsp:nvSpPr>
        <dsp:cNvPr id="6" name="椭圆 5"/>
        <dsp:cNvSpPr/>
      </dsp:nvSpPr>
      <dsp:spPr bwMode="white">
        <a:xfrm>
          <a:off x="1989955" y="2544821"/>
          <a:ext cx="265450" cy="265450"/>
        </a:xfrm>
        <a:prstGeom prst="ellipse">
          <a:avLst/>
        </a:prstGeom>
      </dsp:spPr>
      <dsp:style>
        <a:lnRef idx="2">
          <a:schemeClr val="accent1">
            <a:shade val="80000"/>
          </a:schemeClr>
        </a:lnRef>
        <a:fillRef idx="1">
          <a:schemeClr val="lt1"/>
        </a:fillRef>
        <a:effectRef idx="0">
          <a:scrgbClr r="0" g="0" b="0"/>
        </a:effectRef>
        <a:fontRef idx="minor">
          <a:schemeClr val="lt1"/>
        </a:fontRef>
      </dsp:style>
      <dsp:txXfrm>
        <a:off x="1989955" y="2544821"/>
        <a:ext cx="265450" cy="265450"/>
      </dsp:txXfrm>
    </dsp:sp>
    <dsp:sp>
      <dsp:nvSpPr>
        <dsp:cNvPr id="7" name="矩形 6"/>
        <dsp:cNvSpPr/>
      </dsp:nvSpPr>
      <dsp:spPr bwMode="white">
        <a:xfrm>
          <a:off x="2122680" y="2677546"/>
          <a:ext cx="1224021" cy="193096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140656" tIns="0" rIns="0" bIns="0" anchor="t"/>
        <a:lstStyle>
          <a:lvl2pPr marL="285750" indent="-285750">
            <a:defRPr sz="5000"/>
          </a:lvl2pPr>
          <a:lvl3pPr marL="571500" indent="-285750">
            <a:defRPr sz="5000"/>
          </a:lvl3pPr>
          <a:lvl4pPr marL="857250" indent="-285750">
            <a:defRPr sz="5000"/>
          </a:lvl4pPr>
          <a:lvl5pPr marL="1143000" indent="-285750">
            <a:defRPr sz="5000"/>
          </a:lvl5pPr>
          <a:lvl6pPr marL="1428750" indent="-285750">
            <a:defRPr sz="5000"/>
          </a:lvl6pPr>
          <a:lvl7pPr marL="1714500" indent="-285750">
            <a:defRPr sz="5000"/>
          </a:lvl7pPr>
          <a:lvl8pPr marL="2000250" indent="-285750">
            <a:defRPr sz="5000"/>
          </a:lvl8pPr>
          <a:lvl9pPr marL="2286000" indent="-285750">
            <a:defRPr sz="5000"/>
          </a:lvl9pPr>
        </a:lstStyle>
        <a:p>
          <a:pPr lvl="0" algn="l">
            <a:lnSpc>
              <a:spcPct val="100000"/>
            </a:lnSpc>
            <a:spcBef>
              <a:spcPct val="0"/>
            </a:spcBef>
            <a:spcAft>
              <a:spcPct val="35000"/>
            </a:spcAft>
          </a:pPr>
          <a:r>
            <a:rPr lang="en-US" altLang="zh-CN" sz="1800" dirty="0" smtClean="0">
              <a:solidFill>
                <a:schemeClr val="tx1"/>
              </a:solidFill>
              <a:latin typeface="微软雅黑" panose="020B0503020204020204" pitchFamily="34" charset="-122"/>
              <a:ea typeface="微软雅黑" panose="020B0503020204020204" pitchFamily="34" charset="-122"/>
            </a:rPr>
            <a:t>2002</a:t>
          </a:r>
          <a:r>
            <a:rPr lang="zh-CN" altLang="en-US" sz="1800" dirty="0" smtClean="0">
              <a:solidFill>
                <a:schemeClr val="tx1"/>
              </a:solidFill>
              <a:latin typeface="微软雅黑" panose="020B0503020204020204" pitchFamily="34" charset="-122"/>
              <a:ea typeface="微软雅黑" panose="020B0503020204020204" pitchFamily="34" charset="-122"/>
            </a:rPr>
            <a:t>年年</a:t>
          </a:r>
          <a:endParaRPr lang="zh-CN" altLang="en-US" sz="1800" dirty="0">
            <a:solidFill>
              <a:schemeClr val="tx1"/>
            </a:solidFill>
            <a:latin typeface="微软雅黑" panose="020B0503020204020204" pitchFamily="34" charset="-122"/>
            <a:ea typeface="微软雅黑" panose="020B0503020204020204" pitchFamily="34" charset="-122"/>
          </a:endParaRPr>
        </a:p>
      </dsp:txBody>
      <dsp:txXfrm>
        <a:off x="2122680" y="2677546"/>
        <a:ext cx="1224021" cy="1930967"/>
      </dsp:txXfrm>
    </dsp:sp>
    <dsp:sp>
      <dsp:nvSpPr>
        <dsp:cNvPr id="8" name="椭圆 7"/>
        <dsp:cNvSpPr/>
      </dsp:nvSpPr>
      <dsp:spPr bwMode="white">
        <a:xfrm>
          <a:off x="3169734" y="1841562"/>
          <a:ext cx="353934" cy="353934"/>
        </a:xfrm>
        <a:prstGeom prst="ellipse">
          <a:avLst/>
        </a:prstGeom>
      </dsp:spPr>
      <dsp:style>
        <a:lnRef idx="2">
          <a:schemeClr val="accent1">
            <a:shade val="80000"/>
          </a:schemeClr>
        </a:lnRef>
        <a:fillRef idx="1">
          <a:schemeClr val="lt1"/>
        </a:fillRef>
        <a:effectRef idx="0">
          <a:scrgbClr r="0" g="0" b="0"/>
        </a:effectRef>
        <a:fontRef idx="minor">
          <a:schemeClr val="lt1"/>
        </a:fontRef>
      </dsp:style>
      <dsp:txXfrm>
        <a:off x="3169734" y="1841562"/>
        <a:ext cx="353934" cy="353934"/>
      </dsp:txXfrm>
    </dsp:sp>
    <dsp:sp>
      <dsp:nvSpPr>
        <dsp:cNvPr id="9" name="矩形 8"/>
        <dsp:cNvSpPr/>
      </dsp:nvSpPr>
      <dsp:spPr bwMode="white">
        <a:xfrm>
          <a:off x="3422866" y="1775070"/>
          <a:ext cx="1423109" cy="2589984"/>
        </a:xfrm>
        <a:prstGeom prst="rect">
          <a:avLst/>
        </a:prstGeom>
      </dsp:spPr>
      <dsp:style>
        <a:lnRef idx="0">
          <a:schemeClr val="dk1">
            <a:alpha val="0"/>
          </a:schemeClr>
        </a:lnRef>
        <a:fillRef idx="0">
          <a:schemeClr val="lt1">
            <a:alpha val="0"/>
          </a:schemeClr>
        </a:fillRef>
        <a:effectRef idx="0">
          <a:scrgbClr r="0" g="0" b="0"/>
        </a:effectRef>
        <a:fontRef idx="minor"/>
      </dsp:style>
      <dsp:txBody>
        <a:bodyPr lIns="187542" tIns="0" rIns="0" bIns="0" anchor="t"/>
        <a:lstStyle>
          <a:lvl2pPr marL="285750" indent="-285750">
            <a:defRPr sz="5000"/>
          </a:lvl2pPr>
          <a:lvl3pPr marL="571500" indent="-285750">
            <a:defRPr sz="5000"/>
          </a:lvl3pPr>
          <a:lvl4pPr marL="857250" indent="-285750">
            <a:defRPr sz="5000"/>
          </a:lvl4pPr>
          <a:lvl5pPr marL="1143000" indent="-285750">
            <a:defRPr sz="5000"/>
          </a:lvl5pPr>
          <a:lvl6pPr marL="1428750" indent="-285750">
            <a:defRPr sz="5000"/>
          </a:lvl6pPr>
          <a:lvl7pPr marL="1714500" indent="-285750">
            <a:defRPr sz="5000"/>
          </a:lvl7pPr>
          <a:lvl8pPr marL="2000250" indent="-285750">
            <a:defRPr sz="5000"/>
          </a:lvl8pPr>
          <a:lvl9pPr marL="2286000" indent="-285750">
            <a:defRPr sz="5000"/>
          </a:lvl9pPr>
        </a:lstStyle>
        <a:p>
          <a:pPr lvl="0" algn="l">
            <a:lnSpc>
              <a:spcPct val="100000"/>
            </a:lnSpc>
            <a:spcBef>
              <a:spcPct val="0"/>
            </a:spcBef>
            <a:spcAft>
              <a:spcPct val="35000"/>
            </a:spcAft>
          </a:pPr>
          <a:r>
            <a:rPr lang="en-US" altLang="zh-CN" sz="1800" dirty="0" smtClean="0">
              <a:solidFill>
                <a:schemeClr val="bg1"/>
              </a:solidFill>
              <a:latin typeface="微软雅黑" panose="020B0503020204020204" pitchFamily="34" charset="-122"/>
              <a:ea typeface="微软雅黑" panose="020B0503020204020204" pitchFamily="34" charset="-122"/>
            </a:rPr>
            <a:t>2007</a:t>
          </a:r>
          <a:r>
            <a:rPr lang="zh-CN" altLang="en-US" sz="1800" dirty="0" smtClean="0">
              <a:solidFill>
                <a:schemeClr val="bg1"/>
              </a:solidFill>
              <a:latin typeface="微软雅黑" panose="020B0503020204020204" pitchFamily="34" charset="-122"/>
              <a:ea typeface="微软雅黑" panose="020B0503020204020204" pitchFamily="34" charset="-122"/>
            </a:rPr>
            <a:t>年</a:t>
          </a:r>
          <a:endParaRPr lang="zh-CN" altLang="en-US" sz="1800" dirty="0">
            <a:solidFill>
              <a:schemeClr val="bg1"/>
            </a:solidFill>
            <a:latin typeface="微软雅黑" panose="020B0503020204020204" pitchFamily="34" charset="-122"/>
            <a:ea typeface="微软雅黑" panose="020B0503020204020204" pitchFamily="34" charset="-122"/>
          </a:endParaRPr>
        </a:p>
      </dsp:txBody>
      <dsp:txXfrm>
        <a:off x="3422866" y="1775070"/>
        <a:ext cx="1423109" cy="2589984"/>
      </dsp:txXfrm>
    </dsp:sp>
    <dsp:sp>
      <dsp:nvSpPr>
        <dsp:cNvPr id="10" name="椭圆 9"/>
        <dsp:cNvSpPr/>
      </dsp:nvSpPr>
      <dsp:spPr bwMode="white">
        <a:xfrm>
          <a:off x="4541228" y="1292227"/>
          <a:ext cx="457164" cy="457164"/>
        </a:xfrm>
        <a:prstGeom prst="ellipse">
          <a:avLst/>
        </a:prstGeom>
      </dsp:spPr>
      <dsp:style>
        <a:lnRef idx="2">
          <a:schemeClr val="accent1">
            <a:shade val="80000"/>
          </a:schemeClr>
        </a:lnRef>
        <a:fillRef idx="1">
          <a:schemeClr val="lt1"/>
        </a:fillRef>
        <a:effectRef idx="0">
          <a:scrgbClr r="0" g="0" b="0"/>
        </a:effectRef>
        <a:fontRef idx="minor">
          <a:schemeClr val="lt1"/>
        </a:fontRef>
      </dsp:style>
      <dsp:txXfrm>
        <a:off x="4541228" y="1292227"/>
        <a:ext cx="457164" cy="457164"/>
      </dsp:txXfrm>
    </dsp:sp>
    <dsp:sp>
      <dsp:nvSpPr>
        <dsp:cNvPr id="11" name="矩形 10"/>
        <dsp:cNvSpPr/>
      </dsp:nvSpPr>
      <dsp:spPr bwMode="white">
        <a:xfrm>
          <a:off x="4769810" y="1520809"/>
          <a:ext cx="1474724" cy="3087703"/>
        </a:xfrm>
        <a:prstGeom prst="rect">
          <a:avLst/>
        </a:prstGeom>
      </dsp:spPr>
      <dsp:style>
        <a:lnRef idx="0">
          <a:schemeClr val="dk1">
            <a:alpha val="0"/>
          </a:schemeClr>
        </a:lnRef>
        <a:fillRef idx="0">
          <a:schemeClr val="lt1">
            <a:alpha val="0"/>
          </a:schemeClr>
        </a:fillRef>
        <a:effectRef idx="0">
          <a:scrgbClr r="0" g="0" b="0"/>
        </a:effectRef>
        <a:fontRef idx="minor"/>
      </dsp:style>
      <dsp:txBody>
        <a:bodyPr lIns="242241" tIns="0" rIns="0" bIns="0" anchor="t"/>
        <a:lstStyle>
          <a:lvl2pPr marL="285750" indent="-285750">
            <a:defRPr sz="5000"/>
          </a:lvl2pPr>
          <a:lvl3pPr marL="571500" indent="-285750">
            <a:defRPr sz="5000"/>
          </a:lvl3pPr>
          <a:lvl4pPr marL="857250" indent="-285750">
            <a:defRPr sz="5000"/>
          </a:lvl4pPr>
          <a:lvl5pPr marL="1143000" indent="-285750">
            <a:defRPr sz="5000"/>
          </a:lvl5pPr>
          <a:lvl6pPr marL="1428750" indent="-285750">
            <a:defRPr sz="5000"/>
          </a:lvl6pPr>
          <a:lvl7pPr marL="1714500" indent="-285750">
            <a:defRPr sz="5000"/>
          </a:lvl7pPr>
          <a:lvl8pPr marL="2000250" indent="-285750">
            <a:defRPr sz="5000"/>
          </a:lvl8pPr>
          <a:lvl9pPr marL="2286000" indent="-285750">
            <a:defRPr sz="5000"/>
          </a:lvl9pPr>
        </a:lstStyle>
        <a:p>
          <a:pPr lvl="0" algn="l">
            <a:lnSpc>
              <a:spcPct val="100000"/>
            </a:lnSpc>
            <a:spcBef>
              <a:spcPct val="0"/>
            </a:spcBef>
            <a:spcAft>
              <a:spcPct val="35000"/>
            </a:spcAft>
          </a:pPr>
          <a:r>
            <a:rPr lang="en-US" altLang="zh-CN" sz="1800" dirty="0" smtClean="0">
              <a:solidFill>
                <a:schemeClr val="bg1"/>
              </a:solidFill>
              <a:latin typeface="微软雅黑" panose="020B0503020204020204" pitchFamily="34" charset="-122"/>
              <a:ea typeface="微软雅黑" panose="020B0503020204020204" pitchFamily="34" charset="-122"/>
            </a:rPr>
            <a:t>2009</a:t>
          </a:r>
          <a:r>
            <a:rPr lang="zh-CN" altLang="en-US" sz="1800" dirty="0" smtClean="0">
              <a:solidFill>
                <a:schemeClr val="bg1"/>
              </a:solidFill>
              <a:latin typeface="微软雅黑" panose="020B0503020204020204" pitchFamily="34" charset="-122"/>
              <a:ea typeface="微软雅黑" panose="020B0503020204020204" pitchFamily="34" charset="-122"/>
            </a:rPr>
            <a:t>年</a:t>
          </a:r>
          <a:endParaRPr lang="zh-CN" altLang="en-US" sz="1800" dirty="0">
            <a:solidFill>
              <a:schemeClr val="bg1"/>
            </a:solidFill>
            <a:latin typeface="微软雅黑" panose="020B0503020204020204" pitchFamily="34" charset="-122"/>
            <a:ea typeface="微软雅黑" panose="020B0503020204020204" pitchFamily="34" charset="-122"/>
          </a:endParaRPr>
        </a:p>
      </dsp:txBody>
      <dsp:txXfrm>
        <a:off x="4769810" y="1520809"/>
        <a:ext cx="1474724" cy="3087703"/>
      </dsp:txXfrm>
    </dsp:sp>
    <dsp:sp>
      <dsp:nvSpPr>
        <dsp:cNvPr id="12" name="椭圆 11"/>
        <dsp:cNvSpPr/>
      </dsp:nvSpPr>
      <dsp:spPr bwMode="white">
        <a:xfrm>
          <a:off x="5953276" y="925389"/>
          <a:ext cx="582516" cy="582516"/>
        </a:xfrm>
        <a:prstGeom prst="ellipse">
          <a:avLst/>
        </a:prstGeom>
      </dsp:spPr>
      <dsp:style>
        <a:lnRef idx="2">
          <a:schemeClr val="accent1">
            <a:shade val="80000"/>
          </a:schemeClr>
        </a:lnRef>
        <a:fillRef idx="1">
          <a:schemeClr val="lt1"/>
        </a:fillRef>
        <a:effectRef idx="0">
          <a:scrgbClr r="0" g="0" b="0"/>
        </a:effectRef>
        <a:fontRef idx="minor">
          <a:schemeClr val="lt1"/>
        </a:fontRef>
      </dsp:style>
      <dsp:txXfrm>
        <a:off x="5953276" y="925389"/>
        <a:ext cx="582516" cy="582516"/>
      </dsp:txXfrm>
    </dsp:sp>
    <dsp:sp>
      <dsp:nvSpPr>
        <dsp:cNvPr id="13" name="矩形 12"/>
        <dsp:cNvSpPr/>
      </dsp:nvSpPr>
      <dsp:spPr bwMode="white">
        <a:xfrm>
          <a:off x="6244534" y="1216647"/>
          <a:ext cx="1474724" cy="3391865"/>
        </a:xfrm>
        <a:prstGeom prst="rect">
          <a:avLst/>
        </a:prstGeom>
      </dsp:spPr>
      <dsp:style>
        <a:lnRef idx="0">
          <a:schemeClr val="dk1">
            <a:alpha val="0"/>
          </a:schemeClr>
        </a:lnRef>
        <a:fillRef idx="0">
          <a:schemeClr val="lt1">
            <a:alpha val="0"/>
          </a:schemeClr>
        </a:fillRef>
        <a:effectRef idx="0">
          <a:scrgbClr r="0" g="0" b="0"/>
        </a:effectRef>
        <a:fontRef idx="minor"/>
      </dsp:style>
      <dsp:txBody>
        <a:bodyPr lIns="308663" tIns="0" rIns="0" bIns="0" anchor="t"/>
        <a:lstStyle>
          <a:lvl2pPr marL="285750" indent="-285750">
            <a:defRPr sz="5000"/>
          </a:lvl2pPr>
          <a:lvl3pPr marL="571500" indent="-285750">
            <a:defRPr sz="5000"/>
          </a:lvl3pPr>
          <a:lvl4pPr marL="857250" indent="-285750">
            <a:defRPr sz="5000"/>
          </a:lvl4pPr>
          <a:lvl5pPr marL="1143000" indent="-285750">
            <a:defRPr sz="5000"/>
          </a:lvl5pPr>
          <a:lvl6pPr marL="1428750" indent="-285750">
            <a:defRPr sz="5000"/>
          </a:lvl6pPr>
          <a:lvl7pPr marL="1714500" indent="-285750">
            <a:defRPr sz="5000"/>
          </a:lvl7pPr>
          <a:lvl8pPr marL="2000250" indent="-285750">
            <a:defRPr sz="5000"/>
          </a:lvl8pPr>
          <a:lvl9pPr marL="2286000" indent="-285750">
            <a:defRPr sz="5000"/>
          </a:lvl9pPr>
        </a:lstStyle>
        <a:p>
          <a:pPr lvl="0" algn="l">
            <a:lnSpc>
              <a:spcPct val="100000"/>
            </a:lnSpc>
            <a:spcBef>
              <a:spcPct val="0"/>
            </a:spcBef>
            <a:spcAft>
              <a:spcPct val="35000"/>
            </a:spcAft>
          </a:pPr>
          <a:r>
            <a:rPr lang="en-US" altLang="zh-CN" sz="1800" dirty="0" smtClean="0">
              <a:solidFill>
                <a:schemeClr val="bg1"/>
              </a:solidFill>
              <a:latin typeface="微软雅黑" panose="020B0503020204020204" pitchFamily="34" charset="-122"/>
              <a:ea typeface="微软雅黑" panose="020B0503020204020204" pitchFamily="34" charset="-122"/>
            </a:rPr>
            <a:t>2010</a:t>
          </a:r>
          <a:r>
            <a:rPr lang="zh-CN" altLang="en-US" sz="1800" dirty="0" smtClean="0">
              <a:solidFill>
                <a:schemeClr val="bg1"/>
              </a:solidFill>
              <a:latin typeface="微软雅黑" panose="020B0503020204020204" pitchFamily="34" charset="-122"/>
              <a:ea typeface="微软雅黑" panose="020B0503020204020204" pitchFamily="34" charset="-122"/>
            </a:rPr>
            <a:t>年</a:t>
          </a:r>
          <a:endParaRPr>
            <a:solidFill>
              <a:schemeClr val="tx1"/>
            </a:solidFill>
          </a:endParaRPr>
        </a:p>
      </dsp:txBody>
      <dsp:txXfrm>
        <a:off x="6244534" y="1216647"/>
        <a:ext cx="1474724" cy="3391865"/>
      </dsp:txXfrm>
    </dsp:sp>
  </dsp:spTree>
</dsp:drawing>
</file>

<file path=ppt/diagrams/drawing3.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7373620" cy="4608512"/>
        <a:chOff x="0" y="0"/>
        <a:chExt cx="7373620" cy="4608512"/>
      </a:xfrm>
    </dsp:grpSpPr>
    <dsp:sp>
      <dsp:nvSpPr>
        <dsp:cNvPr id="3" name="形状 2"/>
        <dsp:cNvSpPr/>
      </dsp:nvSpPr>
      <dsp:spPr bwMode="white">
        <a:xfrm>
          <a:off x="345638" y="0"/>
          <a:ext cx="7373620" cy="4608512"/>
        </a:xfrm>
        <a:prstGeom prst="swooshArrow">
          <a:avLst>
            <a:gd name="adj1" fmla="val 25000"/>
            <a:gd name="adj2" fmla="val 25000"/>
          </a:avLst>
        </a:prstGeom>
        <a:solidFill>
          <a:srgbClr val="C00000"/>
        </a:solidFill>
      </dsp:spPr>
      <dsp:style>
        <a:lnRef idx="0">
          <a:schemeClr val="accent1"/>
        </a:lnRef>
        <a:fillRef idx="1">
          <a:schemeClr val="accent1">
            <a:tint val="40000"/>
          </a:schemeClr>
        </a:fillRef>
        <a:effectRef idx="0">
          <a:scrgbClr r="0" g="0" b="0"/>
        </a:effectRef>
        <a:fontRef idx="minor"/>
      </dsp:style>
      <dsp:txXfrm>
        <a:off x="345638" y="0"/>
        <a:ext cx="7373620" cy="4608512"/>
      </dsp:txXfrm>
    </dsp:sp>
    <dsp:sp>
      <dsp:nvSpPr>
        <dsp:cNvPr id="4" name="椭圆 3"/>
        <dsp:cNvSpPr/>
      </dsp:nvSpPr>
      <dsp:spPr bwMode="white">
        <a:xfrm>
          <a:off x="1071940" y="3426890"/>
          <a:ext cx="169593" cy="169593"/>
        </a:xfrm>
        <a:prstGeom prst="ellipse">
          <a:avLst/>
        </a:prstGeom>
      </dsp:spPr>
      <dsp:style>
        <a:lnRef idx="2">
          <a:schemeClr val="accent1">
            <a:shade val="80000"/>
          </a:schemeClr>
        </a:lnRef>
        <a:fillRef idx="1">
          <a:schemeClr val="lt1"/>
        </a:fillRef>
        <a:effectRef idx="0">
          <a:scrgbClr r="0" g="0" b="0"/>
        </a:effectRef>
        <a:fontRef idx="minor">
          <a:schemeClr val="lt1"/>
        </a:fontRef>
      </dsp:style>
      <dsp:txXfrm>
        <a:off x="1071940" y="3426890"/>
        <a:ext cx="169593" cy="169593"/>
      </dsp:txXfrm>
    </dsp:sp>
    <dsp:sp>
      <dsp:nvSpPr>
        <dsp:cNvPr id="5" name="矩形 4"/>
        <dsp:cNvSpPr/>
      </dsp:nvSpPr>
      <dsp:spPr bwMode="white">
        <a:xfrm>
          <a:off x="1156736" y="3511687"/>
          <a:ext cx="965944" cy="1096826"/>
        </a:xfrm>
        <a:prstGeom prst="rect">
          <a:avLst/>
        </a:prstGeom>
      </dsp:spPr>
      <dsp:style>
        <a:lnRef idx="0">
          <a:schemeClr val="dk1">
            <a:alpha val="0"/>
          </a:schemeClr>
        </a:lnRef>
        <a:fillRef idx="0">
          <a:schemeClr val="lt1">
            <a:alpha val="0"/>
          </a:schemeClr>
        </a:fillRef>
        <a:effectRef idx="0">
          <a:scrgbClr r="0" g="0" b="0"/>
        </a:effectRef>
        <a:fontRef idx="minor"/>
      </dsp:style>
      <dsp:txBody>
        <a:bodyPr lIns="89863" tIns="0" rIns="0" bIns="0" anchor="t"/>
        <a:lstStyle>
          <a:lvl2pPr marL="285750" indent="-285750">
            <a:defRPr sz="5000"/>
          </a:lvl2pPr>
          <a:lvl3pPr marL="571500" indent="-285750">
            <a:defRPr sz="5000"/>
          </a:lvl3pPr>
          <a:lvl4pPr marL="857250" indent="-285750">
            <a:defRPr sz="5000"/>
          </a:lvl4pPr>
          <a:lvl5pPr marL="1143000" indent="-285750">
            <a:defRPr sz="5000"/>
          </a:lvl5pPr>
          <a:lvl6pPr marL="1428750" indent="-285750">
            <a:defRPr sz="5000"/>
          </a:lvl6pPr>
          <a:lvl7pPr marL="1714500" indent="-285750">
            <a:defRPr sz="5000"/>
          </a:lvl7pPr>
          <a:lvl8pPr marL="2000250" indent="-285750">
            <a:defRPr sz="5000"/>
          </a:lvl8pPr>
          <a:lvl9pPr marL="2286000" indent="-285750">
            <a:defRPr sz="5000"/>
          </a:lvl9pPr>
        </a:lstStyle>
        <a:p>
          <a:pPr lvl="0" algn="l">
            <a:lnSpc>
              <a:spcPct val="100000"/>
            </a:lnSpc>
            <a:spcBef>
              <a:spcPct val="0"/>
            </a:spcBef>
            <a:spcAft>
              <a:spcPct val="35000"/>
            </a:spcAft>
          </a:pPr>
          <a:r>
            <a:rPr lang="en-US" altLang="zh-CN" sz="1800" b="0" dirty="0" smtClean="0">
              <a:solidFill>
                <a:schemeClr val="tx1"/>
              </a:solidFill>
              <a:latin typeface="微软雅黑" panose="020B0503020204020204" pitchFamily="34" charset="-122"/>
              <a:ea typeface="微软雅黑" panose="020B0503020204020204" pitchFamily="34" charset="-122"/>
            </a:rPr>
            <a:t>2011</a:t>
          </a:r>
          <a:r>
            <a:rPr lang="zh-CN" altLang="en-US" sz="1800" b="0" dirty="0" smtClean="0">
              <a:solidFill>
                <a:schemeClr val="tx1"/>
              </a:solidFill>
              <a:latin typeface="微软雅黑" panose="020B0503020204020204" pitchFamily="34" charset="-122"/>
              <a:ea typeface="微软雅黑" panose="020B0503020204020204" pitchFamily="34" charset="-122"/>
            </a:rPr>
            <a:t>年</a:t>
          </a:r>
          <a:endParaRPr lang="zh-CN" altLang="en-US" sz="1800" dirty="0">
            <a:solidFill>
              <a:schemeClr val="tx1"/>
            </a:solidFill>
          </a:endParaRPr>
        </a:p>
      </dsp:txBody>
      <dsp:txXfrm>
        <a:off x="1156736" y="3511687"/>
        <a:ext cx="965944" cy="1096826"/>
      </dsp:txXfrm>
    </dsp:sp>
    <dsp:sp>
      <dsp:nvSpPr>
        <dsp:cNvPr id="6" name="椭圆 5"/>
        <dsp:cNvSpPr/>
      </dsp:nvSpPr>
      <dsp:spPr bwMode="white">
        <a:xfrm>
          <a:off x="1989955" y="2544821"/>
          <a:ext cx="265450" cy="265450"/>
        </a:xfrm>
        <a:prstGeom prst="ellipse">
          <a:avLst/>
        </a:prstGeom>
      </dsp:spPr>
      <dsp:style>
        <a:lnRef idx="2">
          <a:schemeClr val="accent1">
            <a:shade val="80000"/>
          </a:schemeClr>
        </a:lnRef>
        <a:fillRef idx="1">
          <a:schemeClr val="lt1"/>
        </a:fillRef>
        <a:effectRef idx="0">
          <a:scrgbClr r="0" g="0" b="0"/>
        </a:effectRef>
        <a:fontRef idx="minor">
          <a:schemeClr val="lt1"/>
        </a:fontRef>
      </dsp:style>
      <dsp:txXfrm>
        <a:off x="1989955" y="2544821"/>
        <a:ext cx="265450" cy="265450"/>
      </dsp:txXfrm>
    </dsp:sp>
    <dsp:sp>
      <dsp:nvSpPr>
        <dsp:cNvPr id="7" name="矩形 6"/>
        <dsp:cNvSpPr/>
      </dsp:nvSpPr>
      <dsp:spPr bwMode="white">
        <a:xfrm>
          <a:off x="2122680" y="2677546"/>
          <a:ext cx="1224021" cy="193096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140656" tIns="0" rIns="0" bIns="0" anchor="t"/>
        <a:lstStyle>
          <a:lvl2pPr marL="285750" indent="-285750">
            <a:defRPr sz="5000"/>
          </a:lvl2pPr>
          <a:lvl3pPr marL="571500" indent="-285750">
            <a:defRPr sz="5000"/>
          </a:lvl3pPr>
          <a:lvl4pPr marL="857250" indent="-285750">
            <a:defRPr sz="5000"/>
          </a:lvl4pPr>
          <a:lvl5pPr marL="1143000" indent="-285750">
            <a:defRPr sz="5000"/>
          </a:lvl5pPr>
          <a:lvl6pPr marL="1428750" indent="-285750">
            <a:defRPr sz="5000"/>
          </a:lvl6pPr>
          <a:lvl7pPr marL="1714500" indent="-285750">
            <a:defRPr sz="5000"/>
          </a:lvl7pPr>
          <a:lvl8pPr marL="2000250" indent="-285750">
            <a:defRPr sz="5000"/>
          </a:lvl8pPr>
          <a:lvl9pPr marL="2286000" indent="-285750">
            <a:defRPr sz="5000"/>
          </a:lvl9pPr>
        </a:lstStyle>
        <a:p>
          <a:pPr lvl="0" algn="l">
            <a:lnSpc>
              <a:spcPct val="100000"/>
            </a:lnSpc>
            <a:spcBef>
              <a:spcPct val="0"/>
            </a:spcBef>
            <a:spcAft>
              <a:spcPct val="35000"/>
            </a:spcAft>
          </a:pPr>
          <a:r>
            <a:rPr lang="en-US" altLang="zh-CN" sz="1800" dirty="0" smtClean="0">
              <a:solidFill>
                <a:schemeClr val="tx1"/>
              </a:solidFill>
              <a:latin typeface="微软雅黑" panose="020B0503020204020204" pitchFamily="34" charset="-122"/>
              <a:ea typeface="微软雅黑" panose="020B0503020204020204" pitchFamily="34" charset="-122"/>
            </a:rPr>
            <a:t>2012</a:t>
          </a:r>
          <a:r>
            <a:rPr lang="zh-CN" altLang="en-US" sz="1800" dirty="0" smtClean="0">
              <a:solidFill>
                <a:schemeClr val="tx1"/>
              </a:solidFill>
              <a:latin typeface="微软雅黑" panose="020B0503020204020204" pitchFamily="34" charset="-122"/>
              <a:ea typeface="微软雅黑" panose="020B0503020204020204" pitchFamily="34" charset="-122"/>
            </a:rPr>
            <a:t>年</a:t>
          </a:r>
          <a:endParaRPr lang="zh-CN" altLang="en-US" sz="1800" dirty="0">
            <a:solidFill>
              <a:schemeClr val="tx1"/>
            </a:solidFill>
            <a:latin typeface="微软雅黑" panose="020B0503020204020204" pitchFamily="34" charset="-122"/>
            <a:ea typeface="微软雅黑" panose="020B0503020204020204" pitchFamily="34" charset="-122"/>
          </a:endParaRPr>
        </a:p>
      </dsp:txBody>
      <dsp:txXfrm>
        <a:off x="2122680" y="2677546"/>
        <a:ext cx="1224021" cy="1930967"/>
      </dsp:txXfrm>
    </dsp:sp>
    <dsp:sp>
      <dsp:nvSpPr>
        <dsp:cNvPr id="8" name="椭圆 7"/>
        <dsp:cNvSpPr/>
      </dsp:nvSpPr>
      <dsp:spPr bwMode="white">
        <a:xfrm>
          <a:off x="3169734" y="1841562"/>
          <a:ext cx="353934" cy="353934"/>
        </a:xfrm>
        <a:prstGeom prst="ellipse">
          <a:avLst/>
        </a:prstGeom>
      </dsp:spPr>
      <dsp:style>
        <a:lnRef idx="2">
          <a:schemeClr val="accent1">
            <a:shade val="80000"/>
          </a:schemeClr>
        </a:lnRef>
        <a:fillRef idx="1">
          <a:schemeClr val="lt1"/>
        </a:fillRef>
        <a:effectRef idx="0">
          <a:scrgbClr r="0" g="0" b="0"/>
        </a:effectRef>
        <a:fontRef idx="minor">
          <a:schemeClr val="lt1"/>
        </a:fontRef>
      </dsp:style>
      <dsp:txXfrm>
        <a:off x="3169734" y="1841562"/>
        <a:ext cx="353934" cy="353934"/>
      </dsp:txXfrm>
    </dsp:sp>
    <dsp:sp>
      <dsp:nvSpPr>
        <dsp:cNvPr id="9" name="矩形 8"/>
        <dsp:cNvSpPr/>
      </dsp:nvSpPr>
      <dsp:spPr bwMode="white">
        <a:xfrm>
          <a:off x="3346673" y="1851267"/>
          <a:ext cx="1423109" cy="2589984"/>
        </a:xfrm>
        <a:prstGeom prst="rect">
          <a:avLst/>
        </a:prstGeom>
      </dsp:spPr>
      <dsp:style>
        <a:lnRef idx="0">
          <a:schemeClr val="dk1">
            <a:alpha val="0"/>
          </a:schemeClr>
        </a:lnRef>
        <a:fillRef idx="0">
          <a:schemeClr val="lt1">
            <a:alpha val="0"/>
          </a:schemeClr>
        </a:fillRef>
        <a:effectRef idx="0">
          <a:scrgbClr r="0" g="0" b="0"/>
        </a:effectRef>
        <a:fontRef idx="minor"/>
      </dsp:style>
      <dsp:txBody>
        <a:bodyPr lIns="187542" tIns="0" rIns="0" bIns="0" anchor="t"/>
        <a:lstStyle>
          <a:lvl2pPr marL="285750" indent="-285750">
            <a:defRPr sz="5000"/>
          </a:lvl2pPr>
          <a:lvl3pPr marL="571500" indent="-285750">
            <a:defRPr sz="5000"/>
          </a:lvl3pPr>
          <a:lvl4pPr marL="857250" indent="-285750">
            <a:defRPr sz="5000"/>
          </a:lvl4pPr>
          <a:lvl5pPr marL="1143000" indent="-285750">
            <a:defRPr sz="5000"/>
          </a:lvl5pPr>
          <a:lvl6pPr marL="1428750" indent="-285750">
            <a:defRPr sz="5000"/>
          </a:lvl6pPr>
          <a:lvl7pPr marL="1714500" indent="-285750">
            <a:defRPr sz="5000"/>
          </a:lvl7pPr>
          <a:lvl8pPr marL="2000250" indent="-285750">
            <a:defRPr sz="5000"/>
          </a:lvl8pPr>
          <a:lvl9pPr marL="2286000" indent="-285750">
            <a:defRPr sz="5000"/>
          </a:lvl9pPr>
        </a:lstStyle>
        <a:p>
          <a:pPr lvl="0" algn="l">
            <a:lnSpc>
              <a:spcPct val="100000"/>
            </a:lnSpc>
            <a:spcBef>
              <a:spcPct val="0"/>
            </a:spcBef>
            <a:spcAft>
              <a:spcPct val="35000"/>
            </a:spcAft>
          </a:pPr>
          <a:r>
            <a:rPr lang="en-US" altLang="zh-CN" sz="1800" dirty="0" smtClean="0">
              <a:solidFill>
                <a:schemeClr val="bg1"/>
              </a:solidFill>
              <a:latin typeface="微软雅黑" panose="020B0503020204020204" pitchFamily="34" charset="-122"/>
              <a:ea typeface="微软雅黑" panose="020B0503020204020204" pitchFamily="34" charset="-122"/>
            </a:rPr>
            <a:t>2013</a:t>
          </a:r>
          <a:r>
            <a:rPr lang="zh-CN" altLang="en-US" sz="1800" dirty="0" smtClean="0">
              <a:solidFill>
                <a:schemeClr val="bg1"/>
              </a:solidFill>
              <a:latin typeface="微软雅黑" panose="020B0503020204020204" pitchFamily="34" charset="-122"/>
              <a:ea typeface="微软雅黑" panose="020B0503020204020204" pitchFamily="34" charset="-122"/>
            </a:rPr>
            <a:t>年</a:t>
          </a:r>
          <a:endParaRPr lang="zh-CN" altLang="en-US" sz="1800" dirty="0">
            <a:solidFill>
              <a:schemeClr val="bg1"/>
            </a:solidFill>
            <a:latin typeface="微软雅黑" panose="020B0503020204020204" pitchFamily="34" charset="-122"/>
            <a:ea typeface="微软雅黑" panose="020B0503020204020204" pitchFamily="34" charset="-122"/>
          </a:endParaRPr>
        </a:p>
      </dsp:txBody>
      <dsp:txXfrm>
        <a:off x="3346673" y="1851267"/>
        <a:ext cx="1423109" cy="2589984"/>
      </dsp:txXfrm>
    </dsp:sp>
    <dsp:sp>
      <dsp:nvSpPr>
        <dsp:cNvPr id="10" name="椭圆 9"/>
        <dsp:cNvSpPr/>
      </dsp:nvSpPr>
      <dsp:spPr bwMode="white">
        <a:xfrm>
          <a:off x="4541228" y="1292227"/>
          <a:ext cx="457164" cy="457164"/>
        </a:xfrm>
        <a:prstGeom prst="ellipse">
          <a:avLst/>
        </a:prstGeom>
      </dsp:spPr>
      <dsp:style>
        <a:lnRef idx="2">
          <a:schemeClr val="accent1">
            <a:shade val="80000"/>
          </a:schemeClr>
        </a:lnRef>
        <a:fillRef idx="1">
          <a:schemeClr val="lt1"/>
        </a:fillRef>
        <a:effectRef idx="0">
          <a:scrgbClr r="0" g="0" b="0"/>
        </a:effectRef>
        <a:fontRef idx="minor">
          <a:schemeClr val="lt1"/>
        </a:fontRef>
      </dsp:style>
      <dsp:txXfrm>
        <a:off x="4541228" y="1292227"/>
        <a:ext cx="457164" cy="457164"/>
      </dsp:txXfrm>
    </dsp:sp>
    <dsp:sp>
      <dsp:nvSpPr>
        <dsp:cNvPr id="11" name="矩形 10"/>
        <dsp:cNvSpPr/>
      </dsp:nvSpPr>
      <dsp:spPr bwMode="white">
        <a:xfrm>
          <a:off x="4769810" y="1520809"/>
          <a:ext cx="1474724" cy="3087703"/>
        </a:xfrm>
        <a:prstGeom prst="rect">
          <a:avLst/>
        </a:prstGeom>
      </dsp:spPr>
      <dsp:style>
        <a:lnRef idx="0">
          <a:schemeClr val="dk1">
            <a:alpha val="0"/>
          </a:schemeClr>
        </a:lnRef>
        <a:fillRef idx="0">
          <a:schemeClr val="lt1">
            <a:alpha val="0"/>
          </a:schemeClr>
        </a:fillRef>
        <a:effectRef idx="0">
          <a:scrgbClr r="0" g="0" b="0"/>
        </a:effectRef>
        <a:fontRef idx="minor"/>
      </dsp:style>
      <dsp:txBody>
        <a:bodyPr lIns="242241" tIns="0" rIns="0" bIns="0" anchor="t"/>
        <a:lstStyle>
          <a:lvl2pPr marL="285750" indent="-285750">
            <a:defRPr sz="5000"/>
          </a:lvl2pPr>
          <a:lvl3pPr marL="571500" indent="-285750">
            <a:defRPr sz="5000"/>
          </a:lvl3pPr>
          <a:lvl4pPr marL="857250" indent="-285750">
            <a:defRPr sz="5000"/>
          </a:lvl4pPr>
          <a:lvl5pPr marL="1143000" indent="-285750">
            <a:defRPr sz="5000"/>
          </a:lvl5pPr>
          <a:lvl6pPr marL="1428750" indent="-285750">
            <a:defRPr sz="5000"/>
          </a:lvl6pPr>
          <a:lvl7pPr marL="1714500" indent="-285750">
            <a:defRPr sz="5000"/>
          </a:lvl7pPr>
          <a:lvl8pPr marL="2000250" indent="-285750">
            <a:defRPr sz="5000"/>
          </a:lvl8pPr>
          <a:lvl9pPr marL="2286000" indent="-285750">
            <a:defRPr sz="5000"/>
          </a:lvl9pPr>
        </a:lstStyle>
        <a:p>
          <a:pPr lvl="0" algn="l">
            <a:lnSpc>
              <a:spcPct val="100000"/>
            </a:lnSpc>
            <a:spcBef>
              <a:spcPct val="0"/>
            </a:spcBef>
            <a:spcAft>
              <a:spcPct val="35000"/>
            </a:spcAft>
          </a:pPr>
          <a:r>
            <a:rPr lang="en-US" altLang="zh-CN" sz="1800" dirty="0" smtClean="0">
              <a:solidFill>
                <a:schemeClr val="bg1"/>
              </a:solidFill>
              <a:latin typeface="微软雅黑" panose="020B0503020204020204" pitchFamily="34" charset="-122"/>
              <a:ea typeface="微软雅黑" panose="020B0503020204020204" pitchFamily="34" charset="-122"/>
            </a:rPr>
            <a:t>2015</a:t>
          </a:r>
          <a:r>
            <a:rPr lang="zh-CN" altLang="en-US" sz="1800" dirty="0" smtClean="0">
              <a:solidFill>
                <a:schemeClr val="bg1"/>
              </a:solidFill>
              <a:latin typeface="微软雅黑" panose="020B0503020204020204" pitchFamily="34" charset="-122"/>
              <a:ea typeface="微软雅黑" panose="020B0503020204020204" pitchFamily="34" charset="-122"/>
            </a:rPr>
            <a:t>年</a:t>
          </a:r>
          <a:endParaRPr lang="zh-CN" altLang="en-US" sz="1800" dirty="0">
            <a:solidFill>
              <a:schemeClr val="bg1"/>
            </a:solidFill>
            <a:latin typeface="微软雅黑" panose="020B0503020204020204" pitchFamily="34" charset="-122"/>
            <a:ea typeface="微软雅黑" panose="020B0503020204020204" pitchFamily="34" charset="-122"/>
          </a:endParaRPr>
        </a:p>
      </dsp:txBody>
      <dsp:txXfrm>
        <a:off x="4769810" y="1520809"/>
        <a:ext cx="1474724" cy="3087703"/>
      </dsp:txXfrm>
    </dsp:sp>
    <dsp:sp>
      <dsp:nvSpPr>
        <dsp:cNvPr id="12" name="椭圆 11"/>
        <dsp:cNvSpPr/>
      </dsp:nvSpPr>
      <dsp:spPr bwMode="white">
        <a:xfrm>
          <a:off x="5953276" y="925389"/>
          <a:ext cx="582516" cy="582516"/>
        </a:xfrm>
        <a:prstGeom prst="ellipse">
          <a:avLst/>
        </a:prstGeom>
      </dsp:spPr>
      <dsp:style>
        <a:lnRef idx="2">
          <a:schemeClr val="accent1">
            <a:shade val="80000"/>
          </a:schemeClr>
        </a:lnRef>
        <a:fillRef idx="1">
          <a:schemeClr val="lt1"/>
        </a:fillRef>
        <a:effectRef idx="0">
          <a:scrgbClr r="0" g="0" b="0"/>
        </a:effectRef>
        <a:fontRef idx="minor">
          <a:schemeClr val="lt1"/>
        </a:fontRef>
      </dsp:style>
      <dsp:txXfrm>
        <a:off x="5953276" y="925389"/>
        <a:ext cx="582516" cy="582516"/>
      </dsp:txXfrm>
    </dsp:sp>
    <dsp:sp>
      <dsp:nvSpPr>
        <dsp:cNvPr id="13" name="矩形 12"/>
        <dsp:cNvSpPr/>
      </dsp:nvSpPr>
      <dsp:spPr bwMode="white">
        <a:xfrm>
          <a:off x="6244534" y="1216647"/>
          <a:ext cx="1474724" cy="3391865"/>
        </a:xfrm>
        <a:prstGeom prst="rect">
          <a:avLst/>
        </a:prstGeom>
      </dsp:spPr>
      <dsp:style>
        <a:lnRef idx="0">
          <a:schemeClr val="dk1">
            <a:alpha val="0"/>
          </a:schemeClr>
        </a:lnRef>
        <a:fillRef idx="0">
          <a:schemeClr val="lt1">
            <a:alpha val="0"/>
          </a:schemeClr>
        </a:fillRef>
        <a:effectRef idx="0">
          <a:scrgbClr r="0" g="0" b="0"/>
        </a:effectRef>
        <a:fontRef idx="minor"/>
      </dsp:style>
      <dsp:txBody>
        <a:bodyPr lIns="308663" tIns="0" rIns="0" bIns="0" anchor="t"/>
        <a:lstStyle>
          <a:lvl2pPr marL="285750" indent="-285750">
            <a:defRPr sz="5000"/>
          </a:lvl2pPr>
          <a:lvl3pPr marL="571500" indent="-285750">
            <a:defRPr sz="5000"/>
          </a:lvl3pPr>
          <a:lvl4pPr marL="857250" indent="-285750">
            <a:defRPr sz="5000"/>
          </a:lvl4pPr>
          <a:lvl5pPr marL="1143000" indent="-285750">
            <a:defRPr sz="5000"/>
          </a:lvl5pPr>
          <a:lvl6pPr marL="1428750" indent="-285750">
            <a:defRPr sz="5000"/>
          </a:lvl6pPr>
          <a:lvl7pPr marL="1714500" indent="-285750">
            <a:defRPr sz="5000"/>
          </a:lvl7pPr>
          <a:lvl8pPr marL="2000250" indent="-285750">
            <a:defRPr sz="5000"/>
          </a:lvl8pPr>
          <a:lvl9pPr marL="2286000" indent="-285750">
            <a:defRPr sz="5000"/>
          </a:lvl9pPr>
        </a:lstStyle>
        <a:p>
          <a:pPr lvl="0" algn="l">
            <a:lnSpc>
              <a:spcPct val="100000"/>
            </a:lnSpc>
            <a:spcBef>
              <a:spcPct val="0"/>
            </a:spcBef>
            <a:spcAft>
              <a:spcPct val="35000"/>
            </a:spcAft>
          </a:pPr>
          <a:r>
            <a:rPr lang="en-US" altLang="zh-CN" sz="1800" dirty="0" smtClean="0">
              <a:solidFill>
                <a:schemeClr val="bg1"/>
              </a:solidFill>
              <a:latin typeface="微软雅黑" panose="020B0503020204020204" pitchFamily="34" charset="-122"/>
              <a:ea typeface="微软雅黑" panose="020B0503020204020204" pitchFamily="34" charset="-122"/>
            </a:rPr>
            <a:t>2016</a:t>
          </a:r>
          <a:r>
            <a:rPr lang="zh-CN" altLang="en-US" sz="1800" dirty="0" smtClean="0">
              <a:solidFill>
                <a:schemeClr val="bg1"/>
              </a:solidFill>
              <a:latin typeface="微软雅黑" panose="020B0503020204020204" pitchFamily="34" charset="-122"/>
              <a:ea typeface="微软雅黑" panose="020B0503020204020204" pitchFamily="34" charset="-122"/>
            </a:rPr>
            <a:t>年</a:t>
          </a:r>
          <a:endParaRPr>
            <a:solidFill>
              <a:schemeClr val="tx1"/>
            </a:solidFill>
          </a:endParaRPr>
        </a:p>
      </dsp:txBody>
      <dsp:txXfrm>
        <a:off x="6244534" y="1216647"/>
        <a:ext cx="1474724" cy="3391865"/>
      </dsp:txXfrm>
    </dsp:sp>
  </dsp:spTree>
</dsp:drawing>
</file>

<file path=ppt/diagrams/layout1.xml><?xml version="1.0" encoding="utf-8"?>
<dgm:layoutDef xmlns:dgm="http://schemas.openxmlformats.org/drawingml/2006/diagram" xmlns:a="http://schemas.openxmlformats.org/drawingml/2006/main" uniqueId="urn:microsoft.com/office/officeart/2005/8/layout/arrow2#3">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parTxLTRAlign" val="r"/>
                    <dgm:param type="parTxRTLAlign" val="r"/>
                    <dgm:param type="txAnchorVert" val="t"/>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parTxLTRAlign" val="l"/>
                            <dgm:param type="parTxRTLAlign" val="r"/>
                            <dgm:param type="txAnchorVert" val="t"/>
                          </dgm:alg>
                        </dgm:if>
                        <dgm:else name="Name15">
                          <dgm:alg type="tx">
                            <dgm:param type="parTxLTRAlign" val="l"/>
                            <dgm:param type="parTxRTLAlign" val="l"/>
                            <dgm:param type="txAnchorVert" val="t"/>
                          </dgm:alg>
                        </dgm:else>
                      </dgm:choose>
                    </dgm:if>
                    <dgm:else name="Name16">
                      <dgm:choose name="Name17">
                        <dgm:if name="Name18" axis="root des" ptType="all node" func="maxDepth" op="gt" val="1">
                          <dgm:alg type="tx">
                            <dgm:param type="parTxLTRAlign" val="l"/>
                            <dgm:param type="parTxRTLAlign" val="r"/>
                            <dgm:param type="txAnchorVertCh" val="b"/>
                            <dgm:param type="txAnchorVert" val="b"/>
                          </dgm:alg>
                        </dgm:if>
                        <dgm:else name="Name19">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parTxLTRAlign" val="l"/>
                            <dgm:param type="parTxRTLAlign" val="r"/>
                            <dgm:param type="txAnchorVert" val="t"/>
                          </dgm:alg>
                        </dgm:if>
                        <dgm:else name="Name28">
                          <dgm:alg type="tx">
                            <dgm:param type="parTxLTRAlign" val="l"/>
                            <dgm:param type="parTxRTLAlign" val="l"/>
                            <dgm:param type="txAnchorVert" val="t"/>
                          </dgm:alg>
                        </dgm:else>
                      </dgm:choose>
                    </dgm:if>
                    <dgm:else name="Name29">
                      <dgm:choose name="Name30">
                        <dgm:if name="Name31" axis="root des" ptType="all node" func="maxDepth" op="gt" val="1">
                          <dgm:alg type="tx">
                            <dgm:param type="parTxLTRAlign" val="l"/>
                            <dgm:param type="parTxRTLAlign" val="r"/>
                            <dgm:param type="txAnchorVertCh" val="b"/>
                            <dgm:param type="txAnchorVert" val="b"/>
                          </dgm:alg>
                        </dgm:if>
                        <dgm:else name="Name32">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parTxLTRAlign" val="l"/>
                            <dgm:param type="parTxRTLAlign" val="r"/>
                            <dgm:param type="txAnchorVert" val="t"/>
                          </dgm:alg>
                        </dgm:if>
                        <dgm:else name="Name45">
                          <dgm:alg type="tx">
                            <dgm:param type="parTxLTRAlign" val="l"/>
                            <dgm:param type="parTxRTLAlign" val="l"/>
                            <dgm:param type="txAnchorVert" val="t"/>
                          </dgm:alg>
                        </dgm:else>
                      </dgm:choose>
                    </dgm:if>
                    <dgm:else name="Name46">
                      <dgm:choose name="Name47">
                        <dgm:if name="Name48" axis="root des" ptType="all node" func="maxDepth" op="gt" val="1">
                          <dgm:alg type="tx">
                            <dgm:param type="parTxLTRAlign" val="l"/>
                            <dgm:param type="parTxRTLAlign" val="r"/>
                            <dgm:param type="txAnchorVertCh" val="b"/>
                            <dgm:param type="txAnchorVert" val="b"/>
                          </dgm:alg>
                        </dgm:if>
                        <dgm:else name="Name49">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parTxLTRAlign" val="l"/>
                            <dgm:param type="parTxRTLAlign" val="r"/>
                            <dgm:param type="txAnchorVert" val="t"/>
                          </dgm:alg>
                        </dgm:if>
                        <dgm:else name="Name58">
                          <dgm:alg type="tx">
                            <dgm:param type="parTxLTRAlign" val="l"/>
                            <dgm:param type="parTxRTLAlign" val="l"/>
                            <dgm:param type="txAnchorVert" val="t"/>
                          </dgm:alg>
                        </dgm:else>
                      </dgm:choose>
                    </dgm:if>
                    <dgm:else name="Name59">
                      <dgm:choose name="Name60">
                        <dgm:if name="Name61" axis="root des" ptType="all node" func="maxDepth" op="gt" val="1">
                          <dgm:alg type="tx">
                            <dgm:param type="parTxLTRAlign" val="l"/>
                            <dgm:param type="parTxRTLAlign" val="r"/>
                            <dgm:param type="txAnchorVertCh" val="b"/>
                            <dgm:param type="txAnchorVert" val="b"/>
                          </dgm:alg>
                        </dgm:if>
                        <dgm:else name="Name62">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parTxLTRAlign" val="l"/>
                            <dgm:param type="parTxRTLAlign" val="r"/>
                            <dgm:param type="txAnchorVert" val="t"/>
                          </dgm:alg>
                        </dgm:if>
                        <dgm:else name="Name71">
                          <dgm:alg type="tx">
                            <dgm:param type="parTxLTRAlign" val="l"/>
                            <dgm:param type="parTxRTLAlign" val="l"/>
                            <dgm:param type="txAnchorVert" val="t"/>
                          </dgm:alg>
                        </dgm:else>
                      </dgm:choose>
                    </dgm:if>
                    <dgm:else name="Name72">
                      <dgm:choose name="Name73">
                        <dgm:if name="Name74" axis="root des" ptType="all node" func="maxDepth" op="gt" val="1">
                          <dgm:alg type="tx">
                            <dgm:param type="parTxLTRAlign" val="l"/>
                            <dgm:param type="parTxRTLAlign" val="r"/>
                            <dgm:param type="txAnchorVertCh" val="b"/>
                            <dgm:param type="txAnchorVert" val="b"/>
                          </dgm:alg>
                        </dgm:if>
                        <dgm:else name="Name75">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parTxLTRAlign" val="l"/>
                            <dgm:param type="parTxRTLAlign" val="r"/>
                            <dgm:param type="txAnchorVert" val="t"/>
                          </dgm:alg>
                        </dgm:if>
                        <dgm:else name="Name88">
                          <dgm:alg type="tx">
                            <dgm:param type="parTxLTRAlign" val="l"/>
                            <dgm:param type="parTxRTLAlign" val="l"/>
                            <dgm:param type="txAnchorVert" val="t"/>
                          </dgm:alg>
                        </dgm:else>
                      </dgm:choose>
                    </dgm:if>
                    <dgm:else name="Name89">
                      <dgm:choose name="Name90">
                        <dgm:if name="Name91" axis="root des" ptType="all node" func="maxDepth" op="gt" val="1">
                          <dgm:alg type="tx">
                            <dgm:param type="parTxLTRAlign" val="l"/>
                            <dgm:param type="parTxRTLAlign" val="r"/>
                            <dgm:param type="txAnchorVertCh" val="b"/>
                            <dgm:param type="txAnchorVert" val="b"/>
                          </dgm:alg>
                        </dgm:if>
                        <dgm:else name="Name92">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parTxLTRAlign" val="l"/>
                            <dgm:param type="parTxRTLAlign" val="r"/>
                            <dgm:param type="txAnchorVert" val="t"/>
                          </dgm:alg>
                        </dgm:if>
                        <dgm:else name="Name101">
                          <dgm:alg type="tx">
                            <dgm:param type="parTxLTRAlign" val="l"/>
                            <dgm:param type="parTxRTLAlign" val="l"/>
                            <dgm:param type="txAnchorVert" val="t"/>
                          </dgm:alg>
                        </dgm:else>
                      </dgm:choose>
                    </dgm:if>
                    <dgm:else name="Name102">
                      <dgm:choose name="Name103">
                        <dgm:if name="Name104" axis="root des" ptType="all node" func="maxDepth" op="gt" val="1">
                          <dgm:alg type="tx">
                            <dgm:param type="parTxLTRAlign" val="l"/>
                            <dgm:param type="parTxRTLAlign" val="r"/>
                            <dgm:param type="txAnchorVertCh" val="b"/>
                            <dgm:param type="txAnchorVert" val="b"/>
                          </dgm:alg>
                        </dgm:if>
                        <dgm:else name="Name105">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parTxLTRAlign" val="l"/>
                            <dgm:param type="parTxRTLAlign" val="r"/>
                            <dgm:param type="txAnchorVert" val="t"/>
                          </dgm:alg>
                        </dgm:if>
                        <dgm:else name="Name114">
                          <dgm:alg type="tx">
                            <dgm:param type="parTxLTRAlign" val="l"/>
                            <dgm:param type="parTxRTLAlign" val="l"/>
                            <dgm:param type="txAnchorVert" val="t"/>
                          </dgm:alg>
                        </dgm:else>
                      </dgm:choose>
                    </dgm:if>
                    <dgm:else name="Name115">
                      <dgm:choose name="Name116">
                        <dgm:if name="Name117" axis="root des" ptType="all node" func="maxDepth" op="gt" val="1">
                          <dgm:alg type="tx">
                            <dgm:param type="parTxLTRAlign" val="l"/>
                            <dgm:param type="parTxRTLAlign" val="r"/>
                            <dgm:param type="txAnchorVertCh" val="b"/>
                            <dgm:param type="txAnchorVert" val="b"/>
                          </dgm:alg>
                        </dgm:if>
                        <dgm:else name="Name118">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parTxLTRAlign" val="l"/>
                            <dgm:param type="parTxRTLAlign" val="r"/>
                            <dgm:param type="txAnchorVert" val="t"/>
                          </dgm:alg>
                        </dgm:if>
                        <dgm:else name="Name127">
                          <dgm:alg type="tx">
                            <dgm:param type="parTxLTRAlign" val="l"/>
                            <dgm:param type="parTxRTLAlign" val="l"/>
                            <dgm:param type="txAnchorVert" val="t"/>
                          </dgm:alg>
                        </dgm:else>
                      </dgm:choose>
                    </dgm:if>
                    <dgm:else name="Name128">
                      <dgm:choose name="Name129">
                        <dgm:if name="Name130" axis="root des" ptType="all node" func="maxDepth" op="gt" val="1">
                          <dgm:alg type="tx">
                            <dgm:param type="parTxLTRAlign" val="l"/>
                            <dgm:param type="parTxRTLAlign" val="r"/>
                            <dgm:param type="txAnchorVertCh" val="b"/>
                            <dgm:param type="txAnchorVert" val="b"/>
                          </dgm:alg>
                        </dgm:if>
                        <dgm:else name="Name131">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parTxLTRAlign" val="l"/>
                            <dgm:param type="parTxRTLAlign" val="r"/>
                            <dgm:param type="txAnchorVert" val="t"/>
                          </dgm:alg>
                        </dgm:if>
                        <dgm:else name="Name144">
                          <dgm:alg type="tx">
                            <dgm:param type="parTxLTRAlign" val="l"/>
                            <dgm:param type="parTxRTLAlign" val="l"/>
                            <dgm:param type="txAnchorVert" val="t"/>
                          </dgm:alg>
                        </dgm:else>
                      </dgm:choose>
                    </dgm:if>
                    <dgm:else name="Name145">
                      <dgm:choose name="Name146">
                        <dgm:if name="Name147" axis="root des" ptType="all node" func="maxDepth" op="gt" val="1">
                          <dgm:alg type="tx">
                            <dgm:param type="parTxLTRAlign" val="l"/>
                            <dgm:param type="parTxRTLAlign" val="r"/>
                            <dgm:param type="txAnchorVertCh" val="b"/>
                            <dgm:param type="txAnchorVert" val="b"/>
                          </dgm:alg>
                        </dgm:if>
                        <dgm:else name="Name148">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parTxLTRAlign" val="l"/>
                            <dgm:param type="parTxRTLAlign" val="r"/>
                            <dgm:param type="txAnchorVert" val="t"/>
                          </dgm:alg>
                        </dgm:if>
                        <dgm:else name="Name157">
                          <dgm:alg type="tx">
                            <dgm:param type="parTxLTRAlign" val="l"/>
                            <dgm:param type="parTxRTLAlign" val="l"/>
                            <dgm:param type="txAnchorVert" val="t"/>
                          </dgm:alg>
                        </dgm:else>
                      </dgm:choose>
                    </dgm:if>
                    <dgm:else name="Name158">
                      <dgm:choose name="Name159">
                        <dgm:if name="Name160" axis="root des" ptType="all node" func="maxDepth" op="gt" val="1">
                          <dgm:alg type="tx">
                            <dgm:param type="parTxLTRAlign" val="l"/>
                            <dgm:param type="parTxRTLAlign" val="r"/>
                            <dgm:param type="txAnchorVertCh" val="b"/>
                            <dgm:param type="txAnchorVert" val="b"/>
                          </dgm:alg>
                        </dgm:if>
                        <dgm:else name="Name161">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parTxLTRAlign" val="l"/>
                            <dgm:param type="parTxRTLAlign" val="r"/>
                            <dgm:param type="txAnchorVert" val="t"/>
                          </dgm:alg>
                        </dgm:if>
                        <dgm:else name="Name170">
                          <dgm:alg type="tx">
                            <dgm:param type="parTxLTRAlign" val="l"/>
                            <dgm:param type="parTxRTLAlign" val="l"/>
                            <dgm:param type="txAnchorVert" val="t"/>
                          </dgm:alg>
                        </dgm:else>
                      </dgm:choose>
                    </dgm:if>
                    <dgm:else name="Name171">
                      <dgm:choose name="Name172">
                        <dgm:if name="Name173" axis="root des" ptType="all node" func="maxDepth" op="gt" val="1">
                          <dgm:alg type="tx">
                            <dgm:param type="parTxLTRAlign" val="l"/>
                            <dgm:param type="parTxRTLAlign" val="r"/>
                            <dgm:param type="txAnchorVertCh" val="b"/>
                            <dgm:param type="txAnchorVert" val="b"/>
                          </dgm:alg>
                        </dgm:if>
                        <dgm:else name="Name174">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parTxLTRAlign" val="l"/>
                            <dgm:param type="parTxRTLAlign" val="r"/>
                            <dgm:param type="txAnchorVert" val="t"/>
                          </dgm:alg>
                        </dgm:if>
                        <dgm:else name="Name183">
                          <dgm:alg type="tx">
                            <dgm:param type="parTxLTRAlign" val="l"/>
                            <dgm:param type="parTxRTLAlign" val="l"/>
                            <dgm:param type="txAnchorVert" val="t"/>
                          </dgm:alg>
                        </dgm:else>
                      </dgm:choose>
                    </dgm:if>
                    <dgm:else name="Name184">
                      <dgm:choose name="Name185">
                        <dgm:if name="Name186" axis="root des" ptType="all node" func="maxDepth" op="gt" val="1">
                          <dgm:alg type="tx">
                            <dgm:param type="parTxLTRAlign" val="l"/>
                            <dgm:param type="parTxRTLAlign" val="r"/>
                            <dgm:param type="txAnchorVertCh" val="b"/>
                            <dgm:param type="txAnchorVert" val="b"/>
                          </dgm:alg>
                        </dgm:if>
                        <dgm:else name="Name187">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parTxLTRAlign" val="l"/>
                            <dgm:param type="parTxRTLAlign" val="r"/>
                            <dgm:param type="txAnchorVert" val="t"/>
                          </dgm:alg>
                        </dgm:if>
                        <dgm:else name="Name196">
                          <dgm:alg type="tx">
                            <dgm:param type="parTxLTRAlign" val="l"/>
                            <dgm:param type="parTxRTLAlign" val="l"/>
                            <dgm:param type="txAnchorVert" val="t"/>
                          </dgm:alg>
                        </dgm:else>
                      </dgm:choose>
                    </dgm:if>
                    <dgm:else name="Name197">
                      <dgm:choose name="Name198">
                        <dgm:if name="Name199" axis="root des" ptType="all node" func="maxDepth" op="gt" val="1">
                          <dgm:alg type="tx">
                            <dgm:param type="parTxLTRAlign" val="l"/>
                            <dgm:param type="parTxRTLAlign" val="r"/>
                            <dgm:param type="txAnchorVertCh" val="b"/>
                            <dgm:param type="txAnchorVert" val="b"/>
                          </dgm:alg>
                        </dgm:if>
                        <dgm:else name="Name200">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layout2.xml><?xml version="1.0" encoding="utf-8"?>
<dgm:layoutDef xmlns:dgm="http://schemas.openxmlformats.org/drawingml/2006/diagram" xmlns:a="http://schemas.openxmlformats.org/drawingml/2006/main" uniqueId="urn:microsoft.com/office/officeart/2005/8/layout/arrow2#4">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parTxLTRAlign" val="r"/>
                    <dgm:param type="parTxRTLAlign" val="r"/>
                    <dgm:param type="txAnchorVert" val="t"/>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parTxLTRAlign" val="l"/>
                            <dgm:param type="parTxRTLAlign" val="r"/>
                            <dgm:param type="txAnchorVert" val="t"/>
                          </dgm:alg>
                        </dgm:if>
                        <dgm:else name="Name15">
                          <dgm:alg type="tx">
                            <dgm:param type="parTxLTRAlign" val="l"/>
                            <dgm:param type="parTxRTLAlign" val="l"/>
                            <dgm:param type="txAnchorVert" val="t"/>
                          </dgm:alg>
                        </dgm:else>
                      </dgm:choose>
                    </dgm:if>
                    <dgm:else name="Name16">
                      <dgm:choose name="Name17">
                        <dgm:if name="Name18" axis="root des" ptType="all node" func="maxDepth" op="gt" val="1">
                          <dgm:alg type="tx">
                            <dgm:param type="parTxLTRAlign" val="l"/>
                            <dgm:param type="parTxRTLAlign" val="r"/>
                            <dgm:param type="txAnchorVertCh" val="b"/>
                            <dgm:param type="txAnchorVert" val="b"/>
                          </dgm:alg>
                        </dgm:if>
                        <dgm:else name="Name19">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parTxLTRAlign" val="l"/>
                            <dgm:param type="parTxRTLAlign" val="r"/>
                            <dgm:param type="txAnchorVert" val="t"/>
                          </dgm:alg>
                        </dgm:if>
                        <dgm:else name="Name28">
                          <dgm:alg type="tx">
                            <dgm:param type="parTxLTRAlign" val="l"/>
                            <dgm:param type="parTxRTLAlign" val="l"/>
                            <dgm:param type="txAnchorVert" val="t"/>
                          </dgm:alg>
                        </dgm:else>
                      </dgm:choose>
                    </dgm:if>
                    <dgm:else name="Name29">
                      <dgm:choose name="Name30">
                        <dgm:if name="Name31" axis="root des" ptType="all node" func="maxDepth" op="gt" val="1">
                          <dgm:alg type="tx">
                            <dgm:param type="parTxLTRAlign" val="l"/>
                            <dgm:param type="parTxRTLAlign" val="r"/>
                            <dgm:param type="txAnchorVertCh" val="b"/>
                            <dgm:param type="txAnchorVert" val="b"/>
                          </dgm:alg>
                        </dgm:if>
                        <dgm:else name="Name32">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parTxLTRAlign" val="l"/>
                            <dgm:param type="parTxRTLAlign" val="r"/>
                            <dgm:param type="txAnchorVert" val="t"/>
                          </dgm:alg>
                        </dgm:if>
                        <dgm:else name="Name45">
                          <dgm:alg type="tx">
                            <dgm:param type="parTxLTRAlign" val="l"/>
                            <dgm:param type="parTxRTLAlign" val="l"/>
                            <dgm:param type="txAnchorVert" val="t"/>
                          </dgm:alg>
                        </dgm:else>
                      </dgm:choose>
                    </dgm:if>
                    <dgm:else name="Name46">
                      <dgm:choose name="Name47">
                        <dgm:if name="Name48" axis="root des" ptType="all node" func="maxDepth" op="gt" val="1">
                          <dgm:alg type="tx">
                            <dgm:param type="parTxLTRAlign" val="l"/>
                            <dgm:param type="parTxRTLAlign" val="r"/>
                            <dgm:param type="txAnchorVertCh" val="b"/>
                            <dgm:param type="txAnchorVert" val="b"/>
                          </dgm:alg>
                        </dgm:if>
                        <dgm:else name="Name49">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parTxLTRAlign" val="l"/>
                            <dgm:param type="parTxRTLAlign" val="r"/>
                            <dgm:param type="txAnchorVert" val="t"/>
                          </dgm:alg>
                        </dgm:if>
                        <dgm:else name="Name58">
                          <dgm:alg type="tx">
                            <dgm:param type="parTxLTRAlign" val="l"/>
                            <dgm:param type="parTxRTLAlign" val="l"/>
                            <dgm:param type="txAnchorVert" val="t"/>
                          </dgm:alg>
                        </dgm:else>
                      </dgm:choose>
                    </dgm:if>
                    <dgm:else name="Name59">
                      <dgm:choose name="Name60">
                        <dgm:if name="Name61" axis="root des" ptType="all node" func="maxDepth" op="gt" val="1">
                          <dgm:alg type="tx">
                            <dgm:param type="parTxLTRAlign" val="l"/>
                            <dgm:param type="parTxRTLAlign" val="r"/>
                            <dgm:param type="txAnchorVertCh" val="b"/>
                            <dgm:param type="txAnchorVert" val="b"/>
                          </dgm:alg>
                        </dgm:if>
                        <dgm:else name="Name62">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parTxLTRAlign" val="l"/>
                            <dgm:param type="parTxRTLAlign" val="r"/>
                            <dgm:param type="txAnchorVert" val="t"/>
                          </dgm:alg>
                        </dgm:if>
                        <dgm:else name="Name71">
                          <dgm:alg type="tx">
                            <dgm:param type="parTxLTRAlign" val="l"/>
                            <dgm:param type="parTxRTLAlign" val="l"/>
                            <dgm:param type="txAnchorVert" val="t"/>
                          </dgm:alg>
                        </dgm:else>
                      </dgm:choose>
                    </dgm:if>
                    <dgm:else name="Name72">
                      <dgm:choose name="Name73">
                        <dgm:if name="Name74" axis="root des" ptType="all node" func="maxDepth" op="gt" val="1">
                          <dgm:alg type="tx">
                            <dgm:param type="parTxLTRAlign" val="l"/>
                            <dgm:param type="parTxRTLAlign" val="r"/>
                            <dgm:param type="txAnchorVertCh" val="b"/>
                            <dgm:param type="txAnchorVert" val="b"/>
                          </dgm:alg>
                        </dgm:if>
                        <dgm:else name="Name75">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parTxLTRAlign" val="l"/>
                            <dgm:param type="parTxRTLAlign" val="r"/>
                            <dgm:param type="txAnchorVert" val="t"/>
                          </dgm:alg>
                        </dgm:if>
                        <dgm:else name="Name88">
                          <dgm:alg type="tx">
                            <dgm:param type="parTxLTRAlign" val="l"/>
                            <dgm:param type="parTxRTLAlign" val="l"/>
                            <dgm:param type="txAnchorVert" val="t"/>
                          </dgm:alg>
                        </dgm:else>
                      </dgm:choose>
                    </dgm:if>
                    <dgm:else name="Name89">
                      <dgm:choose name="Name90">
                        <dgm:if name="Name91" axis="root des" ptType="all node" func="maxDepth" op="gt" val="1">
                          <dgm:alg type="tx">
                            <dgm:param type="parTxLTRAlign" val="l"/>
                            <dgm:param type="parTxRTLAlign" val="r"/>
                            <dgm:param type="txAnchorVertCh" val="b"/>
                            <dgm:param type="txAnchorVert" val="b"/>
                          </dgm:alg>
                        </dgm:if>
                        <dgm:else name="Name92">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parTxLTRAlign" val="l"/>
                            <dgm:param type="parTxRTLAlign" val="r"/>
                            <dgm:param type="txAnchorVert" val="t"/>
                          </dgm:alg>
                        </dgm:if>
                        <dgm:else name="Name101">
                          <dgm:alg type="tx">
                            <dgm:param type="parTxLTRAlign" val="l"/>
                            <dgm:param type="parTxRTLAlign" val="l"/>
                            <dgm:param type="txAnchorVert" val="t"/>
                          </dgm:alg>
                        </dgm:else>
                      </dgm:choose>
                    </dgm:if>
                    <dgm:else name="Name102">
                      <dgm:choose name="Name103">
                        <dgm:if name="Name104" axis="root des" ptType="all node" func="maxDepth" op="gt" val="1">
                          <dgm:alg type="tx">
                            <dgm:param type="parTxLTRAlign" val="l"/>
                            <dgm:param type="parTxRTLAlign" val="r"/>
                            <dgm:param type="txAnchorVertCh" val="b"/>
                            <dgm:param type="txAnchorVert" val="b"/>
                          </dgm:alg>
                        </dgm:if>
                        <dgm:else name="Name105">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parTxLTRAlign" val="l"/>
                            <dgm:param type="parTxRTLAlign" val="r"/>
                            <dgm:param type="txAnchorVert" val="t"/>
                          </dgm:alg>
                        </dgm:if>
                        <dgm:else name="Name114">
                          <dgm:alg type="tx">
                            <dgm:param type="parTxLTRAlign" val="l"/>
                            <dgm:param type="parTxRTLAlign" val="l"/>
                            <dgm:param type="txAnchorVert" val="t"/>
                          </dgm:alg>
                        </dgm:else>
                      </dgm:choose>
                    </dgm:if>
                    <dgm:else name="Name115">
                      <dgm:choose name="Name116">
                        <dgm:if name="Name117" axis="root des" ptType="all node" func="maxDepth" op="gt" val="1">
                          <dgm:alg type="tx">
                            <dgm:param type="parTxLTRAlign" val="l"/>
                            <dgm:param type="parTxRTLAlign" val="r"/>
                            <dgm:param type="txAnchorVertCh" val="b"/>
                            <dgm:param type="txAnchorVert" val="b"/>
                          </dgm:alg>
                        </dgm:if>
                        <dgm:else name="Name118">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parTxLTRAlign" val="l"/>
                            <dgm:param type="parTxRTLAlign" val="r"/>
                            <dgm:param type="txAnchorVert" val="t"/>
                          </dgm:alg>
                        </dgm:if>
                        <dgm:else name="Name127">
                          <dgm:alg type="tx">
                            <dgm:param type="parTxLTRAlign" val="l"/>
                            <dgm:param type="parTxRTLAlign" val="l"/>
                            <dgm:param type="txAnchorVert" val="t"/>
                          </dgm:alg>
                        </dgm:else>
                      </dgm:choose>
                    </dgm:if>
                    <dgm:else name="Name128">
                      <dgm:choose name="Name129">
                        <dgm:if name="Name130" axis="root des" ptType="all node" func="maxDepth" op="gt" val="1">
                          <dgm:alg type="tx">
                            <dgm:param type="parTxLTRAlign" val="l"/>
                            <dgm:param type="parTxRTLAlign" val="r"/>
                            <dgm:param type="txAnchorVertCh" val="b"/>
                            <dgm:param type="txAnchorVert" val="b"/>
                          </dgm:alg>
                        </dgm:if>
                        <dgm:else name="Name131">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parTxLTRAlign" val="l"/>
                            <dgm:param type="parTxRTLAlign" val="r"/>
                            <dgm:param type="txAnchorVert" val="t"/>
                          </dgm:alg>
                        </dgm:if>
                        <dgm:else name="Name144">
                          <dgm:alg type="tx">
                            <dgm:param type="parTxLTRAlign" val="l"/>
                            <dgm:param type="parTxRTLAlign" val="l"/>
                            <dgm:param type="txAnchorVert" val="t"/>
                          </dgm:alg>
                        </dgm:else>
                      </dgm:choose>
                    </dgm:if>
                    <dgm:else name="Name145">
                      <dgm:choose name="Name146">
                        <dgm:if name="Name147" axis="root des" ptType="all node" func="maxDepth" op="gt" val="1">
                          <dgm:alg type="tx">
                            <dgm:param type="parTxLTRAlign" val="l"/>
                            <dgm:param type="parTxRTLAlign" val="r"/>
                            <dgm:param type="txAnchorVertCh" val="b"/>
                            <dgm:param type="txAnchorVert" val="b"/>
                          </dgm:alg>
                        </dgm:if>
                        <dgm:else name="Name148">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parTxLTRAlign" val="l"/>
                            <dgm:param type="parTxRTLAlign" val="r"/>
                            <dgm:param type="txAnchorVert" val="t"/>
                          </dgm:alg>
                        </dgm:if>
                        <dgm:else name="Name157">
                          <dgm:alg type="tx">
                            <dgm:param type="parTxLTRAlign" val="l"/>
                            <dgm:param type="parTxRTLAlign" val="l"/>
                            <dgm:param type="txAnchorVert" val="t"/>
                          </dgm:alg>
                        </dgm:else>
                      </dgm:choose>
                    </dgm:if>
                    <dgm:else name="Name158">
                      <dgm:choose name="Name159">
                        <dgm:if name="Name160" axis="root des" ptType="all node" func="maxDepth" op="gt" val="1">
                          <dgm:alg type="tx">
                            <dgm:param type="parTxLTRAlign" val="l"/>
                            <dgm:param type="parTxRTLAlign" val="r"/>
                            <dgm:param type="txAnchorVertCh" val="b"/>
                            <dgm:param type="txAnchorVert" val="b"/>
                          </dgm:alg>
                        </dgm:if>
                        <dgm:else name="Name161">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parTxLTRAlign" val="l"/>
                            <dgm:param type="parTxRTLAlign" val="r"/>
                            <dgm:param type="txAnchorVert" val="t"/>
                          </dgm:alg>
                        </dgm:if>
                        <dgm:else name="Name170">
                          <dgm:alg type="tx">
                            <dgm:param type="parTxLTRAlign" val="l"/>
                            <dgm:param type="parTxRTLAlign" val="l"/>
                            <dgm:param type="txAnchorVert" val="t"/>
                          </dgm:alg>
                        </dgm:else>
                      </dgm:choose>
                    </dgm:if>
                    <dgm:else name="Name171">
                      <dgm:choose name="Name172">
                        <dgm:if name="Name173" axis="root des" ptType="all node" func="maxDepth" op="gt" val="1">
                          <dgm:alg type="tx">
                            <dgm:param type="parTxLTRAlign" val="l"/>
                            <dgm:param type="parTxRTLAlign" val="r"/>
                            <dgm:param type="txAnchorVertCh" val="b"/>
                            <dgm:param type="txAnchorVert" val="b"/>
                          </dgm:alg>
                        </dgm:if>
                        <dgm:else name="Name174">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parTxLTRAlign" val="l"/>
                            <dgm:param type="parTxRTLAlign" val="r"/>
                            <dgm:param type="txAnchorVert" val="t"/>
                          </dgm:alg>
                        </dgm:if>
                        <dgm:else name="Name183">
                          <dgm:alg type="tx">
                            <dgm:param type="parTxLTRAlign" val="l"/>
                            <dgm:param type="parTxRTLAlign" val="l"/>
                            <dgm:param type="txAnchorVert" val="t"/>
                          </dgm:alg>
                        </dgm:else>
                      </dgm:choose>
                    </dgm:if>
                    <dgm:else name="Name184">
                      <dgm:choose name="Name185">
                        <dgm:if name="Name186" axis="root des" ptType="all node" func="maxDepth" op="gt" val="1">
                          <dgm:alg type="tx">
                            <dgm:param type="parTxLTRAlign" val="l"/>
                            <dgm:param type="parTxRTLAlign" val="r"/>
                            <dgm:param type="txAnchorVertCh" val="b"/>
                            <dgm:param type="txAnchorVert" val="b"/>
                          </dgm:alg>
                        </dgm:if>
                        <dgm:else name="Name187">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parTxLTRAlign" val="l"/>
                            <dgm:param type="parTxRTLAlign" val="r"/>
                            <dgm:param type="txAnchorVert" val="t"/>
                          </dgm:alg>
                        </dgm:if>
                        <dgm:else name="Name196">
                          <dgm:alg type="tx">
                            <dgm:param type="parTxLTRAlign" val="l"/>
                            <dgm:param type="parTxRTLAlign" val="l"/>
                            <dgm:param type="txAnchorVert" val="t"/>
                          </dgm:alg>
                        </dgm:else>
                      </dgm:choose>
                    </dgm:if>
                    <dgm:else name="Name197">
                      <dgm:choose name="Name198">
                        <dgm:if name="Name199" axis="root des" ptType="all node" func="maxDepth" op="gt" val="1">
                          <dgm:alg type="tx">
                            <dgm:param type="parTxLTRAlign" val="l"/>
                            <dgm:param type="parTxRTLAlign" val="r"/>
                            <dgm:param type="txAnchorVertCh" val="b"/>
                            <dgm:param type="txAnchorVert" val="b"/>
                          </dgm:alg>
                        </dgm:if>
                        <dgm:else name="Name200">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layout3.xml><?xml version="1.0" encoding="utf-8"?>
<dgm:layoutDef xmlns:dgm="http://schemas.openxmlformats.org/drawingml/2006/diagram" xmlns:a="http://schemas.openxmlformats.org/drawingml/2006/main" uniqueId="urn:microsoft.com/office/officeart/2005/8/layout/arrow2#4">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parTxLTRAlign" val="r"/>
                    <dgm:param type="parTxRTLAlign" val="r"/>
                    <dgm:param type="txAnchorVert" val="t"/>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parTxLTRAlign" val="l"/>
                            <dgm:param type="parTxRTLAlign" val="r"/>
                            <dgm:param type="txAnchorVert" val="t"/>
                          </dgm:alg>
                        </dgm:if>
                        <dgm:else name="Name15">
                          <dgm:alg type="tx">
                            <dgm:param type="parTxLTRAlign" val="l"/>
                            <dgm:param type="parTxRTLAlign" val="l"/>
                            <dgm:param type="txAnchorVert" val="t"/>
                          </dgm:alg>
                        </dgm:else>
                      </dgm:choose>
                    </dgm:if>
                    <dgm:else name="Name16">
                      <dgm:choose name="Name17">
                        <dgm:if name="Name18" axis="root des" ptType="all node" func="maxDepth" op="gt" val="1">
                          <dgm:alg type="tx">
                            <dgm:param type="parTxLTRAlign" val="l"/>
                            <dgm:param type="parTxRTLAlign" val="r"/>
                            <dgm:param type="txAnchorVertCh" val="b"/>
                            <dgm:param type="txAnchorVert" val="b"/>
                          </dgm:alg>
                        </dgm:if>
                        <dgm:else name="Name19">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parTxLTRAlign" val="l"/>
                            <dgm:param type="parTxRTLAlign" val="r"/>
                            <dgm:param type="txAnchorVert" val="t"/>
                          </dgm:alg>
                        </dgm:if>
                        <dgm:else name="Name28">
                          <dgm:alg type="tx">
                            <dgm:param type="parTxLTRAlign" val="l"/>
                            <dgm:param type="parTxRTLAlign" val="l"/>
                            <dgm:param type="txAnchorVert" val="t"/>
                          </dgm:alg>
                        </dgm:else>
                      </dgm:choose>
                    </dgm:if>
                    <dgm:else name="Name29">
                      <dgm:choose name="Name30">
                        <dgm:if name="Name31" axis="root des" ptType="all node" func="maxDepth" op="gt" val="1">
                          <dgm:alg type="tx">
                            <dgm:param type="parTxLTRAlign" val="l"/>
                            <dgm:param type="parTxRTLAlign" val="r"/>
                            <dgm:param type="txAnchorVertCh" val="b"/>
                            <dgm:param type="txAnchorVert" val="b"/>
                          </dgm:alg>
                        </dgm:if>
                        <dgm:else name="Name32">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parTxLTRAlign" val="l"/>
                            <dgm:param type="parTxRTLAlign" val="r"/>
                            <dgm:param type="txAnchorVert" val="t"/>
                          </dgm:alg>
                        </dgm:if>
                        <dgm:else name="Name45">
                          <dgm:alg type="tx">
                            <dgm:param type="parTxLTRAlign" val="l"/>
                            <dgm:param type="parTxRTLAlign" val="l"/>
                            <dgm:param type="txAnchorVert" val="t"/>
                          </dgm:alg>
                        </dgm:else>
                      </dgm:choose>
                    </dgm:if>
                    <dgm:else name="Name46">
                      <dgm:choose name="Name47">
                        <dgm:if name="Name48" axis="root des" ptType="all node" func="maxDepth" op="gt" val="1">
                          <dgm:alg type="tx">
                            <dgm:param type="parTxLTRAlign" val="l"/>
                            <dgm:param type="parTxRTLAlign" val="r"/>
                            <dgm:param type="txAnchorVertCh" val="b"/>
                            <dgm:param type="txAnchorVert" val="b"/>
                          </dgm:alg>
                        </dgm:if>
                        <dgm:else name="Name49">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parTxLTRAlign" val="l"/>
                            <dgm:param type="parTxRTLAlign" val="r"/>
                            <dgm:param type="txAnchorVert" val="t"/>
                          </dgm:alg>
                        </dgm:if>
                        <dgm:else name="Name58">
                          <dgm:alg type="tx">
                            <dgm:param type="parTxLTRAlign" val="l"/>
                            <dgm:param type="parTxRTLAlign" val="l"/>
                            <dgm:param type="txAnchorVert" val="t"/>
                          </dgm:alg>
                        </dgm:else>
                      </dgm:choose>
                    </dgm:if>
                    <dgm:else name="Name59">
                      <dgm:choose name="Name60">
                        <dgm:if name="Name61" axis="root des" ptType="all node" func="maxDepth" op="gt" val="1">
                          <dgm:alg type="tx">
                            <dgm:param type="parTxLTRAlign" val="l"/>
                            <dgm:param type="parTxRTLAlign" val="r"/>
                            <dgm:param type="txAnchorVertCh" val="b"/>
                            <dgm:param type="txAnchorVert" val="b"/>
                          </dgm:alg>
                        </dgm:if>
                        <dgm:else name="Name62">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parTxLTRAlign" val="l"/>
                            <dgm:param type="parTxRTLAlign" val="r"/>
                            <dgm:param type="txAnchorVert" val="t"/>
                          </dgm:alg>
                        </dgm:if>
                        <dgm:else name="Name71">
                          <dgm:alg type="tx">
                            <dgm:param type="parTxLTRAlign" val="l"/>
                            <dgm:param type="parTxRTLAlign" val="l"/>
                            <dgm:param type="txAnchorVert" val="t"/>
                          </dgm:alg>
                        </dgm:else>
                      </dgm:choose>
                    </dgm:if>
                    <dgm:else name="Name72">
                      <dgm:choose name="Name73">
                        <dgm:if name="Name74" axis="root des" ptType="all node" func="maxDepth" op="gt" val="1">
                          <dgm:alg type="tx">
                            <dgm:param type="parTxLTRAlign" val="l"/>
                            <dgm:param type="parTxRTLAlign" val="r"/>
                            <dgm:param type="txAnchorVertCh" val="b"/>
                            <dgm:param type="txAnchorVert" val="b"/>
                          </dgm:alg>
                        </dgm:if>
                        <dgm:else name="Name75">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parTxLTRAlign" val="l"/>
                            <dgm:param type="parTxRTLAlign" val="r"/>
                            <dgm:param type="txAnchorVert" val="t"/>
                          </dgm:alg>
                        </dgm:if>
                        <dgm:else name="Name88">
                          <dgm:alg type="tx">
                            <dgm:param type="parTxLTRAlign" val="l"/>
                            <dgm:param type="parTxRTLAlign" val="l"/>
                            <dgm:param type="txAnchorVert" val="t"/>
                          </dgm:alg>
                        </dgm:else>
                      </dgm:choose>
                    </dgm:if>
                    <dgm:else name="Name89">
                      <dgm:choose name="Name90">
                        <dgm:if name="Name91" axis="root des" ptType="all node" func="maxDepth" op="gt" val="1">
                          <dgm:alg type="tx">
                            <dgm:param type="parTxLTRAlign" val="l"/>
                            <dgm:param type="parTxRTLAlign" val="r"/>
                            <dgm:param type="txAnchorVertCh" val="b"/>
                            <dgm:param type="txAnchorVert" val="b"/>
                          </dgm:alg>
                        </dgm:if>
                        <dgm:else name="Name92">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parTxLTRAlign" val="l"/>
                            <dgm:param type="parTxRTLAlign" val="r"/>
                            <dgm:param type="txAnchorVert" val="t"/>
                          </dgm:alg>
                        </dgm:if>
                        <dgm:else name="Name101">
                          <dgm:alg type="tx">
                            <dgm:param type="parTxLTRAlign" val="l"/>
                            <dgm:param type="parTxRTLAlign" val="l"/>
                            <dgm:param type="txAnchorVert" val="t"/>
                          </dgm:alg>
                        </dgm:else>
                      </dgm:choose>
                    </dgm:if>
                    <dgm:else name="Name102">
                      <dgm:choose name="Name103">
                        <dgm:if name="Name104" axis="root des" ptType="all node" func="maxDepth" op="gt" val="1">
                          <dgm:alg type="tx">
                            <dgm:param type="parTxLTRAlign" val="l"/>
                            <dgm:param type="parTxRTLAlign" val="r"/>
                            <dgm:param type="txAnchorVertCh" val="b"/>
                            <dgm:param type="txAnchorVert" val="b"/>
                          </dgm:alg>
                        </dgm:if>
                        <dgm:else name="Name105">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parTxLTRAlign" val="l"/>
                            <dgm:param type="parTxRTLAlign" val="r"/>
                            <dgm:param type="txAnchorVert" val="t"/>
                          </dgm:alg>
                        </dgm:if>
                        <dgm:else name="Name114">
                          <dgm:alg type="tx">
                            <dgm:param type="parTxLTRAlign" val="l"/>
                            <dgm:param type="parTxRTLAlign" val="l"/>
                            <dgm:param type="txAnchorVert" val="t"/>
                          </dgm:alg>
                        </dgm:else>
                      </dgm:choose>
                    </dgm:if>
                    <dgm:else name="Name115">
                      <dgm:choose name="Name116">
                        <dgm:if name="Name117" axis="root des" ptType="all node" func="maxDepth" op="gt" val="1">
                          <dgm:alg type="tx">
                            <dgm:param type="parTxLTRAlign" val="l"/>
                            <dgm:param type="parTxRTLAlign" val="r"/>
                            <dgm:param type="txAnchorVertCh" val="b"/>
                            <dgm:param type="txAnchorVert" val="b"/>
                          </dgm:alg>
                        </dgm:if>
                        <dgm:else name="Name118">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parTxLTRAlign" val="l"/>
                            <dgm:param type="parTxRTLAlign" val="r"/>
                            <dgm:param type="txAnchorVert" val="t"/>
                          </dgm:alg>
                        </dgm:if>
                        <dgm:else name="Name127">
                          <dgm:alg type="tx">
                            <dgm:param type="parTxLTRAlign" val="l"/>
                            <dgm:param type="parTxRTLAlign" val="l"/>
                            <dgm:param type="txAnchorVert" val="t"/>
                          </dgm:alg>
                        </dgm:else>
                      </dgm:choose>
                    </dgm:if>
                    <dgm:else name="Name128">
                      <dgm:choose name="Name129">
                        <dgm:if name="Name130" axis="root des" ptType="all node" func="maxDepth" op="gt" val="1">
                          <dgm:alg type="tx">
                            <dgm:param type="parTxLTRAlign" val="l"/>
                            <dgm:param type="parTxRTLAlign" val="r"/>
                            <dgm:param type="txAnchorVertCh" val="b"/>
                            <dgm:param type="txAnchorVert" val="b"/>
                          </dgm:alg>
                        </dgm:if>
                        <dgm:else name="Name131">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parTxLTRAlign" val="l"/>
                            <dgm:param type="parTxRTLAlign" val="r"/>
                            <dgm:param type="txAnchorVert" val="t"/>
                          </dgm:alg>
                        </dgm:if>
                        <dgm:else name="Name144">
                          <dgm:alg type="tx">
                            <dgm:param type="parTxLTRAlign" val="l"/>
                            <dgm:param type="parTxRTLAlign" val="l"/>
                            <dgm:param type="txAnchorVert" val="t"/>
                          </dgm:alg>
                        </dgm:else>
                      </dgm:choose>
                    </dgm:if>
                    <dgm:else name="Name145">
                      <dgm:choose name="Name146">
                        <dgm:if name="Name147" axis="root des" ptType="all node" func="maxDepth" op="gt" val="1">
                          <dgm:alg type="tx">
                            <dgm:param type="parTxLTRAlign" val="l"/>
                            <dgm:param type="parTxRTLAlign" val="r"/>
                            <dgm:param type="txAnchorVertCh" val="b"/>
                            <dgm:param type="txAnchorVert" val="b"/>
                          </dgm:alg>
                        </dgm:if>
                        <dgm:else name="Name148">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parTxLTRAlign" val="l"/>
                            <dgm:param type="parTxRTLAlign" val="r"/>
                            <dgm:param type="txAnchorVert" val="t"/>
                          </dgm:alg>
                        </dgm:if>
                        <dgm:else name="Name157">
                          <dgm:alg type="tx">
                            <dgm:param type="parTxLTRAlign" val="l"/>
                            <dgm:param type="parTxRTLAlign" val="l"/>
                            <dgm:param type="txAnchorVert" val="t"/>
                          </dgm:alg>
                        </dgm:else>
                      </dgm:choose>
                    </dgm:if>
                    <dgm:else name="Name158">
                      <dgm:choose name="Name159">
                        <dgm:if name="Name160" axis="root des" ptType="all node" func="maxDepth" op="gt" val="1">
                          <dgm:alg type="tx">
                            <dgm:param type="parTxLTRAlign" val="l"/>
                            <dgm:param type="parTxRTLAlign" val="r"/>
                            <dgm:param type="txAnchorVertCh" val="b"/>
                            <dgm:param type="txAnchorVert" val="b"/>
                          </dgm:alg>
                        </dgm:if>
                        <dgm:else name="Name161">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parTxLTRAlign" val="l"/>
                            <dgm:param type="parTxRTLAlign" val="r"/>
                            <dgm:param type="txAnchorVert" val="t"/>
                          </dgm:alg>
                        </dgm:if>
                        <dgm:else name="Name170">
                          <dgm:alg type="tx">
                            <dgm:param type="parTxLTRAlign" val="l"/>
                            <dgm:param type="parTxRTLAlign" val="l"/>
                            <dgm:param type="txAnchorVert" val="t"/>
                          </dgm:alg>
                        </dgm:else>
                      </dgm:choose>
                    </dgm:if>
                    <dgm:else name="Name171">
                      <dgm:choose name="Name172">
                        <dgm:if name="Name173" axis="root des" ptType="all node" func="maxDepth" op="gt" val="1">
                          <dgm:alg type="tx">
                            <dgm:param type="parTxLTRAlign" val="l"/>
                            <dgm:param type="parTxRTLAlign" val="r"/>
                            <dgm:param type="txAnchorVertCh" val="b"/>
                            <dgm:param type="txAnchorVert" val="b"/>
                          </dgm:alg>
                        </dgm:if>
                        <dgm:else name="Name174">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parTxLTRAlign" val="l"/>
                            <dgm:param type="parTxRTLAlign" val="r"/>
                            <dgm:param type="txAnchorVert" val="t"/>
                          </dgm:alg>
                        </dgm:if>
                        <dgm:else name="Name183">
                          <dgm:alg type="tx">
                            <dgm:param type="parTxLTRAlign" val="l"/>
                            <dgm:param type="parTxRTLAlign" val="l"/>
                            <dgm:param type="txAnchorVert" val="t"/>
                          </dgm:alg>
                        </dgm:else>
                      </dgm:choose>
                    </dgm:if>
                    <dgm:else name="Name184">
                      <dgm:choose name="Name185">
                        <dgm:if name="Name186" axis="root des" ptType="all node" func="maxDepth" op="gt" val="1">
                          <dgm:alg type="tx">
                            <dgm:param type="parTxLTRAlign" val="l"/>
                            <dgm:param type="parTxRTLAlign" val="r"/>
                            <dgm:param type="txAnchorVertCh" val="b"/>
                            <dgm:param type="txAnchorVert" val="b"/>
                          </dgm:alg>
                        </dgm:if>
                        <dgm:else name="Name187">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parTxLTRAlign" val="l"/>
                            <dgm:param type="parTxRTLAlign" val="r"/>
                            <dgm:param type="txAnchorVert" val="t"/>
                          </dgm:alg>
                        </dgm:if>
                        <dgm:else name="Name196">
                          <dgm:alg type="tx">
                            <dgm:param type="parTxLTRAlign" val="l"/>
                            <dgm:param type="parTxRTLAlign" val="l"/>
                            <dgm:param type="txAnchorVert" val="t"/>
                          </dgm:alg>
                        </dgm:else>
                      </dgm:choose>
                    </dgm:if>
                    <dgm:else name="Name197">
                      <dgm:choose name="Name198">
                        <dgm:if name="Name199" axis="root des" ptType="all node" func="maxDepth" op="gt" val="1">
                          <dgm:alg type="tx">
                            <dgm:param type="parTxLTRAlign" val="l"/>
                            <dgm:param type="parTxRTLAlign" val="r"/>
                            <dgm:param type="txAnchorVertCh" val="b"/>
                            <dgm:param type="txAnchorVert" val="b"/>
                          </dgm:alg>
                        </dgm:if>
                        <dgm:else name="Name200">
                          <dgm:alg type="tx">
                            <dgm:param type="parTxLTRAlign" val="r"/>
                            <dgm:param type="parTxRTLAlign" val="r"/>
                            <dgm:param type="txAnchorVert" val="b"/>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5">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6">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6">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e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247C8E-FAE5-43D1-82C0-196E816DC300}"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72AF99-A73B-44C9-96FA-736798B6D18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9_标题幻灯片">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09" y="0"/>
            <a:ext cx="12190781"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矩形 2"/>
          <p:cNvSpPr/>
          <p:nvPr userDrawn="1"/>
        </p:nvSpPr>
        <p:spPr>
          <a:xfrm>
            <a:off x="0" y="0"/>
            <a:ext cx="12192000" cy="6858000"/>
          </a:xfrm>
          <a:prstGeom prst="rect">
            <a:avLst/>
          </a:prstGeom>
          <a:solidFill>
            <a:srgbClr val="E6E7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 name="直接连接符 3"/>
          <p:cNvCxnSpPr/>
          <p:nvPr userDrawn="1"/>
        </p:nvCxnSpPr>
        <p:spPr>
          <a:xfrm>
            <a:off x="427357" y="902693"/>
            <a:ext cx="11077071" cy="0"/>
          </a:xfrm>
          <a:prstGeom prst="line">
            <a:avLst/>
          </a:prstGeom>
          <a:ln>
            <a:solidFill>
              <a:srgbClr val="B13528"/>
            </a:solidFill>
          </a:ln>
        </p:spPr>
        <p:style>
          <a:lnRef idx="1">
            <a:schemeClr val="accent1"/>
          </a:lnRef>
          <a:fillRef idx="0">
            <a:schemeClr val="accent1"/>
          </a:fillRef>
          <a:effectRef idx="0">
            <a:schemeClr val="accent1"/>
          </a:effectRef>
          <a:fontRef idx="minor">
            <a:schemeClr val="tx1"/>
          </a:fontRef>
        </p:style>
      </p:cxnSp>
      <p:sp>
        <p:nvSpPr>
          <p:cNvPr id="2" name="矩形 1"/>
          <p:cNvSpPr/>
          <p:nvPr userDrawn="1"/>
        </p:nvSpPr>
        <p:spPr>
          <a:xfrm>
            <a:off x="0" y="0"/>
            <a:ext cx="334926" cy="909084"/>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标题 6"/>
          <p:cNvSpPr>
            <a:spLocks noGrp="1"/>
          </p:cNvSpPr>
          <p:nvPr>
            <p:ph type="title"/>
          </p:nvPr>
        </p:nvSpPr>
        <p:spPr>
          <a:xfrm>
            <a:off x="493246" y="144314"/>
            <a:ext cx="11011181" cy="620456"/>
          </a:xfrm>
        </p:spPr>
        <p:txBody>
          <a:bodyPr>
            <a:normAutofit/>
          </a:bodyPr>
          <a:lstStyle>
            <a:lvl1pPr marL="0" algn="l" defTabSz="914400" rtl="0" eaLnBrk="1" latinLnBrk="0" hangingPunct="1">
              <a:buFont typeface="Arial" panose="020B0604020202020204" pitchFamily="34" charset="0"/>
              <a:buNone/>
              <a:defRPr lang="zh-CN" altLang="en-US" sz="3200" b="1" kern="1200" dirty="0">
                <a:solidFill>
                  <a:srgbClr val="B13528"/>
                </a:solidFill>
                <a:latin typeface="微软雅黑" panose="020B0503020204020204" pitchFamily="34" charset="-122"/>
                <a:ea typeface="微软雅黑" panose="020B0503020204020204" pitchFamily="34" charset="-122"/>
                <a:cs typeface="+mn-cs"/>
              </a:defRPr>
            </a:lvl1pPr>
          </a:lstStyle>
          <a:p>
            <a:r>
              <a:rPr lang="zh-CN" altLang="en-US" dirty="0"/>
              <a:t>单击此处编辑母版标题样式</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EC40D9B-40DE-40F2-B1F7-10F71B5D2BB1}"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84F500A-20A7-471A-86E3-34823246EEC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EC40D9B-40DE-40F2-B1F7-10F71B5D2BB1}"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84F500A-20A7-471A-86E3-34823246EEC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jpeg"/><Relationship Id="rId1" Type="http://schemas.openxmlformats.org/officeDocument/2006/relationships/image" Target="../media/image7.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microsoft.com/office/2007/relationships/hdphoto" Target="../media/hdphoto4.wdp"/><Relationship Id="rId7" Type="http://schemas.openxmlformats.org/officeDocument/2006/relationships/image" Target="../media/image12.png"/><Relationship Id="rId6" Type="http://schemas.microsoft.com/office/2007/relationships/hdphoto" Target="../media/hdphoto3.wdp"/><Relationship Id="rId5" Type="http://schemas.openxmlformats.org/officeDocument/2006/relationships/image" Target="../media/image11.png"/><Relationship Id="rId4" Type="http://schemas.microsoft.com/office/2007/relationships/hdphoto" Target="../media/hdphoto2.wdp"/><Relationship Id="rId3" Type="http://schemas.openxmlformats.org/officeDocument/2006/relationships/image" Target="../media/image10.png"/><Relationship Id="rId2" Type="http://schemas.microsoft.com/office/2007/relationships/hdphoto" Target="../media/hdphoto1.wdp"/><Relationship Id="rId1"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png"/><Relationship Id="rId1" Type="http://schemas.openxmlformats.org/officeDocument/2006/relationships/image" Target="../media/image13.png"/></Relationships>
</file>

<file path=ppt/slides/_rels/slide25.xml.rels><?xml version="1.0" encoding="UTF-8" standalone="yes"?>
<Relationships xmlns="http://schemas.openxmlformats.org/package/2006/relationships"><Relationship Id="rId9" Type="http://schemas.openxmlformats.org/officeDocument/2006/relationships/image" Target="../media/image17.png"/><Relationship Id="rId8" Type="http://schemas.openxmlformats.org/officeDocument/2006/relationships/image" Target="../media/image16.png"/><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image" Target="../media/image15.png"/><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1" Type="http://schemas.openxmlformats.org/officeDocument/2006/relationships/slideLayout" Target="../slideLayouts/slideLayout2.xml"/><Relationship Id="rId10" Type="http://schemas.openxmlformats.org/officeDocument/2006/relationships/tags" Target="../tags/tag7.xml"/><Relationship Id="rId1" Type="http://schemas.openxmlformats.org/officeDocument/2006/relationships/tags" Target="../tags/tag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32.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tags" Target="../tags/tag14.xml"/><Relationship Id="rId6" Type="http://schemas.openxmlformats.org/officeDocument/2006/relationships/tags" Target="../tags/tag13.xml"/><Relationship Id="rId5" Type="http://schemas.openxmlformats.org/officeDocument/2006/relationships/tags" Target="../tags/tag12.xml"/><Relationship Id="rId4" Type="http://schemas.openxmlformats.org/officeDocument/2006/relationships/tags" Target="../tags/tag11.xml"/><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2.xml"/><Relationship Id="rId4" Type="http://schemas.openxmlformats.org/officeDocument/2006/relationships/diagramColors" Target="../diagrams/colors2.xml"/><Relationship Id="rId3" Type="http://schemas.openxmlformats.org/officeDocument/2006/relationships/diagramQuickStyle" Target="../diagrams/quickStyle2.xml"/><Relationship Id="rId2" Type="http://schemas.openxmlformats.org/officeDocument/2006/relationships/diagramLayout" Target="../diagrams/layout2.xml"/><Relationship Id="rId1" Type="http://schemas.openxmlformats.org/officeDocument/2006/relationships/diagramData" Target="../diagrams/data2.xml"/></Relationships>
</file>

<file path=ppt/slides/_rels/slide7.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3.xml"/><Relationship Id="rId4" Type="http://schemas.openxmlformats.org/officeDocument/2006/relationships/diagramColors" Target="../diagrams/colors3.xml"/><Relationship Id="rId3" Type="http://schemas.openxmlformats.org/officeDocument/2006/relationships/diagramQuickStyle" Target="../diagrams/quickStyle3.xml"/><Relationship Id="rId2" Type="http://schemas.openxmlformats.org/officeDocument/2006/relationships/diagramLayout" Target="../diagrams/layout3.xml"/><Relationship Id="rId1" Type="http://schemas.openxmlformats.org/officeDocument/2006/relationships/diagramData" Target="../diagrams/data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0" y="0"/>
            <a:ext cx="12192000" cy="1143000"/>
          </a:xfrm>
          <a:prstGeom prst="rect">
            <a:avLst/>
          </a:prstGeom>
          <a:solidFill>
            <a:srgbClr val="E6E7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29" descr="18-002-红.jpg"/>
          <p:cNvPicPr>
            <a:picLocks noChangeAspect="1"/>
          </p:cNvPicPr>
          <p:nvPr/>
        </p:nvPicPr>
        <p:blipFill rotWithShape="1">
          <a:blip r:embed="rId1" cstate="print">
            <a:extLst>
              <a:ext uri="{28A0092B-C50C-407E-A947-70E740481C1C}">
                <a14:useLocalDpi xmlns:a14="http://schemas.microsoft.com/office/drawing/2010/main" val="0"/>
              </a:ext>
            </a:extLst>
          </a:blip>
          <a:srcRect l="-1" t="15477" r="-469" b="-2338"/>
          <a:stretch>
            <a:fillRect/>
          </a:stretch>
        </p:blipFill>
        <p:spPr>
          <a:xfrm>
            <a:off x="0" y="482600"/>
            <a:ext cx="12249149" cy="4096878"/>
          </a:xfrm>
          <a:prstGeom prst="rect">
            <a:avLst/>
          </a:prstGeom>
          <a:ln>
            <a:noFill/>
          </a:ln>
          <a:effectLst/>
        </p:spPr>
      </p:pic>
      <p:sp>
        <p:nvSpPr>
          <p:cNvPr id="8" name="矩形 7"/>
          <p:cNvSpPr/>
          <p:nvPr/>
        </p:nvSpPr>
        <p:spPr>
          <a:xfrm>
            <a:off x="44450" y="4618836"/>
            <a:ext cx="12147550" cy="768350"/>
          </a:xfrm>
          <a:prstGeom prst="rect">
            <a:avLst/>
          </a:prstGeom>
        </p:spPr>
        <p:txBody>
          <a:bodyPr wrap="square">
            <a:spAutoFit/>
          </a:bodyPr>
          <a:lstStyle/>
          <a:p>
            <a:pPr lvl="0" algn="ctr">
              <a:defRPr/>
            </a:pPr>
            <a:r>
              <a:rPr lang="zh-CN" altLang="zh-CN" sz="4400" b="1" dirty="0">
                <a:solidFill>
                  <a:srgbClr val="B13528"/>
                </a:solidFill>
                <a:latin typeface="微软雅黑" panose="020B0503020204020204" pitchFamily="34" charset="-122"/>
                <a:ea typeface="微软雅黑" panose="020B0503020204020204" pitchFamily="34" charset="-122"/>
              </a:rPr>
              <a:t>全科医学的前世今生</a:t>
            </a:r>
            <a:endParaRPr lang="zh-CN" altLang="zh-CN" sz="4400" b="1" dirty="0">
              <a:solidFill>
                <a:srgbClr val="B13528"/>
              </a:solidFill>
              <a:latin typeface="微软雅黑" panose="020B0503020204020204" pitchFamily="34" charset="-122"/>
              <a:ea typeface="微软雅黑" panose="020B0503020204020204" pitchFamily="34" charset="-122"/>
            </a:endParaRPr>
          </a:p>
        </p:txBody>
      </p:sp>
      <p:sp>
        <p:nvSpPr>
          <p:cNvPr id="9" name="矩形 8"/>
          <p:cNvSpPr/>
          <p:nvPr/>
        </p:nvSpPr>
        <p:spPr>
          <a:xfrm>
            <a:off x="3070225" y="5427635"/>
            <a:ext cx="6096000" cy="768350"/>
          </a:xfrm>
          <a:prstGeom prst="rect">
            <a:avLst/>
          </a:prstGeom>
        </p:spPr>
        <p:txBody>
          <a:bodyPr>
            <a:spAutoFit/>
          </a:bodyPr>
          <a:lstStyle/>
          <a:p>
            <a:pPr algn="ctr">
              <a:spcBef>
                <a:spcPct val="20000"/>
              </a:spcBef>
              <a:defRPr/>
            </a:pPr>
            <a:r>
              <a:rPr lang="zh-CN" altLang="en-US" sz="2000" dirty="0">
                <a:latin typeface="微软雅黑" panose="020B0503020204020204" pitchFamily="34" charset="-122"/>
                <a:ea typeface="微软雅黑" panose="020B0503020204020204" pitchFamily="34" charset="-122"/>
              </a:rPr>
              <a:t>首都医科大学附属北京天坛医院 马力</a:t>
            </a:r>
            <a:endParaRPr lang="zh-CN" altLang="en-US" sz="2000" dirty="0">
              <a:latin typeface="微软雅黑" panose="020B0503020204020204" pitchFamily="34" charset="-122"/>
              <a:ea typeface="微软雅黑" panose="020B0503020204020204" pitchFamily="34" charset="-122"/>
            </a:endParaRPr>
          </a:p>
          <a:p>
            <a:pPr algn="ctr">
              <a:spcBef>
                <a:spcPct val="20000"/>
              </a:spcBef>
              <a:defRPr/>
            </a:pPr>
            <a:r>
              <a:rPr lang="en-US" altLang="zh-CN" sz="2000" dirty="0">
                <a:latin typeface="微软雅黑" panose="020B0503020204020204" pitchFamily="34" charset="-122"/>
                <a:ea typeface="微软雅黑" panose="020B0503020204020204" pitchFamily="34" charset="-122"/>
              </a:rPr>
              <a:t>2017</a:t>
            </a:r>
            <a:r>
              <a:rPr lang="zh-CN" altLang="en-US" sz="2000" dirty="0">
                <a:latin typeface="微软雅黑" panose="020B0503020204020204" pitchFamily="34" charset="-122"/>
                <a:ea typeface="微软雅黑" panose="020B0503020204020204" pitchFamily="34" charset="-122"/>
              </a:rPr>
              <a:t>年</a:t>
            </a:r>
            <a:endParaRPr lang="zh-CN" altLang="en-US" sz="2000" dirty="0">
              <a:latin typeface="微软雅黑" panose="020B0503020204020204" pitchFamily="34" charset="-122"/>
              <a:ea typeface="微软雅黑" panose="020B0503020204020204" pitchFamily="34" charset="-122"/>
            </a:endParaRPr>
          </a:p>
        </p:txBody>
      </p:sp>
      <p:sp>
        <p:nvSpPr>
          <p:cNvPr id="24" name="矩形 23"/>
          <p:cNvSpPr/>
          <p:nvPr/>
        </p:nvSpPr>
        <p:spPr>
          <a:xfrm>
            <a:off x="-130176" y="482600"/>
            <a:ext cx="3400425" cy="165100"/>
          </a:xfrm>
          <a:custGeom>
            <a:avLst/>
            <a:gdLst>
              <a:gd name="connsiteX0" fmla="*/ 0 w 3400425"/>
              <a:gd name="connsiteY0" fmla="*/ 0 h 165100"/>
              <a:gd name="connsiteX1" fmla="*/ 3400425 w 3400425"/>
              <a:gd name="connsiteY1" fmla="*/ 0 h 165100"/>
              <a:gd name="connsiteX2" fmla="*/ 3400425 w 3400425"/>
              <a:gd name="connsiteY2" fmla="*/ 165100 h 165100"/>
              <a:gd name="connsiteX3" fmla="*/ 0 w 3400425"/>
              <a:gd name="connsiteY3" fmla="*/ 165100 h 165100"/>
              <a:gd name="connsiteX4" fmla="*/ 0 w 3400425"/>
              <a:gd name="connsiteY4" fmla="*/ 0 h 165100"/>
              <a:gd name="connsiteX0-1" fmla="*/ 0 w 3400425"/>
              <a:gd name="connsiteY0-2" fmla="*/ 0 h 165100"/>
              <a:gd name="connsiteX1-3" fmla="*/ 3400425 w 3400425"/>
              <a:gd name="connsiteY1-4" fmla="*/ 0 h 165100"/>
              <a:gd name="connsiteX2-5" fmla="*/ 3298825 w 3400425"/>
              <a:gd name="connsiteY2-6" fmla="*/ 158750 h 165100"/>
              <a:gd name="connsiteX3-7" fmla="*/ 0 w 3400425"/>
              <a:gd name="connsiteY3-8" fmla="*/ 165100 h 165100"/>
              <a:gd name="connsiteX4-9" fmla="*/ 0 w 3400425"/>
              <a:gd name="connsiteY4-10" fmla="*/ 0 h 1651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400425" h="165100">
                <a:moveTo>
                  <a:pt x="0" y="0"/>
                </a:moveTo>
                <a:lnTo>
                  <a:pt x="3400425" y="0"/>
                </a:lnTo>
                <a:lnTo>
                  <a:pt x="3298825" y="158750"/>
                </a:lnTo>
                <a:lnTo>
                  <a:pt x="0" y="165100"/>
                </a:lnTo>
                <a:lnTo>
                  <a:pt x="0" y="0"/>
                </a:lnTo>
                <a:close/>
              </a:path>
            </a:pathLst>
          </a:custGeom>
          <a:solidFill>
            <a:srgbClr val="E6E7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Freeform 17"/>
          <p:cNvSpPr/>
          <p:nvPr/>
        </p:nvSpPr>
        <p:spPr bwMode="auto">
          <a:xfrm>
            <a:off x="0" y="482600"/>
            <a:ext cx="3140075" cy="100012"/>
          </a:xfrm>
          <a:custGeom>
            <a:avLst/>
            <a:gdLst>
              <a:gd name="T0" fmla="*/ 0 w 5494"/>
              <a:gd name="T1" fmla="*/ 2147483647 h 176"/>
              <a:gd name="T2" fmla="*/ 0 w 5494"/>
              <a:gd name="T3" fmla="*/ 0 h 176"/>
              <a:gd name="T4" fmla="*/ 2147483647 w 5494"/>
              <a:gd name="T5" fmla="*/ 0 h 176"/>
              <a:gd name="T6" fmla="*/ 2147483647 w 5494"/>
              <a:gd name="T7" fmla="*/ 2147483647 h 176"/>
              <a:gd name="T8" fmla="*/ 0 w 5494"/>
              <a:gd name="T9" fmla="*/ 2147483647 h 17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94" h="176">
                <a:moveTo>
                  <a:pt x="0" y="176"/>
                </a:moveTo>
                <a:lnTo>
                  <a:pt x="0" y="0"/>
                </a:lnTo>
                <a:lnTo>
                  <a:pt x="5494" y="0"/>
                </a:lnTo>
                <a:lnTo>
                  <a:pt x="5364" y="176"/>
                </a:lnTo>
                <a:lnTo>
                  <a:pt x="0" y="176"/>
                </a:lnTo>
                <a:close/>
              </a:path>
            </a:pathLst>
          </a:custGeom>
          <a:solidFill>
            <a:srgbClr val="B13528"/>
          </a:solidFill>
          <a:ln>
            <a:noFill/>
          </a:ln>
        </p:spPr>
        <p:txBody>
          <a:bodyPr/>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标题 47"/>
          <p:cNvSpPr>
            <a:spLocks noGrp="1"/>
          </p:cNvSpPr>
          <p:nvPr>
            <p:ph type="title"/>
          </p:nvPr>
        </p:nvSpPr>
        <p:spPr/>
        <p:txBody>
          <a:bodyPr>
            <a:normAutofit/>
          </a:bodyPr>
          <a:lstStyle/>
          <a:p>
            <a:r>
              <a:rPr lang="zh-CN" altLang="en-US" dirty="0">
                <a:sym typeface="Calibri" panose="020F0502020204030204" pitchFamily="34" charset="0"/>
              </a:rPr>
              <a:t>北京医改三个月效果初显</a:t>
            </a:r>
            <a:endParaRPr lang="en-US" altLang="zh-CN" dirty="0">
              <a:sym typeface="Calibri" panose="020F0502020204030204" pitchFamily="34" charset="0"/>
            </a:endParaRPr>
          </a:p>
        </p:txBody>
      </p:sp>
      <p:cxnSp>
        <p:nvCxnSpPr>
          <p:cNvPr id="12" name="直接连接符 11"/>
          <p:cNvCxnSpPr/>
          <p:nvPr/>
        </p:nvCxnSpPr>
        <p:spPr>
          <a:xfrm>
            <a:off x="321032" y="902693"/>
            <a:ext cx="11300354" cy="0"/>
          </a:xfrm>
          <a:prstGeom prst="line">
            <a:avLst/>
          </a:prstGeom>
          <a:ln>
            <a:solidFill>
              <a:srgbClr val="B13528"/>
            </a:solidFill>
          </a:ln>
        </p:spPr>
        <p:style>
          <a:lnRef idx="1">
            <a:schemeClr val="accent1"/>
          </a:lnRef>
          <a:fillRef idx="0">
            <a:schemeClr val="accent1"/>
          </a:fillRef>
          <a:effectRef idx="0">
            <a:schemeClr val="accent1"/>
          </a:effectRef>
          <a:fontRef idx="minor">
            <a:schemeClr val="tx1"/>
          </a:fontRef>
        </p:style>
      </p:cxnSp>
      <p:pic>
        <p:nvPicPr>
          <p:cNvPr id="13" name="图片 12" descr="8133126785[1]"/>
          <p:cNvPicPr>
            <a:picLocks noChangeAspect="1"/>
          </p:cNvPicPr>
          <p:nvPr/>
        </p:nvPicPr>
        <p:blipFill>
          <a:blip r:embed="rId1" cstate="print"/>
          <a:stretch>
            <a:fillRect/>
          </a:stretch>
        </p:blipFill>
        <p:spPr>
          <a:xfrm>
            <a:off x="721360" y="3492591"/>
            <a:ext cx="5029200" cy="2794000"/>
          </a:xfrm>
          <a:prstGeom prst="rect">
            <a:avLst/>
          </a:prstGeom>
        </p:spPr>
      </p:pic>
      <p:sp>
        <p:nvSpPr>
          <p:cNvPr id="6" name="矩形 5"/>
          <p:cNvSpPr/>
          <p:nvPr/>
        </p:nvSpPr>
        <p:spPr>
          <a:xfrm>
            <a:off x="3375382" y="992517"/>
            <a:ext cx="7362468" cy="2076531"/>
          </a:xfrm>
          <a:prstGeom prst="rect">
            <a:avLst/>
          </a:prstGeom>
        </p:spPr>
        <p:txBody>
          <a:bodyPr wrap="square">
            <a:spAutoFit/>
          </a:bodyPr>
          <a:lstStyle/>
          <a:p>
            <a:pPr marL="285750" lvl="1" indent="-285750">
              <a:lnSpc>
                <a:spcPct val="150000"/>
              </a:lnSpc>
              <a:buClr>
                <a:schemeClr val="tx1"/>
              </a:buClr>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rPr>
              <a:t>三级医院总门急诊量减少</a:t>
            </a:r>
            <a:r>
              <a:rPr lang="zh-CN" altLang="en-US" sz="3000" dirty="0">
                <a:solidFill>
                  <a:srgbClr val="B13528"/>
                </a:solidFill>
                <a:latin typeface="Impact" panose="020B0806030902050204" pitchFamily="34" charset="0"/>
                <a:ea typeface="微软雅黑" panose="020B0503020204020204" pitchFamily="34" charset="-122"/>
              </a:rPr>
              <a:t>15.1%</a:t>
            </a:r>
            <a:r>
              <a:rPr lang="zh-CN" altLang="en-US" b="1" dirty="0">
                <a:latin typeface="微软雅黑" panose="020B0503020204020204" pitchFamily="34" charset="-122"/>
                <a:ea typeface="微软雅黑" panose="020B0503020204020204" pitchFamily="34" charset="-122"/>
              </a:rPr>
              <a:t>（非优势科室尤其明显）</a:t>
            </a:r>
            <a:endParaRPr lang="en-US" altLang="zh-CN" b="1" dirty="0">
              <a:latin typeface="微软雅黑" panose="020B0503020204020204" pitchFamily="34" charset="-122"/>
              <a:ea typeface="微软雅黑" panose="020B0503020204020204" pitchFamily="34" charset="-122"/>
            </a:endParaRPr>
          </a:p>
          <a:p>
            <a:pPr marL="285750" lvl="1" indent="-285750">
              <a:lnSpc>
                <a:spcPct val="150000"/>
              </a:lnSpc>
              <a:buClr>
                <a:schemeClr val="tx1"/>
              </a:buClr>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rPr>
              <a:t>二级医院总门急诊量减少</a:t>
            </a:r>
            <a:r>
              <a:rPr lang="zh-CN" altLang="en-US" sz="3000" dirty="0">
                <a:solidFill>
                  <a:srgbClr val="B13528"/>
                </a:solidFill>
                <a:latin typeface="Impact" panose="020B0806030902050204" pitchFamily="34" charset="0"/>
                <a:ea typeface="微软雅黑" panose="020B0503020204020204" pitchFamily="34" charset="-122"/>
              </a:rPr>
              <a:t>7.2%</a:t>
            </a:r>
            <a:endParaRPr lang="zh-CN" altLang="en-US" sz="3000" dirty="0">
              <a:solidFill>
                <a:srgbClr val="B13528"/>
              </a:solidFill>
              <a:latin typeface="Impact" panose="020B0806030902050204" pitchFamily="34" charset="0"/>
              <a:ea typeface="微软雅黑" panose="020B0503020204020204" pitchFamily="34" charset="-122"/>
            </a:endParaRPr>
          </a:p>
          <a:p>
            <a:pPr marL="285750" lvl="1" indent="-285750">
              <a:lnSpc>
                <a:spcPct val="150000"/>
              </a:lnSpc>
              <a:buClr>
                <a:schemeClr val="tx1"/>
              </a:buClr>
              <a:buFont typeface="Arial" panose="020B0604020202020204" pitchFamily="34" charset="0"/>
              <a:buChar char="•"/>
            </a:pPr>
            <a:r>
              <a:rPr lang="zh-CN" altLang="en-US" b="1" dirty="0">
                <a:latin typeface="微软雅黑" panose="020B0503020204020204" pitchFamily="34" charset="-122"/>
                <a:ea typeface="微软雅黑" panose="020B0503020204020204" pitchFamily="34" charset="-122"/>
              </a:rPr>
              <a:t>一级医院及社区服务中心门急诊量增加</a:t>
            </a:r>
            <a:r>
              <a:rPr lang="zh-CN" altLang="en-US" sz="3000" dirty="0">
                <a:solidFill>
                  <a:srgbClr val="B13528"/>
                </a:solidFill>
                <a:latin typeface="Impact" panose="020B0806030902050204" pitchFamily="34" charset="0"/>
                <a:ea typeface="微软雅黑" panose="020B0503020204020204" pitchFamily="34" charset="-122"/>
              </a:rPr>
              <a:t>3.4%</a:t>
            </a:r>
            <a:endParaRPr lang="zh-CN" altLang="en-US" sz="3000" dirty="0">
              <a:solidFill>
                <a:srgbClr val="B13528"/>
              </a:solidFill>
              <a:latin typeface="Impact" panose="020B0806030902050204" pitchFamily="34" charset="0"/>
              <a:ea typeface="微软雅黑" panose="020B0503020204020204" pitchFamily="34" charset="-122"/>
            </a:endParaRPr>
          </a:p>
        </p:txBody>
      </p:sp>
      <p:pic>
        <p:nvPicPr>
          <p:cNvPr id="16" name="图片 15" descr="8133126888[1]"/>
          <p:cNvPicPr>
            <a:picLocks noChangeAspect="1"/>
          </p:cNvPicPr>
          <p:nvPr/>
        </p:nvPicPr>
        <p:blipFill>
          <a:blip r:embed="rId2" cstate="print"/>
          <a:stretch>
            <a:fillRect/>
          </a:stretch>
        </p:blipFill>
        <p:spPr>
          <a:xfrm>
            <a:off x="5985511" y="3492591"/>
            <a:ext cx="5029200" cy="2794000"/>
          </a:xfrm>
          <a:prstGeom prst="rect">
            <a:avLst/>
          </a:prstGeom>
        </p:spPr>
      </p:pic>
      <p:sp>
        <p:nvSpPr>
          <p:cNvPr id="17" name="任意多边形 16"/>
          <p:cNvSpPr/>
          <p:nvPr/>
        </p:nvSpPr>
        <p:spPr>
          <a:xfrm rot="5400000">
            <a:off x="918530" y="1094517"/>
            <a:ext cx="1777360" cy="2171701"/>
          </a:xfrm>
          <a:custGeom>
            <a:avLst/>
            <a:gdLst>
              <a:gd name="connsiteX0" fmla="*/ 0 w 1021607"/>
              <a:gd name="connsiteY0" fmla="*/ 1219907 h 1219907"/>
              <a:gd name="connsiteX1" fmla="*/ 0 w 1021607"/>
              <a:gd name="connsiteY1" fmla="*/ 116036 h 1219907"/>
              <a:gd name="connsiteX2" fmla="*/ 381631 w 1021607"/>
              <a:gd name="connsiteY2" fmla="*/ 116036 h 1219907"/>
              <a:gd name="connsiteX3" fmla="*/ 510804 w 1021607"/>
              <a:gd name="connsiteY3" fmla="*/ 0 h 1219907"/>
              <a:gd name="connsiteX4" fmla="*/ 639977 w 1021607"/>
              <a:gd name="connsiteY4" fmla="*/ 116036 h 1219907"/>
              <a:gd name="connsiteX5" fmla="*/ 1021607 w 1021607"/>
              <a:gd name="connsiteY5" fmla="*/ 116036 h 1219907"/>
              <a:gd name="connsiteX6" fmla="*/ 1021607 w 1021607"/>
              <a:gd name="connsiteY6" fmla="*/ 1219907 h 1219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1607" h="1219907">
                <a:moveTo>
                  <a:pt x="0" y="1219907"/>
                </a:moveTo>
                <a:lnTo>
                  <a:pt x="0" y="116036"/>
                </a:lnTo>
                <a:lnTo>
                  <a:pt x="381631" y="116036"/>
                </a:lnTo>
                <a:lnTo>
                  <a:pt x="510804" y="0"/>
                </a:lnTo>
                <a:lnTo>
                  <a:pt x="639977" y="116036"/>
                </a:lnTo>
                <a:lnTo>
                  <a:pt x="1021607" y="116036"/>
                </a:lnTo>
                <a:lnTo>
                  <a:pt x="1021607" y="1219907"/>
                </a:lnTo>
                <a:close/>
              </a:path>
            </a:pathLst>
          </a:cu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983907" y="1395537"/>
            <a:ext cx="1646605" cy="1569660"/>
          </a:xfrm>
          <a:prstGeom prst="rect">
            <a:avLst/>
          </a:prstGeom>
        </p:spPr>
        <p:txBody>
          <a:bodyPr wrap="none">
            <a:spAutoFit/>
          </a:bodyPr>
          <a:lstStyle/>
          <a:p>
            <a:pPr lvl="0" algn="dist">
              <a:buClr>
                <a:schemeClr val="bg1"/>
              </a:buClr>
              <a:buSzPct val="68000"/>
            </a:pPr>
            <a:r>
              <a:rPr lang="zh-CN" altLang="en-US" sz="3200" b="1" spc="600" dirty="0">
                <a:solidFill>
                  <a:schemeClr val="bg1"/>
                </a:solidFill>
                <a:latin typeface="微软雅黑" panose="020B0503020204020204" pitchFamily="34" charset="-122"/>
                <a:ea typeface="微软雅黑" panose="020B0503020204020204" pitchFamily="34" charset="-122"/>
              </a:rPr>
              <a:t>北京市</a:t>
            </a:r>
            <a:endParaRPr lang="en-US" altLang="zh-CN" sz="3200" b="1" spc="600" dirty="0">
              <a:solidFill>
                <a:schemeClr val="bg1"/>
              </a:solidFill>
              <a:latin typeface="微软雅黑" panose="020B0503020204020204" pitchFamily="34" charset="-122"/>
              <a:ea typeface="微软雅黑" panose="020B0503020204020204" pitchFamily="34" charset="-122"/>
            </a:endParaRPr>
          </a:p>
          <a:p>
            <a:pPr lvl="0" algn="dist">
              <a:buClr>
                <a:schemeClr val="bg1"/>
              </a:buClr>
              <a:buSzPct val="68000"/>
            </a:pPr>
            <a:r>
              <a:rPr lang="zh-CN" altLang="en-US" sz="3200" b="1" spc="600" dirty="0">
                <a:solidFill>
                  <a:schemeClr val="bg1"/>
                </a:solidFill>
                <a:latin typeface="微软雅黑" panose="020B0503020204020204" pitchFamily="34" charset="-122"/>
                <a:ea typeface="微软雅黑" panose="020B0503020204020204" pitchFamily="34" charset="-122"/>
              </a:rPr>
              <a:t>卫计委</a:t>
            </a:r>
            <a:endParaRPr lang="en-US" altLang="zh-CN" sz="3200" b="1" spc="600" dirty="0">
              <a:solidFill>
                <a:schemeClr val="bg1"/>
              </a:solidFill>
              <a:latin typeface="微软雅黑" panose="020B0503020204020204" pitchFamily="34" charset="-122"/>
              <a:ea typeface="微软雅黑" panose="020B0503020204020204" pitchFamily="34" charset="-122"/>
            </a:endParaRPr>
          </a:p>
          <a:p>
            <a:pPr lvl="0" algn="dist">
              <a:buClr>
                <a:schemeClr val="bg1"/>
              </a:buClr>
              <a:buSzPct val="68000"/>
            </a:pPr>
            <a:r>
              <a:rPr lang="zh-CN" altLang="en-US" sz="3200" b="1" spc="600" dirty="0">
                <a:solidFill>
                  <a:schemeClr val="bg1"/>
                </a:solidFill>
                <a:latin typeface="微软雅黑" panose="020B0503020204020204" pitchFamily="34" charset="-122"/>
                <a:ea typeface="微软雅黑" panose="020B0503020204020204" pitchFamily="34" charset="-122"/>
              </a:rPr>
              <a:t>数据</a:t>
            </a:r>
            <a:endParaRPr lang="en-US" altLang="zh-CN" sz="3200" b="1" spc="600"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721358" y="3458041"/>
            <a:ext cx="5029201" cy="98050"/>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5985509" y="3458041"/>
            <a:ext cx="5029201" cy="98050"/>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标题 47"/>
          <p:cNvSpPr>
            <a:spLocks noGrp="1"/>
          </p:cNvSpPr>
          <p:nvPr>
            <p:ph type="title"/>
          </p:nvPr>
        </p:nvSpPr>
        <p:spPr/>
        <p:txBody>
          <a:bodyPr>
            <a:normAutofit/>
          </a:bodyPr>
          <a:lstStyle/>
          <a:p>
            <a:r>
              <a:rPr lang="zh-CN" altLang="en-US" dirty="0">
                <a:sym typeface="Calibri" panose="020F0502020204030204" pitchFamily="34" charset="0"/>
              </a:rPr>
              <a:t>新形势，新医改，新机遇</a:t>
            </a:r>
            <a:endParaRPr lang="en-US" altLang="zh-CN" dirty="0">
              <a:sym typeface="Calibri" panose="020F0502020204030204" pitchFamily="34" charset="0"/>
            </a:endParaRPr>
          </a:p>
        </p:txBody>
      </p:sp>
      <p:cxnSp>
        <p:nvCxnSpPr>
          <p:cNvPr id="12" name="直接连接符 11"/>
          <p:cNvCxnSpPr/>
          <p:nvPr/>
        </p:nvCxnSpPr>
        <p:spPr>
          <a:xfrm>
            <a:off x="321032" y="902693"/>
            <a:ext cx="11300354" cy="0"/>
          </a:xfrm>
          <a:prstGeom prst="line">
            <a:avLst/>
          </a:prstGeom>
          <a:ln>
            <a:solidFill>
              <a:srgbClr val="B13528"/>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2800908" y="1176280"/>
            <a:ext cx="8820478" cy="1611162"/>
            <a:chOff x="3929063" y="1176280"/>
            <a:chExt cx="8820478" cy="1611162"/>
          </a:xfrm>
        </p:grpSpPr>
        <p:sp>
          <p:nvSpPr>
            <p:cNvPr id="14" name="Freeform 23"/>
            <p:cNvSpPr/>
            <p:nvPr/>
          </p:nvSpPr>
          <p:spPr bwMode="auto">
            <a:xfrm>
              <a:off x="3929063" y="1519238"/>
              <a:ext cx="744537" cy="638175"/>
            </a:xfrm>
            <a:custGeom>
              <a:avLst/>
              <a:gdLst>
                <a:gd name="T0" fmla="*/ 0 w 310"/>
                <a:gd name="T1" fmla="*/ 0 h 273"/>
                <a:gd name="T2" fmla="*/ 2147483646 w 310"/>
                <a:gd name="T3" fmla="*/ 0 h 273"/>
                <a:gd name="T4" fmla="*/ 2147483646 w 310"/>
                <a:gd name="T5" fmla="*/ 2147483646 h 273"/>
                <a:gd name="T6" fmla="*/ 0 w 310"/>
                <a:gd name="T7" fmla="*/ 2147483646 h 273"/>
                <a:gd name="T8" fmla="*/ 2147483646 w 310"/>
                <a:gd name="T9" fmla="*/ 2147483646 h 273"/>
                <a:gd name="T10" fmla="*/ 0 w 310"/>
                <a:gd name="T11" fmla="*/ 0 h 273"/>
                <a:gd name="T12" fmla="*/ 0 w 310"/>
                <a:gd name="T13" fmla="*/ 0 h 27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10" h="273">
                  <a:moveTo>
                    <a:pt x="0" y="0"/>
                  </a:moveTo>
                  <a:lnTo>
                    <a:pt x="310" y="0"/>
                  </a:lnTo>
                  <a:lnTo>
                    <a:pt x="310" y="273"/>
                  </a:lnTo>
                  <a:lnTo>
                    <a:pt x="0" y="273"/>
                  </a:lnTo>
                  <a:lnTo>
                    <a:pt x="84" y="135"/>
                  </a:lnTo>
                  <a:lnTo>
                    <a:pt x="0" y="0"/>
                  </a:lnTo>
                  <a:close/>
                </a:path>
              </a:pathLst>
            </a:custGeom>
            <a:solidFill>
              <a:srgbClr val="B13528"/>
            </a:solidFill>
            <a:ln>
              <a:noFill/>
            </a:ln>
          </p:spPr>
          <p:txBody>
            <a:bodyPr/>
            <a:lstStyle/>
            <a:p>
              <a:endParaRPr lang="zh-CN" altLang="en-US"/>
            </a:p>
          </p:txBody>
        </p:sp>
        <p:sp>
          <p:nvSpPr>
            <p:cNvPr id="15" name="Freeform 24"/>
            <p:cNvSpPr>
              <a:spLocks noEditPoints="1"/>
            </p:cNvSpPr>
            <p:nvPr/>
          </p:nvSpPr>
          <p:spPr bwMode="auto">
            <a:xfrm>
              <a:off x="4010025" y="1555750"/>
              <a:ext cx="684213" cy="23813"/>
            </a:xfrm>
            <a:custGeom>
              <a:avLst/>
              <a:gdLst>
                <a:gd name="T0" fmla="*/ 2147483646 w 120"/>
                <a:gd name="T1" fmla="*/ 0 h 4"/>
                <a:gd name="T2" fmla="*/ 2147483646 w 120"/>
                <a:gd name="T3" fmla="*/ 0 h 4"/>
                <a:gd name="T4" fmla="*/ 2147483646 w 120"/>
                <a:gd name="T5" fmla="*/ 2147483646 h 4"/>
                <a:gd name="T6" fmla="*/ 2147483646 w 120"/>
                <a:gd name="T7" fmla="*/ 2147483646 h 4"/>
                <a:gd name="T8" fmla="*/ 2147483646 w 120"/>
                <a:gd name="T9" fmla="*/ 2147483646 h 4"/>
                <a:gd name="T10" fmla="*/ 2147483646 w 120"/>
                <a:gd name="T11" fmla="*/ 2147483646 h 4"/>
                <a:gd name="T12" fmla="*/ 0 w 120"/>
                <a:gd name="T13" fmla="*/ 2147483646 h 4"/>
                <a:gd name="T14" fmla="*/ 0 w 120"/>
                <a:gd name="T15" fmla="*/ 2147483646 h 4"/>
                <a:gd name="T16" fmla="*/ 2147483646 w 120"/>
                <a:gd name="T17" fmla="*/ 0 h 4"/>
                <a:gd name="T18" fmla="*/ 2147483646 w 120"/>
                <a:gd name="T19" fmla="*/ 0 h 4"/>
                <a:gd name="T20" fmla="*/ 2147483646 w 120"/>
                <a:gd name="T21" fmla="*/ 0 h 4"/>
                <a:gd name="T22" fmla="*/ 2147483646 w 120"/>
                <a:gd name="T23" fmla="*/ 2147483646 h 4"/>
                <a:gd name="T24" fmla="*/ 2147483646 w 120"/>
                <a:gd name="T25" fmla="*/ 2147483646 h 4"/>
                <a:gd name="T26" fmla="*/ 2147483646 w 120"/>
                <a:gd name="T27" fmla="*/ 2147483646 h 4"/>
                <a:gd name="T28" fmla="*/ 2147483646 w 120"/>
                <a:gd name="T29" fmla="*/ 2147483646 h 4"/>
                <a:gd name="T30" fmla="*/ 2147483646 w 120"/>
                <a:gd name="T31" fmla="*/ 2147483646 h 4"/>
                <a:gd name="T32" fmla="*/ 2147483646 w 120"/>
                <a:gd name="T33" fmla="*/ 2147483646 h 4"/>
                <a:gd name="T34" fmla="*/ 2147483646 w 120"/>
                <a:gd name="T35" fmla="*/ 0 h 4"/>
                <a:gd name="T36" fmla="*/ 2147483646 w 120"/>
                <a:gd name="T37" fmla="*/ 0 h 4"/>
                <a:gd name="T38" fmla="*/ 2147483646 w 120"/>
                <a:gd name="T39" fmla="*/ 0 h 4"/>
                <a:gd name="T40" fmla="*/ 2147483646 w 120"/>
                <a:gd name="T41" fmla="*/ 2147483646 h 4"/>
                <a:gd name="T42" fmla="*/ 2147483646 w 120"/>
                <a:gd name="T43" fmla="*/ 2147483646 h 4"/>
                <a:gd name="T44" fmla="*/ 2147483646 w 120"/>
                <a:gd name="T45" fmla="*/ 2147483646 h 4"/>
                <a:gd name="T46" fmla="*/ 2147483646 w 120"/>
                <a:gd name="T47" fmla="*/ 2147483646 h 4"/>
                <a:gd name="T48" fmla="*/ 2147483646 w 120"/>
                <a:gd name="T49" fmla="*/ 2147483646 h 4"/>
                <a:gd name="T50" fmla="*/ 2147483646 w 120"/>
                <a:gd name="T51" fmla="*/ 2147483646 h 4"/>
                <a:gd name="T52" fmla="*/ 2147483646 w 120"/>
                <a:gd name="T53" fmla="*/ 0 h 4"/>
                <a:gd name="T54" fmla="*/ 2147483646 w 120"/>
                <a:gd name="T55" fmla="*/ 0 h 4"/>
                <a:gd name="T56" fmla="*/ 2147483646 w 120"/>
                <a:gd name="T57" fmla="*/ 0 h 4"/>
                <a:gd name="T58" fmla="*/ 2147483646 w 120"/>
                <a:gd name="T59" fmla="*/ 2147483646 h 4"/>
                <a:gd name="T60" fmla="*/ 2147483646 w 120"/>
                <a:gd name="T61" fmla="*/ 2147483646 h 4"/>
                <a:gd name="T62" fmla="*/ 2147483646 w 120"/>
                <a:gd name="T63" fmla="*/ 2147483646 h 4"/>
                <a:gd name="T64" fmla="*/ 2147483646 w 120"/>
                <a:gd name="T65" fmla="*/ 2147483646 h 4"/>
                <a:gd name="T66" fmla="*/ 2147483646 w 120"/>
                <a:gd name="T67" fmla="*/ 2147483646 h 4"/>
                <a:gd name="T68" fmla="*/ 2147483646 w 120"/>
                <a:gd name="T69" fmla="*/ 2147483646 h 4"/>
                <a:gd name="T70" fmla="*/ 2147483646 w 120"/>
                <a:gd name="T71" fmla="*/ 0 h 4"/>
                <a:gd name="T72" fmla="*/ 2147483646 w 120"/>
                <a:gd name="T73" fmla="*/ 0 h 4"/>
                <a:gd name="T74" fmla="*/ 2147483646 w 120"/>
                <a:gd name="T75" fmla="*/ 0 h 4"/>
                <a:gd name="T76" fmla="*/ 2147483646 w 120"/>
                <a:gd name="T77" fmla="*/ 2147483646 h 4"/>
                <a:gd name="T78" fmla="*/ 2147483646 w 120"/>
                <a:gd name="T79" fmla="*/ 2147483646 h 4"/>
                <a:gd name="T80" fmla="*/ 2147483646 w 120"/>
                <a:gd name="T81" fmla="*/ 2147483646 h 4"/>
                <a:gd name="T82" fmla="*/ 2147483646 w 120"/>
                <a:gd name="T83" fmla="*/ 2147483646 h 4"/>
                <a:gd name="T84" fmla="*/ 2147483646 w 120"/>
                <a:gd name="T85" fmla="*/ 2147483646 h 4"/>
                <a:gd name="T86" fmla="*/ 2147483646 w 120"/>
                <a:gd name="T87" fmla="*/ 2147483646 h 4"/>
                <a:gd name="T88" fmla="*/ 2147483646 w 120"/>
                <a:gd name="T89" fmla="*/ 0 h 4"/>
                <a:gd name="T90" fmla="*/ 2147483646 w 120"/>
                <a:gd name="T91" fmla="*/ 0 h 4"/>
                <a:gd name="T92" fmla="*/ 2147483646 w 120"/>
                <a:gd name="T93" fmla="*/ 0 h 4"/>
                <a:gd name="T94" fmla="*/ 2147483646 w 120"/>
                <a:gd name="T95" fmla="*/ 2147483646 h 4"/>
                <a:gd name="T96" fmla="*/ 2147483646 w 120"/>
                <a:gd name="T97" fmla="*/ 2147483646 h 4"/>
                <a:gd name="T98" fmla="*/ 2147483646 w 120"/>
                <a:gd name="T99" fmla="*/ 2147483646 h 4"/>
                <a:gd name="T100" fmla="*/ 2147483646 w 120"/>
                <a:gd name="T101" fmla="*/ 2147483646 h 4"/>
                <a:gd name="T102" fmla="*/ 2147483646 w 120"/>
                <a:gd name="T103" fmla="*/ 2147483646 h 4"/>
                <a:gd name="T104" fmla="*/ 2147483646 w 120"/>
                <a:gd name="T105" fmla="*/ 2147483646 h 4"/>
                <a:gd name="T106" fmla="*/ 2147483646 w 120"/>
                <a:gd name="T107" fmla="*/ 0 h 4"/>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120" h="4">
                  <a:moveTo>
                    <a:pt x="1" y="0"/>
                  </a:moveTo>
                  <a:cubicBezTo>
                    <a:pt x="5" y="0"/>
                    <a:pt x="9" y="0"/>
                    <a:pt x="13" y="0"/>
                  </a:cubicBezTo>
                  <a:cubicBezTo>
                    <a:pt x="14" y="0"/>
                    <a:pt x="15" y="1"/>
                    <a:pt x="15" y="2"/>
                  </a:cubicBezTo>
                  <a:cubicBezTo>
                    <a:pt x="15" y="2"/>
                    <a:pt x="15" y="2"/>
                    <a:pt x="15" y="2"/>
                  </a:cubicBezTo>
                  <a:cubicBezTo>
                    <a:pt x="15" y="3"/>
                    <a:pt x="14" y="4"/>
                    <a:pt x="13" y="4"/>
                  </a:cubicBezTo>
                  <a:cubicBezTo>
                    <a:pt x="9" y="4"/>
                    <a:pt x="5" y="4"/>
                    <a:pt x="1" y="4"/>
                  </a:cubicBezTo>
                  <a:cubicBezTo>
                    <a:pt x="0" y="4"/>
                    <a:pt x="0" y="3"/>
                    <a:pt x="0" y="2"/>
                  </a:cubicBezTo>
                  <a:cubicBezTo>
                    <a:pt x="0" y="2"/>
                    <a:pt x="0" y="2"/>
                    <a:pt x="0" y="2"/>
                  </a:cubicBezTo>
                  <a:cubicBezTo>
                    <a:pt x="0" y="1"/>
                    <a:pt x="0" y="0"/>
                    <a:pt x="1" y="0"/>
                  </a:cubicBezTo>
                  <a:close/>
                  <a:moveTo>
                    <a:pt x="22" y="0"/>
                  </a:moveTo>
                  <a:cubicBezTo>
                    <a:pt x="26" y="0"/>
                    <a:pt x="30" y="0"/>
                    <a:pt x="34" y="0"/>
                  </a:cubicBezTo>
                  <a:cubicBezTo>
                    <a:pt x="35" y="0"/>
                    <a:pt x="36" y="1"/>
                    <a:pt x="36" y="2"/>
                  </a:cubicBezTo>
                  <a:cubicBezTo>
                    <a:pt x="36" y="2"/>
                    <a:pt x="36" y="2"/>
                    <a:pt x="36" y="2"/>
                  </a:cubicBezTo>
                  <a:cubicBezTo>
                    <a:pt x="36" y="3"/>
                    <a:pt x="35" y="4"/>
                    <a:pt x="34" y="4"/>
                  </a:cubicBezTo>
                  <a:cubicBezTo>
                    <a:pt x="30" y="4"/>
                    <a:pt x="26" y="4"/>
                    <a:pt x="22" y="4"/>
                  </a:cubicBezTo>
                  <a:cubicBezTo>
                    <a:pt x="21" y="4"/>
                    <a:pt x="21" y="3"/>
                    <a:pt x="21" y="2"/>
                  </a:cubicBezTo>
                  <a:cubicBezTo>
                    <a:pt x="21" y="2"/>
                    <a:pt x="21" y="2"/>
                    <a:pt x="21" y="2"/>
                  </a:cubicBezTo>
                  <a:cubicBezTo>
                    <a:pt x="21" y="1"/>
                    <a:pt x="21" y="0"/>
                    <a:pt x="22" y="0"/>
                  </a:cubicBezTo>
                  <a:close/>
                  <a:moveTo>
                    <a:pt x="43" y="0"/>
                  </a:moveTo>
                  <a:cubicBezTo>
                    <a:pt x="47" y="0"/>
                    <a:pt x="51" y="0"/>
                    <a:pt x="55" y="0"/>
                  </a:cubicBezTo>
                  <a:cubicBezTo>
                    <a:pt x="56" y="0"/>
                    <a:pt x="57" y="1"/>
                    <a:pt x="57" y="2"/>
                  </a:cubicBezTo>
                  <a:cubicBezTo>
                    <a:pt x="57" y="2"/>
                    <a:pt x="57" y="2"/>
                    <a:pt x="57" y="2"/>
                  </a:cubicBezTo>
                  <a:cubicBezTo>
                    <a:pt x="57" y="3"/>
                    <a:pt x="56" y="4"/>
                    <a:pt x="55" y="4"/>
                  </a:cubicBezTo>
                  <a:cubicBezTo>
                    <a:pt x="51" y="4"/>
                    <a:pt x="47" y="4"/>
                    <a:pt x="43" y="4"/>
                  </a:cubicBezTo>
                  <a:cubicBezTo>
                    <a:pt x="42" y="4"/>
                    <a:pt x="42" y="3"/>
                    <a:pt x="42" y="2"/>
                  </a:cubicBezTo>
                  <a:cubicBezTo>
                    <a:pt x="42" y="2"/>
                    <a:pt x="42" y="2"/>
                    <a:pt x="42" y="2"/>
                  </a:cubicBezTo>
                  <a:cubicBezTo>
                    <a:pt x="42" y="1"/>
                    <a:pt x="42" y="0"/>
                    <a:pt x="43" y="0"/>
                  </a:cubicBezTo>
                  <a:close/>
                  <a:moveTo>
                    <a:pt x="64" y="0"/>
                  </a:moveTo>
                  <a:cubicBezTo>
                    <a:pt x="68" y="0"/>
                    <a:pt x="72" y="0"/>
                    <a:pt x="76" y="0"/>
                  </a:cubicBezTo>
                  <a:cubicBezTo>
                    <a:pt x="77" y="0"/>
                    <a:pt x="78" y="1"/>
                    <a:pt x="78" y="2"/>
                  </a:cubicBezTo>
                  <a:cubicBezTo>
                    <a:pt x="78" y="2"/>
                    <a:pt x="78" y="2"/>
                    <a:pt x="78" y="2"/>
                  </a:cubicBezTo>
                  <a:cubicBezTo>
                    <a:pt x="78" y="3"/>
                    <a:pt x="77" y="4"/>
                    <a:pt x="76" y="4"/>
                  </a:cubicBezTo>
                  <a:cubicBezTo>
                    <a:pt x="72" y="4"/>
                    <a:pt x="68" y="4"/>
                    <a:pt x="64" y="4"/>
                  </a:cubicBezTo>
                  <a:cubicBezTo>
                    <a:pt x="63" y="4"/>
                    <a:pt x="63" y="3"/>
                    <a:pt x="63" y="2"/>
                  </a:cubicBezTo>
                  <a:cubicBezTo>
                    <a:pt x="63" y="2"/>
                    <a:pt x="63" y="2"/>
                    <a:pt x="63" y="2"/>
                  </a:cubicBezTo>
                  <a:cubicBezTo>
                    <a:pt x="63" y="1"/>
                    <a:pt x="63" y="0"/>
                    <a:pt x="64" y="0"/>
                  </a:cubicBezTo>
                  <a:close/>
                  <a:moveTo>
                    <a:pt x="85" y="0"/>
                  </a:moveTo>
                  <a:cubicBezTo>
                    <a:pt x="89" y="0"/>
                    <a:pt x="93" y="0"/>
                    <a:pt x="97" y="0"/>
                  </a:cubicBezTo>
                  <a:cubicBezTo>
                    <a:pt x="98" y="0"/>
                    <a:pt x="99" y="1"/>
                    <a:pt x="99" y="2"/>
                  </a:cubicBezTo>
                  <a:cubicBezTo>
                    <a:pt x="99" y="2"/>
                    <a:pt x="99" y="2"/>
                    <a:pt x="99" y="2"/>
                  </a:cubicBezTo>
                  <a:cubicBezTo>
                    <a:pt x="99" y="3"/>
                    <a:pt x="98" y="4"/>
                    <a:pt x="97" y="4"/>
                  </a:cubicBezTo>
                  <a:cubicBezTo>
                    <a:pt x="93" y="4"/>
                    <a:pt x="89" y="4"/>
                    <a:pt x="85" y="4"/>
                  </a:cubicBezTo>
                  <a:cubicBezTo>
                    <a:pt x="84" y="4"/>
                    <a:pt x="84" y="3"/>
                    <a:pt x="84" y="2"/>
                  </a:cubicBezTo>
                  <a:cubicBezTo>
                    <a:pt x="84" y="2"/>
                    <a:pt x="84" y="2"/>
                    <a:pt x="84" y="2"/>
                  </a:cubicBezTo>
                  <a:cubicBezTo>
                    <a:pt x="84" y="1"/>
                    <a:pt x="84" y="0"/>
                    <a:pt x="85" y="0"/>
                  </a:cubicBezTo>
                  <a:close/>
                  <a:moveTo>
                    <a:pt x="106" y="0"/>
                  </a:moveTo>
                  <a:cubicBezTo>
                    <a:pt x="110" y="0"/>
                    <a:pt x="114" y="0"/>
                    <a:pt x="118" y="0"/>
                  </a:cubicBezTo>
                  <a:cubicBezTo>
                    <a:pt x="119" y="0"/>
                    <a:pt x="120" y="1"/>
                    <a:pt x="120" y="2"/>
                  </a:cubicBezTo>
                  <a:cubicBezTo>
                    <a:pt x="120" y="2"/>
                    <a:pt x="120" y="2"/>
                    <a:pt x="120" y="2"/>
                  </a:cubicBezTo>
                  <a:cubicBezTo>
                    <a:pt x="120" y="3"/>
                    <a:pt x="119" y="4"/>
                    <a:pt x="118" y="4"/>
                  </a:cubicBezTo>
                  <a:cubicBezTo>
                    <a:pt x="114" y="4"/>
                    <a:pt x="110" y="4"/>
                    <a:pt x="106" y="4"/>
                  </a:cubicBezTo>
                  <a:cubicBezTo>
                    <a:pt x="105" y="4"/>
                    <a:pt x="105" y="3"/>
                    <a:pt x="105" y="2"/>
                  </a:cubicBezTo>
                  <a:cubicBezTo>
                    <a:pt x="105" y="2"/>
                    <a:pt x="105" y="2"/>
                    <a:pt x="105" y="2"/>
                  </a:cubicBezTo>
                  <a:cubicBezTo>
                    <a:pt x="105" y="1"/>
                    <a:pt x="105" y="0"/>
                    <a:pt x="106" y="0"/>
                  </a:cubicBezTo>
                  <a:close/>
                </a:path>
              </a:pathLst>
            </a:custGeom>
            <a:solidFill>
              <a:schemeClr val="bg1"/>
            </a:solidFill>
            <a:ln>
              <a:noFill/>
            </a:ln>
          </p:spPr>
          <p:txBody>
            <a:bodyPr/>
            <a:lstStyle/>
            <a:p>
              <a:endParaRPr lang="zh-CN" altLang="en-US"/>
            </a:p>
          </p:txBody>
        </p:sp>
        <p:sp>
          <p:nvSpPr>
            <p:cNvPr id="18" name="Freeform 25"/>
            <p:cNvSpPr>
              <a:spLocks noEditPoints="1"/>
            </p:cNvSpPr>
            <p:nvPr/>
          </p:nvSpPr>
          <p:spPr bwMode="auto">
            <a:xfrm>
              <a:off x="4010025" y="2095500"/>
              <a:ext cx="684213" cy="17463"/>
            </a:xfrm>
            <a:custGeom>
              <a:avLst/>
              <a:gdLst>
                <a:gd name="T0" fmla="*/ 2147483646 w 120"/>
                <a:gd name="T1" fmla="*/ 0 h 3"/>
                <a:gd name="T2" fmla="*/ 2147483646 w 120"/>
                <a:gd name="T3" fmla="*/ 0 h 3"/>
                <a:gd name="T4" fmla="*/ 2147483646 w 120"/>
                <a:gd name="T5" fmla="*/ 2147483646 h 3"/>
                <a:gd name="T6" fmla="*/ 2147483646 w 120"/>
                <a:gd name="T7" fmla="*/ 2147483646 h 3"/>
                <a:gd name="T8" fmla="*/ 2147483646 w 120"/>
                <a:gd name="T9" fmla="*/ 2147483646 h 3"/>
                <a:gd name="T10" fmla="*/ 2147483646 w 120"/>
                <a:gd name="T11" fmla="*/ 2147483646 h 3"/>
                <a:gd name="T12" fmla="*/ 0 w 120"/>
                <a:gd name="T13" fmla="*/ 2147483646 h 3"/>
                <a:gd name="T14" fmla="*/ 0 w 120"/>
                <a:gd name="T15" fmla="*/ 2147483646 h 3"/>
                <a:gd name="T16" fmla="*/ 2147483646 w 120"/>
                <a:gd name="T17" fmla="*/ 0 h 3"/>
                <a:gd name="T18" fmla="*/ 2147483646 w 120"/>
                <a:gd name="T19" fmla="*/ 0 h 3"/>
                <a:gd name="T20" fmla="*/ 2147483646 w 120"/>
                <a:gd name="T21" fmla="*/ 0 h 3"/>
                <a:gd name="T22" fmla="*/ 2147483646 w 120"/>
                <a:gd name="T23" fmla="*/ 2147483646 h 3"/>
                <a:gd name="T24" fmla="*/ 2147483646 w 120"/>
                <a:gd name="T25" fmla="*/ 2147483646 h 3"/>
                <a:gd name="T26" fmla="*/ 2147483646 w 120"/>
                <a:gd name="T27" fmla="*/ 2147483646 h 3"/>
                <a:gd name="T28" fmla="*/ 2147483646 w 120"/>
                <a:gd name="T29" fmla="*/ 2147483646 h 3"/>
                <a:gd name="T30" fmla="*/ 2147483646 w 120"/>
                <a:gd name="T31" fmla="*/ 2147483646 h 3"/>
                <a:gd name="T32" fmla="*/ 2147483646 w 120"/>
                <a:gd name="T33" fmla="*/ 2147483646 h 3"/>
                <a:gd name="T34" fmla="*/ 2147483646 w 120"/>
                <a:gd name="T35" fmla="*/ 0 h 3"/>
                <a:gd name="T36" fmla="*/ 2147483646 w 120"/>
                <a:gd name="T37" fmla="*/ 0 h 3"/>
                <a:gd name="T38" fmla="*/ 2147483646 w 120"/>
                <a:gd name="T39" fmla="*/ 0 h 3"/>
                <a:gd name="T40" fmla="*/ 2147483646 w 120"/>
                <a:gd name="T41" fmla="*/ 2147483646 h 3"/>
                <a:gd name="T42" fmla="*/ 2147483646 w 120"/>
                <a:gd name="T43" fmla="*/ 2147483646 h 3"/>
                <a:gd name="T44" fmla="*/ 2147483646 w 120"/>
                <a:gd name="T45" fmla="*/ 2147483646 h 3"/>
                <a:gd name="T46" fmla="*/ 2147483646 w 120"/>
                <a:gd name="T47" fmla="*/ 2147483646 h 3"/>
                <a:gd name="T48" fmla="*/ 2147483646 w 120"/>
                <a:gd name="T49" fmla="*/ 2147483646 h 3"/>
                <a:gd name="T50" fmla="*/ 2147483646 w 120"/>
                <a:gd name="T51" fmla="*/ 2147483646 h 3"/>
                <a:gd name="T52" fmla="*/ 2147483646 w 120"/>
                <a:gd name="T53" fmla="*/ 0 h 3"/>
                <a:gd name="T54" fmla="*/ 2147483646 w 120"/>
                <a:gd name="T55" fmla="*/ 0 h 3"/>
                <a:gd name="T56" fmla="*/ 2147483646 w 120"/>
                <a:gd name="T57" fmla="*/ 0 h 3"/>
                <a:gd name="T58" fmla="*/ 2147483646 w 120"/>
                <a:gd name="T59" fmla="*/ 2147483646 h 3"/>
                <a:gd name="T60" fmla="*/ 2147483646 w 120"/>
                <a:gd name="T61" fmla="*/ 2147483646 h 3"/>
                <a:gd name="T62" fmla="*/ 2147483646 w 120"/>
                <a:gd name="T63" fmla="*/ 2147483646 h 3"/>
                <a:gd name="T64" fmla="*/ 2147483646 w 120"/>
                <a:gd name="T65" fmla="*/ 2147483646 h 3"/>
                <a:gd name="T66" fmla="*/ 2147483646 w 120"/>
                <a:gd name="T67" fmla="*/ 2147483646 h 3"/>
                <a:gd name="T68" fmla="*/ 2147483646 w 120"/>
                <a:gd name="T69" fmla="*/ 2147483646 h 3"/>
                <a:gd name="T70" fmla="*/ 2147483646 w 120"/>
                <a:gd name="T71" fmla="*/ 0 h 3"/>
                <a:gd name="T72" fmla="*/ 2147483646 w 120"/>
                <a:gd name="T73" fmla="*/ 0 h 3"/>
                <a:gd name="T74" fmla="*/ 2147483646 w 120"/>
                <a:gd name="T75" fmla="*/ 0 h 3"/>
                <a:gd name="T76" fmla="*/ 2147483646 w 120"/>
                <a:gd name="T77" fmla="*/ 2147483646 h 3"/>
                <a:gd name="T78" fmla="*/ 2147483646 w 120"/>
                <a:gd name="T79" fmla="*/ 2147483646 h 3"/>
                <a:gd name="T80" fmla="*/ 2147483646 w 120"/>
                <a:gd name="T81" fmla="*/ 2147483646 h 3"/>
                <a:gd name="T82" fmla="*/ 2147483646 w 120"/>
                <a:gd name="T83" fmla="*/ 2147483646 h 3"/>
                <a:gd name="T84" fmla="*/ 2147483646 w 120"/>
                <a:gd name="T85" fmla="*/ 2147483646 h 3"/>
                <a:gd name="T86" fmla="*/ 2147483646 w 120"/>
                <a:gd name="T87" fmla="*/ 2147483646 h 3"/>
                <a:gd name="T88" fmla="*/ 2147483646 w 120"/>
                <a:gd name="T89" fmla="*/ 0 h 3"/>
                <a:gd name="T90" fmla="*/ 2147483646 w 120"/>
                <a:gd name="T91" fmla="*/ 0 h 3"/>
                <a:gd name="T92" fmla="*/ 2147483646 w 120"/>
                <a:gd name="T93" fmla="*/ 0 h 3"/>
                <a:gd name="T94" fmla="*/ 2147483646 w 120"/>
                <a:gd name="T95" fmla="*/ 2147483646 h 3"/>
                <a:gd name="T96" fmla="*/ 2147483646 w 120"/>
                <a:gd name="T97" fmla="*/ 2147483646 h 3"/>
                <a:gd name="T98" fmla="*/ 2147483646 w 120"/>
                <a:gd name="T99" fmla="*/ 2147483646 h 3"/>
                <a:gd name="T100" fmla="*/ 2147483646 w 120"/>
                <a:gd name="T101" fmla="*/ 2147483646 h 3"/>
                <a:gd name="T102" fmla="*/ 2147483646 w 120"/>
                <a:gd name="T103" fmla="*/ 2147483646 h 3"/>
                <a:gd name="T104" fmla="*/ 2147483646 w 120"/>
                <a:gd name="T105" fmla="*/ 2147483646 h 3"/>
                <a:gd name="T106" fmla="*/ 2147483646 w 120"/>
                <a:gd name="T107" fmla="*/ 0 h 3"/>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120" h="3">
                  <a:moveTo>
                    <a:pt x="1" y="0"/>
                  </a:moveTo>
                  <a:cubicBezTo>
                    <a:pt x="5" y="0"/>
                    <a:pt x="9" y="0"/>
                    <a:pt x="13" y="0"/>
                  </a:cubicBezTo>
                  <a:cubicBezTo>
                    <a:pt x="14" y="0"/>
                    <a:pt x="15" y="1"/>
                    <a:pt x="15" y="2"/>
                  </a:cubicBezTo>
                  <a:cubicBezTo>
                    <a:pt x="15" y="2"/>
                    <a:pt x="15" y="2"/>
                    <a:pt x="15" y="2"/>
                  </a:cubicBezTo>
                  <a:cubicBezTo>
                    <a:pt x="15" y="3"/>
                    <a:pt x="14" y="3"/>
                    <a:pt x="13" y="3"/>
                  </a:cubicBezTo>
                  <a:cubicBezTo>
                    <a:pt x="9" y="3"/>
                    <a:pt x="5" y="3"/>
                    <a:pt x="1" y="3"/>
                  </a:cubicBezTo>
                  <a:cubicBezTo>
                    <a:pt x="0" y="3"/>
                    <a:pt x="0" y="3"/>
                    <a:pt x="0" y="2"/>
                  </a:cubicBezTo>
                  <a:cubicBezTo>
                    <a:pt x="0" y="2"/>
                    <a:pt x="0" y="2"/>
                    <a:pt x="0" y="2"/>
                  </a:cubicBezTo>
                  <a:cubicBezTo>
                    <a:pt x="0" y="1"/>
                    <a:pt x="0" y="0"/>
                    <a:pt x="1" y="0"/>
                  </a:cubicBezTo>
                  <a:close/>
                  <a:moveTo>
                    <a:pt x="22" y="0"/>
                  </a:moveTo>
                  <a:cubicBezTo>
                    <a:pt x="26" y="0"/>
                    <a:pt x="30" y="0"/>
                    <a:pt x="34" y="0"/>
                  </a:cubicBezTo>
                  <a:cubicBezTo>
                    <a:pt x="35" y="0"/>
                    <a:pt x="36" y="1"/>
                    <a:pt x="36" y="2"/>
                  </a:cubicBezTo>
                  <a:cubicBezTo>
                    <a:pt x="36" y="2"/>
                    <a:pt x="36" y="2"/>
                    <a:pt x="36" y="2"/>
                  </a:cubicBezTo>
                  <a:cubicBezTo>
                    <a:pt x="36" y="3"/>
                    <a:pt x="35" y="3"/>
                    <a:pt x="34" y="3"/>
                  </a:cubicBezTo>
                  <a:cubicBezTo>
                    <a:pt x="30" y="3"/>
                    <a:pt x="26" y="3"/>
                    <a:pt x="22" y="3"/>
                  </a:cubicBezTo>
                  <a:cubicBezTo>
                    <a:pt x="21" y="3"/>
                    <a:pt x="21" y="3"/>
                    <a:pt x="21" y="2"/>
                  </a:cubicBezTo>
                  <a:cubicBezTo>
                    <a:pt x="21" y="2"/>
                    <a:pt x="21" y="2"/>
                    <a:pt x="21" y="2"/>
                  </a:cubicBezTo>
                  <a:cubicBezTo>
                    <a:pt x="21" y="1"/>
                    <a:pt x="21" y="0"/>
                    <a:pt x="22" y="0"/>
                  </a:cubicBezTo>
                  <a:close/>
                  <a:moveTo>
                    <a:pt x="43" y="0"/>
                  </a:moveTo>
                  <a:cubicBezTo>
                    <a:pt x="47" y="0"/>
                    <a:pt x="51" y="0"/>
                    <a:pt x="55" y="0"/>
                  </a:cubicBezTo>
                  <a:cubicBezTo>
                    <a:pt x="56" y="0"/>
                    <a:pt x="57" y="1"/>
                    <a:pt x="57" y="2"/>
                  </a:cubicBezTo>
                  <a:cubicBezTo>
                    <a:pt x="57" y="2"/>
                    <a:pt x="57" y="2"/>
                    <a:pt x="57" y="2"/>
                  </a:cubicBezTo>
                  <a:cubicBezTo>
                    <a:pt x="57" y="3"/>
                    <a:pt x="56" y="3"/>
                    <a:pt x="55" y="3"/>
                  </a:cubicBezTo>
                  <a:cubicBezTo>
                    <a:pt x="51" y="3"/>
                    <a:pt x="47" y="3"/>
                    <a:pt x="43" y="3"/>
                  </a:cubicBezTo>
                  <a:cubicBezTo>
                    <a:pt x="42" y="3"/>
                    <a:pt x="42" y="3"/>
                    <a:pt x="42" y="2"/>
                  </a:cubicBezTo>
                  <a:cubicBezTo>
                    <a:pt x="42" y="2"/>
                    <a:pt x="42" y="2"/>
                    <a:pt x="42" y="2"/>
                  </a:cubicBezTo>
                  <a:cubicBezTo>
                    <a:pt x="42" y="1"/>
                    <a:pt x="42" y="0"/>
                    <a:pt x="43" y="0"/>
                  </a:cubicBezTo>
                  <a:close/>
                  <a:moveTo>
                    <a:pt x="64" y="0"/>
                  </a:moveTo>
                  <a:cubicBezTo>
                    <a:pt x="68" y="0"/>
                    <a:pt x="72" y="0"/>
                    <a:pt x="76" y="0"/>
                  </a:cubicBezTo>
                  <a:cubicBezTo>
                    <a:pt x="77" y="0"/>
                    <a:pt x="78" y="1"/>
                    <a:pt x="78" y="2"/>
                  </a:cubicBezTo>
                  <a:cubicBezTo>
                    <a:pt x="78" y="2"/>
                    <a:pt x="78" y="2"/>
                    <a:pt x="78" y="2"/>
                  </a:cubicBezTo>
                  <a:cubicBezTo>
                    <a:pt x="78" y="3"/>
                    <a:pt x="77" y="3"/>
                    <a:pt x="76" y="3"/>
                  </a:cubicBezTo>
                  <a:cubicBezTo>
                    <a:pt x="72" y="3"/>
                    <a:pt x="68" y="3"/>
                    <a:pt x="64" y="3"/>
                  </a:cubicBezTo>
                  <a:cubicBezTo>
                    <a:pt x="63" y="3"/>
                    <a:pt x="63" y="3"/>
                    <a:pt x="63" y="2"/>
                  </a:cubicBezTo>
                  <a:cubicBezTo>
                    <a:pt x="63" y="2"/>
                    <a:pt x="63" y="2"/>
                    <a:pt x="63" y="2"/>
                  </a:cubicBezTo>
                  <a:cubicBezTo>
                    <a:pt x="63" y="1"/>
                    <a:pt x="63" y="0"/>
                    <a:pt x="64" y="0"/>
                  </a:cubicBezTo>
                  <a:close/>
                  <a:moveTo>
                    <a:pt x="85" y="0"/>
                  </a:moveTo>
                  <a:cubicBezTo>
                    <a:pt x="89" y="0"/>
                    <a:pt x="93" y="0"/>
                    <a:pt x="97" y="0"/>
                  </a:cubicBezTo>
                  <a:cubicBezTo>
                    <a:pt x="98" y="0"/>
                    <a:pt x="99" y="1"/>
                    <a:pt x="99" y="2"/>
                  </a:cubicBezTo>
                  <a:cubicBezTo>
                    <a:pt x="99" y="2"/>
                    <a:pt x="99" y="2"/>
                    <a:pt x="99" y="2"/>
                  </a:cubicBezTo>
                  <a:cubicBezTo>
                    <a:pt x="99" y="3"/>
                    <a:pt x="98" y="3"/>
                    <a:pt x="97" y="3"/>
                  </a:cubicBezTo>
                  <a:cubicBezTo>
                    <a:pt x="93" y="3"/>
                    <a:pt x="89" y="3"/>
                    <a:pt x="85" y="3"/>
                  </a:cubicBezTo>
                  <a:cubicBezTo>
                    <a:pt x="84" y="3"/>
                    <a:pt x="84" y="3"/>
                    <a:pt x="84" y="2"/>
                  </a:cubicBezTo>
                  <a:cubicBezTo>
                    <a:pt x="84" y="2"/>
                    <a:pt x="84" y="2"/>
                    <a:pt x="84" y="2"/>
                  </a:cubicBezTo>
                  <a:cubicBezTo>
                    <a:pt x="84" y="1"/>
                    <a:pt x="84" y="0"/>
                    <a:pt x="85" y="0"/>
                  </a:cubicBezTo>
                  <a:close/>
                  <a:moveTo>
                    <a:pt x="106" y="0"/>
                  </a:moveTo>
                  <a:cubicBezTo>
                    <a:pt x="110" y="0"/>
                    <a:pt x="114" y="0"/>
                    <a:pt x="118" y="0"/>
                  </a:cubicBezTo>
                  <a:cubicBezTo>
                    <a:pt x="119" y="0"/>
                    <a:pt x="120" y="1"/>
                    <a:pt x="120" y="2"/>
                  </a:cubicBezTo>
                  <a:cubicBezTo>
                    <a:pt x="120" y="2"/>
                    <a:pt x="120" y="2"/>
                    <a:pt x="120" y="2"/>
                  </a:cubicBezTo>
                  <a:cubicBezTo>
                    <a:pt x="120" y="3"/>
                    <a:pt x="119" y="3"/>
                    <a:pt x="118" y="3"/>
                  </a:cubicBezTo>
                  <a:cubicBezTo>
                    <a:pt x="114" y="3"/>
                    <a:pt x="110" y="3"/>
                    <a:pt x="106" y="3"/>
                  </a:cubicBezTo>
                  <a:cubicBezTo>
                    <a:pt x="105" y="3"/>
                    <a:pt x="105" y="3"/>
                    <a:pt x="105" y="2"/>
                  </a:cubicBezTo>
                  <a:cubicBezTo>
                    <a:pt x="105" y="2"/>
                    <a:pt x="105" y="2"/>
                    <a:pt x="105" y="2"/>
                  </a:cubicBezTo>
                  <a:cubicBezTo>
                    <a:pt x="105" y="1"/>
                    <a:pt x="105" y="0"/>
                    <a:pt x="106" y="0"/>
                  </a:cubicBezTo>
                  <a:close/>
                </a:path>
              </a:pathLst>
            </a:custGeom>
            <a:solidFill>
              <a:schemeClr val="bg1"/>
            </a:solidFill>
            <a:ln>
              <a:noFill/>
            </a:ln>
          </p:spPr>
          <p:txBody>
            <a:bodyPr/>
            <a:lstStyle/>
            <a:p>
              <a:endParaRPr lang="zh-CN" altLang="en-US"/>
            </a:p>
          </p:txBody>
        </p:sp>
        <p:sp>
          <p:nvSpPr>
            <p:cNvPr id="21" name="Freeform 27"/>
            <p:cNvSpPr>
              <a:spLocks noEditPoints="1"/>
            </p:cNvSpPr>
            <p:nvPr/>
          </p:nvSpPr>
          <p:spPr bwMode="auto">
            <a:xfrm>
              <a:off x="4225925" y="1819275"/>
              <a:ext cx="344488" cy="342900"/>
            </a:xfrm>
            <a:custGeom>
              <a:avLst/>
              <a:gdLst>
                <a:gd name="T0" fmla="*/ 2147483646 w 60"/>
                <a:gd name="T1" fmla="*/ 2147483646 h 62"/>
                <a:gd name="T2" fmla="*/ 2147483646 w 60"/>
                <a:gd name="T3" fmla="*/ 2147483646 h 62"/>
                <a:gd name="T4" fmla="*/ 2147483646 w 60"/>
                <a:gd name="T5" fmla="*/ 2147483646 h 62"/>
                <a:gd name="T6" fmla="*/ 2147483646 w 60"/>
                <a:gd name="T7" fmla="*/ 2147483646 h 62"/>
                <a:gd name="T8" fmla="*/ 2147483646 w 60"/>
                <a:gd name="T9" fmla="*/ 2147483646 h 62"/>
                <a:gd name="T10" fmla="*/ 2147483646 w 60"/>
                <a:gd name="T11" fmla="*/ 2147483646 h 62"/>
                <a:gd name="T12" fmla="*/ 2147483646 w 60"/>
                <a:gd name="T13" fmla="*/ 2147483646 h 62"/>
                <a:gd name="T14" fmla="*/ 0 w 60"/>
                <a:gd name="T15" fmla="*/ 2147483646 h 62"/>
                <a:gd name="T16" fmla="*/ 0 w 60"/>
                <a:gd name="T17" fmla="*/ 0 h 62"/>
                <a:gd name="T18" fmla="*/ 2147483646 w 60"/>
                <a:gd name="T19" fmla="*/ 2147483646 h 62"/>
                <a:gd name="T20" fmla="*/ 2147483646 w 60"/>
                <a:gd name="T21" fmla="*/ 2147483646 h 62"/>
                <a:gd name="T22" fmla="*/ 2147483646 w 60"/>
                <a:gd name="T23" fmla="*/ 2147483646 h 62"/>
                <a:gd name="T24" fmla="*/ 2147483646 w 60"/>
                <a:gd name="T25" fmla="*/ 2147483646 h 62"/>
                <a:gd name="T26" fmla="*/ 0 w 60"/>
                <a:gd name="T27" fmla="*/ 2147483646 h 62"/>
                <a:gd name="T28" fmla="*/ 2147483646 w 60"/>
                <a:gd name="T29" fmla="*/ 2147483646 h 62"/>
                <a:gd name="T30" fmla="*/ 2147483646 w 60"/>
                <a:gd name="T31" fmla="*/ 2147483646 h 62"/>
                <a:gd name="T32" fmla="*/ 2147483646 w 60"/>
                <a:gd name="T33" fmla="*/ 2147483646 h 62"/>
                <a:gd name="T34" fmla="*/ 2147483646 w 60"/>
                <a:gd name="T35" fmla="*/ 2147483646 h 62"/>
                <a:gd name="T36" fmla="*/ 2147483646 w 60"/>
                <a:gd name="T37" fmla="*/ 2147483646 h 62"/>
                <a:gd name="T38" fmla="*/ 2147483646 w 60"/>
                <a:gd name="T39" fmla="*/ 2147483646 h 62"/>
                <a:gd name="T40" fmla="*/ 2147483646 w 60"/>
                <a:gd name="T41" fmla="*/ 2147483646 h 62"/>
                <a:gd name="T42" fmla="*/ 2147483646 w 60"/>
                <a:gd name="T43" fmla="*/ 2147483646 h 62"/>
                <a:gd name="T44" fmla="*/ 2147483646 w 60"/>
                <a:gd name="T45" fmla="*/ 2147483646 h 62"/>
                <a:gd name="T46" fmla="*/ 2147483646 w 60"/>
                <a:gd name="T47" fmla="*/ 2147483646 h 62"/>
                <a:gd name="T48" fmla="*/ 2147483646 w 60"/>
                <a:gd name="T49" fmla="*/ 2147483646 h 62"/>
                <a:gd name="T50" fmla="*/ 2147483646 w 60"/>
                <a:gd name="T51" fmla="*/ 2147483646 h 62"/>
                <a:gd name="T52" fmla="*/ 2147483646 w 60"/>
                <a:gd name="T53" fmla="*/ 2147483646 h 62"/>
                <a:gd name="T54" fmla="*/ 2147483646 w 60"/>
                <a:gd name="T55" fmla="*/ 2147483646 h 62"/>
                <a:gd name="T56" fmla="*/ 2147483646 w 60"/>
                <a:gd name="T57" fmla="*/ 2147483646 h 62"/>
                <a:gd name="T58" fmla="*/ 2147483646 w 60"/>
                <a:gd name="T59" fmla="*/ 2147483646 h 62"/>
                <a:gd name="T60" fmla="*/ 2147483646 w 60"/>
                <a:gd name="T61" fmla="*/ 2147483646 h 62"/>
                <a:gd name="T62" fmla="*/ 2147483646 w 60"/>
                <a:gd name="T63" fmla="*/ 2147483646 h 62"/>
                <a:gd name="T64" fmla="*/ 2147483646 w 60"/>
                <a:gd name="T65" fmla="*/ 2147483646 h 62"/>
                <a:gd name="T66" fmla="*/ 2147483646 w 60"/>
                <a:gd name="T67" fmla="*/ 2147483646 h 62"/>
                <a:gd name="T68" fmla="*/ 2147483646 w 60"/>
                <a:gd name="T69" fmla="*/ 2147483646 h 62"/>
                <a:gd name="T70" fmla="*/ 2147483646 w 60"/>
                <a:gd name="T71" fmla="*/ 2147483646 h 62"/>
                <a:gd name="T72" fmla="*/ 2147483646 w 60"/>
                <a:gd name="T73" fmla="*/ 2147483646 h 62"/>
                <a:gd name="T74" fmla="*/ 2147483646 w 60"/>
                <a:gd name="T75" fmla="*/ 2147483646 h 62"/>
                <a:gd name="T76" fmla="*/ 2147483646 w 60"/>
                <a:gd name="T77" fmla="*/ 2147483646 h 62"/>
                <a:gd name="T78" fmla="*/ 2147483646 w 60"/>
                <a:gd name="T79" fmla="*/ 2147483646 h 62"/>
                <a:gd name="T80" fmla="*/ 2147483646 w 60"/>
                <a:gd name="T81" fmla="*/ 2147483646 h 6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60" h="62">
                  <a:moveTo>
                    <a:pt x="60" y="57"/>
                  </a:moveTo>
                  <a:cubicBezTo>
                    <a:pt x="60" y="62"/>
                    <a:pt x="60" y="62"/>
                    <a:pt x="60" y="62"/>
                  </a:cubicBezTo>
                  <a:cubicBezTo>
                    <a:pt x="58" y="60"/>
                    <a:pt x="56" y="58"/>
                    <a:pt x="53" y="56"/>
                  </a:cubicBezTo>
                  <a:cubicBezTo>
                    <a:pt x="53" y="56"/>
                    <a:pt x="53" y="55"/>
                    <a:pt x="53" y="54"/>
                  </a:cubicBezTo>
                  <a:cubicBezTo>
                    <a:pt x="53" y="54"/>
                    <a:pt x="53" y="54"/>
                    <a:pt x="53" y="54"/>
                  </a:cubicBezTo>
                  <a:cubicBezTo>
                    <a:pt x="54" y="53"/>
                    <a:pt x="55" y="53"/>
                    <a:pt x="56" y="54"/>
                  </a:cubicBezTo>
                  <a:cubicBezTo>
                    <a:pt x="57" y="55"/>
                    <a:pt x="58" y="56"/>
                    <a:pt x="60" y="57"/>
                  </a:cubicBezTo>
                  <a:close/>
                  <a:moveTo>
                    <a:pt x="0" y="5"/>
                  </a:moveTo>
                  <a:cubicBezTo>
                    <a:pt x="0" y="0"/>
                    <a:pt x="0" y="0"/>
                    <a:pt x="0" y="0"/>
                  </a:cubicBezTo>
                  <a:cubicBezTo>
                    <a:pt x="1" y="2"/>
                    <a:pt x="2" y="3"/>
                    <a:pt x="3" y="4"/>
                  </a:cubicBezTo>
                  <a:cubicBezTo>
                    <a:pt x="4" y="5"/>
                    <a:pt x="4" y="6"/>
                    <a:pt x="4" y="6"/>
                  </a:cubicBezTo>
                  <a:cubicBezTo>
                    <a:pt x="4" y="6"/>
                    <a:pt x="4" y="6"/>
                    <a:pt x="4" y="6"/>
                  </a:cubicBezTo>
                  <a:cubicBezTo>
                    <a:pt x="3" y="7"/>
                    <a:pt x="2" y="7"/>
                    <a:pt x="1" y="6"/>
                  </a:cubicBezTo>
                  <a:cubicBezTo>
                    <a:pt x="1" y="6"/>
                    <a:pt x="0" y="5"/>
                    <a:pt x="0" y="5"/>
                  </a:cubicBezTo>
                  <a:close/>
                  <a:moveTo>
                    <a:pt x="10" y="10"/>
                  </a:moveTo>
                  <a:cubicBezTo>
                    <a:pt x="13" y="13"/>
                    <a:pt x="16" y="16"/>
                    <a:pt x="19" y="18"/>
                  </a:cubicBezTo>
                  <a:cubicBezTo>
                    <a:pt x="19" y="19"/>
                    <a:pt x="19" y="20"/>
                    <a:pt x="19" y="21"/>
                  </a:cubicBezTo>
                  <a:cubicBezTo>
                    <a:pt x="19" y="21"/>
                    <a:pt x="19" y="21"/>
                    <a:pt x="19" y="21"/>
                  </a:cubicBezTo>
                  <a:cubicBezTo>
                    <a:pt x="18" y="21"/>
                    <a:pt x="17" y="22"/>
                    <a:pt x="16" y="21"/>
                  </a:cubicBezTo>
                  <a:cubicBezTo>
                    <a:pt x="14" y="18"/>
                    <a:pt x="11" y="15"/>
                    <a:pt x="8" y="13"/>
                  </a:cubicBezTo>
                  <a:cubicBezTo>
                    <a:pt x="7" y="12"/>
                    <a:pt x="7" y="11"/>
                    <a:pt x="8" y="10"/>
                  </a:cubicBezTo>
                  <a:cubicBezTo>
                    <a:pt x="8" y="10"/>
                    <a:pt x="8" y="10"/>
                    <a:pt x="8" y="10"/>
                  </a:cubicBezTo>
                  <a:cubicBezTo>
                    <a:pt x="8" y="10"/>
                    <a:pt x="9" y="10"/>
                    <a:pt x="10" y="10"/>
                  </a:cubicBezTo>
                  <a:close/>
                  <a:moveTo>
                    <a:pt x="25" y="25"/>
                  </a:moveTo>
                  <a:cubicBezTo>
                    <a:pt x="28" y="28"/>
                    <a:pt x="31" y="30"/>
                    <a:pt x="34" y="33"/>
                  </a:cubicBezTo>
                  <a:cubicBezTo>
                    <a:pt x="35" y="34"/>
                    <a:pt x="35" y="35"/>
                    <a:pt x="34" y="35"/>
                  </a:cubicBezTo>
                  <a:cubicBezTo>
                    <a:pt x="34" y="35"/>
                    <a:pt x="34" y="35"/>
                    <a:pt x="34" y="35"/>
                  </a:cubicBezTo>
                  <a:cubicBezTo>
                    <a:pt x="33" y="36"/>
                    <a:pt x="32" y="36"/>
                    <a:pt x="32" y="35"/>
                  </a:cubicBezTo>
                  <a:cubicBezTo>
                    <a:pt x="29" y="33"/>
                    <a:pt x="26" y="30"/>
                    <a:pt x="23" y="27"/>
                  </a:cubicBezTo>
                  <a:cubicBezTo>
                    <a:pt x="22" y="27"/>
                    <a:pt x="22" y="26"/>
                    <a:pt x="23" y="25"/>
                  </a:cubicBezTo>
                  <a:cubicBezTo>
                    <a:pt x="23" y="25"/>
                    <a:pt x="23" y="25"/>
                    <a:pt x="23" y="25"/>
                  </a:cubicBezTo>
                  <a:cubicBezTo>
                    <a:pt x="24" y="24"/>
                    <a:pt x="25" y="24"/>
                    <a:pt x="25" y="25"/>
                  </a:cubicBezTo>
                  <a:close/>
                  <a:moveTo>
                    <a:pt x="41" y="39"/>
                  </a:moveTo>
                  <a:cubicBezTo>
                    <a:pt x="43" y="42"/>
                    <a:pt x="46" y="45"/>
                    <a:pt x="49" y="47"/>
                  </a:cubicBezTo>
                  <a:cubicBezTo>
                    <a:pt x="50" y="48"/>
                    <a:pt x="50" y="49"/>
                    <a:pt x="49" y="50"/>
                  </a:cubicBezTo>
                  <a:cubicBezTo>
                    <a:pt x="49" y="50"/>
                    <a:pt x="49" y="50"/>
                    <a:pt x="49" y="50"/>
                  </a:cubicBezTo>
                  <a:cubicBezTo>
                    <a:pt x="48" y="50"/>
                    <a:pt x="47" y="50"/>
                    <a:pt x="47" y="50"/>
                  </a:cubicBezTo>
                  <a:cubicBezTo>
                    <a:pt x="44" y="47"/>
                    <a:pt x="41" y="44"/>
                    <a:pt x="38" y="42"/>
                  </a:cubicBezTo>
                  <a:cubicBezTo>
                    <a:pt x="38" y="41"/>
                    <a:pt x="38" y="40"/>
                    <a:pt x="38" y="39"/>
                  </a:cubicBezTo>
                  <a:cubicBezTo>
                    <a:pt x="38" y="39"/>
                    <a:pt x="38" y="39"/>
                    <a:pt x="38" y="39"/>
                  </a:cubicBezTo>
                  <a:cubicBezTo>
                    <a:pt x="39" y="39"/>
                    <a:pt x="40" y="39"/>
                    <a:pt x="41" y="39"/>
                  </a:cubicBezTo>
                  <a:close/>
                </a:path>
              </a:pathLst>
            </a:custGeom>
            <a:solidFill>
              <a:schemeClr val="bg1"/>
            </a:solidFill>
            <a:ln>
              <a:noFill/>
            </a:ln>
          </p:spPr>
          <p:txBody>
            <a:bodyPr/>
            <a:lstStyle/>
            <a:p>
              <a:endParaRPr lang="zh-CN" altLang="en-US"/>
            </a:p>
          </p:txBody>
        </p:sp>
        <p:sp>
          <p:nvSpPr>
            <p:cNvPr id="27" name="Freeform 28"/>
            <p:cNvSpPr/>
            <p:nvPr/>
          </p:nvSpPr>
          <p:spPr bwMode="auto">
            <a:xfrm>
              <a:off x="4437063" y="1176280"/>
              <a:ext cx="8312478" cy="1611162"/>
            </a:xfrm>
            <a:custGeom>
              <a:avLst/>
              <a:gdLst>
                <a:gd name="T0" fmla="*/ 0 w 617"/>
                <a:gd name="T1" fmla="*/ 0 h 1956"/>
                <a:gd name="T2" fmla="*/ 2147483646 w 617"/>
                <a:gd name="T3" fmla="*/ 0 h 1956"/>
                <a:gd name="T4" fmla="*/ 2147483646 w 617"/>
                <a:gd name="T5" fmla="*/ 2147483646 h 1956"/>
                <a:gd name="T6" fmla="*/ 0 w 617"/>
                <a:gd name="T7" fmla="*/ 2147483646 h 1956"/>
                <a:gd name="T8" fmla="*/ 0 w 617"/>
                <a:gd name="T9" fmla="*/ 0 h 1956"/>
                <a:gd name="T10" fmla="*/ 0 w 617"/>
                <a:gd name="T11" fmla="*/ 0 h 195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17" h="1956">
                  <a:moveTo>
                    <a:pt x="0" y="0"/>
                  </a:moveTo>
                  <a:lnTo>
                    <a:pt x="617" y="0"/>
                  </a:lnTo>
                  <a:lnTo>
                    <a:pt x="617" y="1956"/>
                  </a:lnTo>
                  <a:lnTo>
                    <a:pt x="0" y="1956"/>
                  </a:lnTo>
                  <a:lnTo>
                    <a:pt x="0" y="0"/>
                  </a:lnTo>
                  <a:close/>
                </a:path>
              </a:pathLst>
            </a:custGeom>
            <a:solidFill>
              <a:schemeClr val="bg1">
                <a:lumMod val="95000"/>
              </a:schemeClr>
            </a:solidFill>
            <a:ln>
              <a:noFill/>
            </a:ln>
            <a:effectLst>
              <a:outerShdw blurRad="63500" sx="101000" sy="101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2" name="Freeform 29"/>
            <p:cNvSpPr/>
            <p:nvPr/>
          </p:nvSpPr>
          <p:spPr bwMode="auto">
            <a:xfrm>
              <a:off x="4437063" y="1336675"/>
              <a:ext cx="1196975" cy="636588"/>
            </a:xfrm>
            <a:custGeom>
              <a:avLst/>
              <a:gdLst>
                <a:gd name="T0" fmla="*/ 0 w 498"/>
                <a:gd name="T1" fmla="*/ 0 h 272"/>
                <a:gd name="T2" fmla="*/ 2147483646 w 498"/>
                <a:gd name="T3" fmla="*/ 0 h 272"/>
                <a:gd name="T4" fmla="*/ 2147483646 w 498"/>
                <a:gd name="T5" fmla="*/ 2147483646 h 272"/>
                <a:gd name="T6" fmla="*/ 2147483646 w 498"/>
                <a:gd name="T7" fmla="*/ 2147483646 h 272"/>
                <a:gd name="T8" fmla="*/ 0 w 498"/>
                <a:gd name="T9" fmla="*/ 2147483646 h 272"/>
                <a:gd name="T10" fmla="*/ 0 w 498"/>
                <a:gd name="T11" fmla="*/ 0 h 272"/>
                <a:gd name="T12" fmla="*/ 0 w 498"/>
                <a:gd name="T13" fmla="*/ 0 h 27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98" h="272">
                  <a:moveTo>
                    <a:pt x="0" y="0"/>
                  </a:moveTo>
                  <a:lnTo>
                    <a:pt x="415" y="0"/>
                  </a:lnTo>
                  <a:lnTo>
                    <a:pt x="498" y="137"/>
                  </a:lnTo>
                  <a:lnTo>
                    <a:pt x="415" y="272"/>
                  </a:lnTo>
                  <a:lnTo>
                    <a:pt x="0" y="272"/>
                  </a:lnTo>
                  <a:lnTo>
                    <a:pt x="0" y="0"/>
                  </a:lnTo>
                  <a:close/>
                </a:path>
              </a:pathLst>
            </a:custGeom>
            <a:solidFill>
              <a:srgbClr val="C9CAC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3" name="Freeform 30"/>
            <p:cNvSpPr/>
            <p:nvPr/>
          </p:nvSpPr>
          <p:spPr bwMode="auto">
            <a:xfrm>
              <a:off x="4225925" y="1268413"/>
              <a:ext cx="1344613" cy="639762"/>
            </a:xfrm>
            <a:custGeom>
              <a:avLst/>
              <a:gdLst>
                <a:gd name="T0" fmla="*/ 0 w 560"/>
                <a:gd name="T1" fmla="*/ 0 h 273"/>
                <a:gd name="T2" fmla="*/ 2147483646 w 560"/>
                <a:gd name="T3" fmla="*/ 0 h 273"/>
                <a:gd name="T4" fmla="*/ 2147483646 w 560"/>
                <a:gd name="T5" fmla="*/ 2147483646 h 273"/>
                <a:gd name="T6" fmla="*/ 2147483646 w 560"/>
                <a:gd name="T7" fmla="*/ 2147483646 h 273"/>
                <a:gd name="T8" fmla="*/ 0 w 560"/>
                <a:gd name="T9" fmla="*/ 2147483646 h 273"/>
                <a:gd name="T10" fmla="*/ 0 w 560"/>
                <a:gd name="T11" fmla="*/ 0 h 273"/>
                <a:gd name="T12" fmla="*/ 0 w 560"/>
                <a:gd name="T13" fmla="*/ 0 h 27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60" h="273">
                  <a:moveTo>
                    <a:pt x="0" y="0"/>
                  </a:moveTo>
                  <a:lnTo>
                    <a:pt x="477" y="0"/>
                  </a:lnTo>
                  <a:lnTo>
                    <a:pt x="560" y="135"/>
                  </a:lnTo>
                  <a:lnTo>
                    <a:pt x="477" y="273"/>
                  </a:lnTo>
                  <a:lnTo>
                    <a:pt x="0" y="273"/>
                  </a:lnTo>
                  <a:lnTo>
                    <a:pt x="0" y="0"/>
                  </a:lnTo>
                  <a:close/>
                </a:path>
              </a:pathLst>
            </a:custGeom>
            <a:solidFill>
              <a:srgbClr val="B13528"/>
            </a:solidFill>
            <a:ln>
              <a:noFill/>
            </a:ln>
          </p:spPr>
          <p:txBody>
            <a:bodyPr/>
            <a:lstStyle/>
            <a:p>
              <a:endParaRPr lang="zh-CN" altLang="en-US"/>
            </a:p>
          </p:txBody>
        </p:sp>
        <p:sp>
          <p:nvSpPr>
            <p:cNvPr id="24" name="Freeform 31"/>
            <p:cNvSpPr>
              <a:spLocks noEditPoints="1"/>
            </p:cNvSpPr>
            <p:nvPr/>
          </p:nvSpPr>
          <p:spPr bwMode="auto">
            <a:xfrm>
              <a:off x="4225925" y="1619250"/>
              <a:ext cx="1265238" cy="244475"/>
            </a:xfrm>
            <a:custGeom>
              <a:avLst/>
              <a:gdLst>
                <a:gd name="T0" fmla="*/ 2147483646 w 221"/>
                <a:gd name="T1" fmla="*/ 2147483646 h 44"/>
                <a:gd name="T2" fmla="*/ 2147483646 w 221"/>
                <a:gd name="T3" fmla="*/ 2147483646 h 44"/>
                <a:gd name="T4" fmla="*/ 2147483646 w 221"/>
                <a:gd name="T5" fmla="*/ 2147483646 h 44"/>
                <a:gd name="T6" fmla="*/ 2147483646 w 221"/>
                <a:gd name="T7" fmla="*/ 2147483646 h 44"/>
                <a:gd name="T8" fmla="*/ 2147483646 w 221"/>
                <a:gd name="T9" fmla="*/ 2147483646 h 44"/>
                <a:gd name="T10" fmla="*/ 2147483646 w 221"/>
                <a:gd name="T11" fmla="*/ 2147483646 h 44"/>
                <a:gd name="T12" fmla="*/ 2147483646 w 221"/>
                <a:gd name="T13" fmla="*/ 2147483646 h 44"/>
                <a:gd name="T14" fmla="*/ 2147483646 w 221"/>
                <a:gd name="T15" fmla="*/ 2147483646 h 44"/>
                <a:gd name="T16" fmla="*/ 2147483646 w 221"/>
                <a:gd name="T17" fmla="*/ 2147483646 h 44"/>
                <a:gd name="T18" fmla="*/ 2147483646 w 221"/>
                <a:gd name="T19" fmla="*/ 2147483646 h 44"/>
                <a:gd name="T20" fmla="*/ 2147483646 w 221"/>
                <a:gd name="T21" fmla="*/ 2147483646 h 44"/>
                <a:gd name="T22" fmla="*/ 2147483646 w 221"/>
                <a:gd name="T23" fmla="*/ 2147483646 h 44"/>
                <a:gd name="T24" fmla="*/ 2147483646 w 221"/>
                <a:gd name="T25" fmla="*/ 2147483646 h 44"/>
                <a:gd name="T26" fmla="*/ 2147483646 w 221"/>
                <a:gd name="T27" fmla="*/ 2147483646 h 44"/>
                <a:gd name="T28" fmla="*/ 2147483646 w 221"/>
                <a:gd name="T29" fmla="*/ 2147483646 h 44"/>
                <a:gd name="T30" fmla="*/ 2147483646 w 221"/>
                <a:gd name="T31" fmla="*/ 2147483646 h 44"/>
                <a:gd name="T32" fmla="*/ 2147483646 w 221"/>
                <a:gd name="T33" fmla="*/ 2147483646 h 44"/>
                <a:gd name="T34" fmla="*/ 2147483646 w 221"/>
                <a:gd name="T35" fmla="*/ 2147483646 h 44"/>
                <a:gd name="T36" fmla="*/ 2147483646 w 221"/>
                <a:gd name="T37" fmla="*/ 2147483646 h 44"/>
                <a:gd name="T38" fmla="*/ 0 w 221"/>
                <a:gd name="T39" fmla="*/ 2147483646 h 44"/>
                <a:gd name="T40" fmla="*/ 2147483646 w 221"/>
                <a:gd name="T41" fmla="*/ 2147483646 h 44"/>
                <a:gd name="T42" fmla="*/ 2147483646 w 221"/>
                <a:gd name="T43" fmla="*/ 2147483646 h 44"/>
                <a:gd name="T44" fmla="*/ 0 w 221"/>
                <a:gd name="T45" fmla="*/ 2147483646 h 44"/>
                <a:gd name="T46" fmla="*/ 2147483646 w 221"/>
                <a:gd name="T47" fmla="*/ 2147483646 h 44"/>
                <a:gd name="T48" fmla="*/ 2147483646 w 221"/>
                <a:gd name="T49" fmla="*/ 2147483646 h 44"/>
                <a:gd name="T50" fmla="*/ 2147483646 w 221"/>
                <a:gd name="T51" fmla="*/ 2147483646 h 44"/>
                <a:gd name="T52" fmla="*/ 2147483646 w 221"/>
                <a:gd name="T53" fmla="*/ 2147483646 h 44"/>
                <a:gd name="T54" fmla="*/ 2147483646 w 221"/>
                <a:gd name="T55" fmla="*/ 2147483646 h 44"/>
                <a:gd name="T56" fmla="*/ 2147483646 w 221"/>
                <a:gd name="T57" fmla="*/ 2147483646 h 44"/>
                <a:gd name="T58" fmla="*/ 2147483646 w 221"/>
                <a:gd name="T59" fmla="*/ 2147483646 h 44"/>
                <a:gd name="T60" fmla="*/ 2147483646 w 221"/>
                <a:gd name="T61" fmla="*/ 2147483646 h 44"/>
                <a:gd name="T62" fmla="*/ 2147483646 w 221"/>
                <a:gd name="T63" fmla="*/ 2147483646 h 44"/>
                <a:gd name="T64" fmla="*/ 2147483646 w 221"/>
                <a:gd name="T65" fmla="*/ 2147483646 h 44"/>
                <a:gd name="T66" fmla="*/ 2147483646 w 221"/>
                <a:gd name="T67" fmla="*/ 2147483646 h 44"/>
                <a:gd name="T68" fmla="*/ 2147483646 w 221"/>
                <a:gd name="T69" fmla="*/ 2147483646 h 44"/>
                <a:gd name="T70" fmla="*/ 2147483646 w 221"/>
                <a:gd name="T71" fmla="*/ 2147483646 h 44"/>
                <a:gd name="T72" fmla="*/ 2147483646 w 221"/>
                <a:gd name="T73" fmla="*/ 2147483646 h 44"/>
                <a:gd name="T74" fmla="*/ 2147483646 w 221"/>
                <a:gd name="T75" fmla="*/ 2147483646 h 44"/>
                <a:gd name="T76" fmla="*/ 2147483646 w 221"/>
                <a:gd name="T77" fmla="*/ 2147483646 h 44"/>
                <a:gd name="T78" fmla="*/ 2147483646 w 221"/>
                <a:gd name="T79" fmla="*/ 2147483646 h 44"/>
                <a:gd name="T80" fmla="*/ 2147483646 w 221"/>
                <a:gd name="T81" fmla="*/ 2147483646 h 44"/>
                <a:gd name="T82" fmla="*/ 2147483646 w 221"/>
                <a:gd name="T83" fmla="*/ 2147483646 h 44"/>
                <a:gd name="T84" fmla="*/ 2147483646 w 221"/>
                <a:gd name="T85" fmla="*/ 2147483646 h 44"/>
                <a:gd name="T86" fmla="*/ 2147483646 w 221"/>
                <a:gd name="T87" fmla="*/ 2147483646 h 44"/>
                <a:gd name="T88" fmla="*/ 2147483646 w 221"/>
                <a:gd name="T89" fmla="*/ 2147483646 h 44"/>
                <a:gd name="T90" fmla="*/ 2147483646 w 221"/>
                <a:gd name="T91" fmla="*/ 2147483646 h 44"/>
                <a:gd name="T92" fmla="*/ 2147483646 w 221"/>
                <a:gd name="T93" fmla="*/ 2147483646 h 44"/>
                <a:gd name="T94" fmla="*/ 2147483646 w 221"/>
                <a:gd name="T95" fmla="*/ 2147483646 h 44"/>
                <a:gd name="T96" fmla="*/ 2147483646 w 221"/>
                <a:gd name="T97" fmla="*/ 2147483646 h 44"/>
                <a:gd name="T98" fmla="*/ 2147483646 w 221"/>
                <a:gd name="T99" fmla="*/ 2147483646 h 44"/>
                <a:gd name="T100" fmla="*/ 2147483646 w 221"/>
                <a:gd name="T101" fmla="*/ 2147483646 h 44"/>
                <a:gd name="T102" fmla="*/ 2147483646 w 221"/>
                <a:gd name="T103" fmla="*/ 2147483646 h 44"/>
                <a:gd name="T104" fmla="*/ 2147483646 w 221"/>
                <a:gd name="T105" fmla="*/ 2147483646 h 44"/>
                <a:gd name="T106" fmla="*/ 2147483646 w 221"/>
                <a:gd name="T107" fmla="*/ 2147483646 h 44"/>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221" h="44">
                  <a:moveTo>
                    <a:pt x="19" y="44"/>
                  </a:moveTo>
                  <a:cubicBezTo>
                    <a:pt x="22" y="44"/>
                    <a:pt x="26" y="44"/>
                    <a:pt x="30" y="44"/>
                  </a:cubicBezTo>
                  <a:cubicBezTo>
                    <a:pt x="31" y="44"/>
                    <a:pt x="32" y="44"/>
                    <a:pt x="32" y="43"/>
                  </a:cubicBezTo>
                  <a:cubicBezTo>
                    <a:pt x="32" y="43"/>
                    <a:pt x="32" y="43"/>
                    <a:pt x="32" y="43"/>
                  </a:cubicBezTo>
                  <a:cubicBezTo>
                    <a:pt x="32" y="42"/>
                    <a:pt x="31" y="41"/>
                    <a:pt x="30" y="41"/>
                  </a:cubicBezTo>
                  <a:cubicBezTo>
                    <a:pt x="26" y="41"/>
                    <a:pt x="22" y="41"/>
                    <a:pt x="19" y="41"/>
                  </a:cubicBezTo>
                  <a:cubicBezTo>
                    <a:pt x="18" y="41"/>
                    <a:pt x="17" y="42"/>
                    <a:pt x="17" y="43"/>
                  </a:cubicBezTo>
                  <a:cubicBezTo>
                    <a:pt x="17" y="43"/>
                    <a:pt x="17" y="43"/>
                    <a:pt x="17" y="43"/>
                  </a:cubicBezTo>
                  <a:cubicBezTo>
                    <a:pt x="17" y="44"/>
                    <a:pt x="18" y="44"/>
                    <a:pt x="19" y="44"/>
                  </a:cubicBezTo>
                  <a:close/>
                  <a:moveTo>
                    <a:pt x="196" y="43"/>
                  </a:moveTo>
                  <a:cubicBezTo>
                    <a:pt x="196" y="42"/>
                    <a:pt x="197" y="40"/>
                    <a:pt x="198" y="39"/>
                  </a:cubicBezTo>
                  <a:cubicBezTo>
                    <a:pt x="199" y="38"/>
                    <a:pt x="198" y="37"/>
                    <a:pt x="198" y="37"/>
                  </a:cubicBezTo>
                  <a:cubicBezTo>
                    <a:pt x="198" y="37"/>
                    <a:pt x="198" y="37"/>
                    <a:pt x="198" y="37"/>
                  </a:cubicBezTo>
                  <a:cubicBezTo>
                    <a:pt x="197" y="36"/>
                    <a:pt x="196" y="37"/>
                    <a:pt x="195" y="37"/>
                  </a:cubicBezTo>
                  <a:cubicBezTo>
                    <a:pt x="195" y="39"/>
                    <a:pt x="194" y="40"/>
                    <a:pt x="193" y="41"/>
                  </a:cubicBezTo>
                  <a:cubicBezTo>
                    <a:pt x="190" y="41"/>
                    <a:pt x="190" y="41"/>
                    <a:pt x="186" y="41"/>
                  </a:cubicBezTo>
                  <a:cubicBezTo>
                    <a:pt x="186" y="41"/>
                    <a:pt x="185" y="42"/>
                    <a:pt x="185" y="43"/>
                  </a:cubicBezTo>
                  <a:cubicBezTo>
                    <a:pt x="185" y="43"/>
                    <a:pt x="185" y="43"/>
                    <a:pt x="185" y="43"/>
                  </a:cubicBezTo>
                  <a:cubicBezTo>
                    <a:pt x="185" y="44"/>
                    <a:pt x="186" y="44"/>
                    <a:pt x="186" y="44"/>
                  </a:cubicBezTo>
                  <a:cubicBezTo>
                    <a:pt x="194" y="44"/>
                    <a:pt x="194" y="44"/>
                    <a:pt x="194" y="44"/>
                  </a:cubicBezTo>
                  <a:cubicBezTo>
                    <a:pt x="195" y="44"/>
                    <a:pt x="195" y="44"/>
                    <a:pt x="196" y="43"/>
                  </a:cubicBezTo>
                  <a:close/>
                  <a:moveTo>
                    <a:pt x="217" y="1"/>
                  </a:moveTo>
                  <a:cubicBezTo>
                    <a:pt x="215" y="5"/>
                    <a:pt x="213" y="8"/>
                    <a:pt x="211" y="12"/>
                  </a:cubicBezTo>
                  <a:cubicBezTo>
                    <a:pt x="211" y="12"/>
                    <a:pt x="211" y="13"/>
                    <a:pt x="212" y="14"/>
                  </a:cubicBezTo>
                  <a:cubicBezTo>
                    <a:pt x="212" y="14"/>
                    <a:pt x="212" y="14"/>
                    <a:pt x="212" y="14"/>
                  </a:cubicBezTo>
                  <a:cubicBezTo>
                    <a:pt x="212" y="14"/>
                    <a:pt x="213" y="14"/>
                    <a:pt x="214" y="13"/>
                  </a:cubicBezTo>
                  <a:cubicBezTo>
                    <a:pt x="216" y="10"/>
                    <a:pt x="218" y="7"/>
                    <a:pt x="220" y="3"/>
                  </a:cubicBezTo>
                  <a:cubicBezTo>
                    <a:pt x="221" y="2"/>
                    <a:pt x="220" y="1"/>
                    <a:pt x="219" y="1"/>
                  </a:cubicBezTo>
                  <a:cubicBezTo>
                    <a:pt x="219" y="1"/>
                    <a:pt x="219" y="1"/>
                    <a:pt x="219" y="1"/>
                  </a:cubicBezTo>
                  <a:cubicBezTo>
                    <a:pt x="219" y="0"/>
                    <a:pt x="218" y="1"/>
                    <a:pt x="217" y="1"/>
                  </a:cubicBezTo>
                  <a:close/>
                  <a:moveTo>
                    <a:pt x="206" y="19"/>
                  </a:moveTo>
                  <a:cubicBezTo>
                    <a:pt x="204" y="23"/>
                    <a:pt x="202" y="26"/>
                    <a:pt x="200" y="29"/>
                  </a:cubicBezTo>
                  <a:cubicBezTo>
                    <a:pt x="200" y="30"/>
                    <a:pt x="200" y="31"/>
                    <a:pt x="201" y="32"/>
                  </a:cubicBezTo>
                  <a:cubicBezTo>
                    <a:pt x="201" y="32"/>
                    <a:pt x="201" y="32"/>
                    <a:pt x="201" y="32"/>
                  </a:cubicBezTo>
                  <a:cubicBezTo>
                    <a:pt x="201" y="32"/>
                    <a:pt x="203" y="32"/>
                    <a:pt x="203" y="31"/>
                  </a:cubicBezTo>
                  <a:cubicBezTo>
                    <a:pt x="205" y="28"/>
                    <a:pt x="207" y="24"/>
                    <a:pt x="209" y="21"/>
                  </a:cubicBezTo>
                  <a:cubicBezTo>
                    <a:pt x="210" y="20"/>
                    <a:pt x="209" y="19"/>
                    <a:pt x="209" y="19"/>
                  </a:cubicBezTo>
                  <a:cubicBezTo>
                    <a:pt x="209" y="19"/>
                    <a:pt x="209" y="19"/>
                    <a:pt x="209" y="19"/>
                  </a:cubicBezTo>
                  <a:cubicBezTo>
                    <a:pt x="208" y="18"/>
                    <a:pt x="207" y="19"/>
                    <a:pt x="206" y="19"/>
                  </a:cubicBezTo>
                  <a:close/>
                  <a:moveTo>
                    <a:pt x="0" y="41"/>
                  </a:moveTo>
                  <a:cubicBezTo>
                    <a:pt x="0" y="44"/>
                    <a:pt x="0" y="44"/>
                    <a:pt x="0" y="44"/>
                  </a:cubicBezTo>
                  <a:cubicBezTo>
                    <a:pt x="8" y="44"/>
                    <a:pt x="8" y="44"/>
                    <a:pt x="8" y="44"/>
                  </a:cubicBezTo>
                  <a:cubicBezTo>
                    <a:pt x="9" y="44"/>
                    <a:pt x="10" y="44"/>
                    <a:pt x="10" y="43"/>
                  </a:cubicBezTo>
                  <a:cubicBezTo>
                    <a:pt x="10" y="43"/>
                    <a:pt x="10" y="43"/>
                    <a:pt x="10" y="43"/>
                  </a:cubicBezTo>
                  <a:cubicBezTo>
                    <a:pt x="10" y="42"/>
                    <a:pt x="9" y="41"/>
                    <a:pt x="8" y="41"/>
                  </a:cubicBezTo>
                  <a:cubicBezTo>
                    <a:pt x="0" y="41"/>
                    <a:pt x="0" y="41"/>
                    <a:pt x="0" y="41"/>
                  </a:cubicBezTo>
                  <a:close/>
                  <a:moveTo>
                    <a:pt x="40" y="44"/>
                  </a:moveTo>
                  <a:cubicBezTo>
                    <a:pt x="43" y="44"/>
                    <a:pt x="47" y="44"/>
                    <a:pt x="51" y="44"/>
                  </a:cubicBezTo>
                  <a:cubicBezTo>
                    <a:pt x="52" y="44"/>
                    <a:pt x="53" y="44"/>
                    <a:pt x="53" y="43"/>
                  </a:cubicBezTo>
                  <a:cubicBezTo>
                    <a:pt x="53" y="43"/>
                    <a:pt x="53" y="43"/>
                    <a:pt x="53" y="43"/>
                  </a:cubicBezTo>
                  <a:cubicBezTo>
                    <a:pt x="53" y="42"/>
                    <a:pt x="52" y="41"/>
                    <a:pt x="51" y="41"/>
                  </a:cubicBezTo>
                  <a:cubicBezTo>
                    <a:pt x="47" y="41"/>
                    <a:pt x="43" y="41"/>
                    <a:pt x="40" y="41"/>
                  </a:cubicBezTo>
                  <a:cubicBezTo>
                    <a:pt x="39" y="41"/>
                    <a:pt x="38" y="42"/>
                    <a:pt x="38" y="43"/>
                  </a:cubicBezTo>
                  <a:cubicBezTo>
                    <a:pt x="38" y="43"/>
                    <a:pt x="38" y="43"/>
                    <a:pt x="38" y="43"/>
                  </a:cubicBezTo>
                  <a:cubicBezTo>
                    <a:pt x="38" y="44"/>
                    <a:pt x="39" y="44"/>
                    <a:pt x="40" y="44"/>
                  </a:cubicBezTo>
                  <a:close/>
                  <a:moveTo>
                    <a:pt x="60" y="44"/>
                  </a:moveTo>
                  <a:cubicBezTo>
                    <a:pt x="64" y="44"/>
                    <a:pt x="68" y="44"/>
                    <a:pt x="72" y="44"/>
                  </a:cubicBezTo>
                  <a:cubicBezTo>
                    <a:pt x="73" y="44"/>
                    <a:pt x="74" y="44"/>
                    <a:pt x="74" y="43"/>
                  </a:cubicBezTo>
                  <a:cubicBezTo>
                    <a:pt x="74" y="43"/>
                    <a:pt x="74" y="43"/>
                    <a:pt x="74" y="43"/>
                  </a:cubicBezTo>
                  <a:cubicBezTo>
                    <a:pt x="74" y="42"/>
                    <a:pt x="73" y="41"/>
                    <a:pt x="72" y="41"/>
                  </a:cubicBezTo>
                  <a:cubicBezTo>
                    <a:pt x="68" y="41"/>
                    <a:pt x="64" y="41"/>
                    <a:pt x="60" y="41"/>
                  </a:cubicBezTo>
                  <a:cubicBezTo>
                    <a:pt x="60" y="41"/>
                    <a:pt x="59" y="42"/>
                    <a:pt x="59" y="43"/>
                  </a:cubicBezTo>
                  <a:cubicBezTo>
                    <a:pt x="59" y="43"/>
                    <a:pt x="59" y="43"/>
                    <a:pt x="59" y="43"/>
                  </a:cubicBezTo>
                  <a:cubicBezTo>
                    <a:pt x="59" y="44"/>
                    <a:pt x="60" y="44"/>
                    <a:pt x="60" y="44"/>
                  </a:cubicBezTo>
                  <a:close/>
                  <a:moveTo>
                    <a:pt x="81" y="44"/>
                  </a:moveTo>
                  <a:cubicBezTo>
                    <a:pt x="85" y="44"/>
                    <a:pt x="89" y="44"/>
                    <a:pt x="93" y="44"/>
                  </a:cubicBezTo>
                  <a:cubicBezTo>
                    <a:pt x="94" y="44"/>
                    <a:pt x="95" y="44"/>
                    <a:pt x="95" y="43"/>
                  </a:cubicBezTo>
                  <a:cubicBezTo>
                    <a:pt x="95" y="43"/>
                    <a:pt x="95" y="43"/>
                    <a:pt x="95" y="43"/>
                  </a:cubicBezTo>
                  <a:cubicBezTo>
                    <a:pt x="95" y="42"/>
                    <a:pt x="94" y="41"/>
                    <a:pt x="93" y="41"/>
                  </a:cubicBezTo>
                  <a:cubicBezTo>
                    <a:pt x="89" y="41"/>
                    <a:pt x="85" y="41"/>
                    <a:pt x="81" y="41"/>
                  </a:cubicBezTo>
                  <a:cubicBezTo>
                    <a:pt x="81" y="41"/>
                    <a:pt x="80" y="42"/>
                    <a:pt x="80" y="43"/>
                  </a:cubicBezTo>
                  <a:cubicBezTo>
                    <a:pt x="80" y="43"/>
                    <a:pt x="80" y="43"/>
                    <a:pt x="80" y="43"/>
                  </a:cubicBezTo>
                  <a:cubicBezTo>
                    <a:pt x="80" y="44"/>
                    <a:pt x="81" y="44"/>
                    <a:pt x="81" y="44"/>
                  </a:cubicBezTo>
                  <a:close/>
                  <a:moveTo>
                    <a:pt x="102" y="44"/>
                  </a:moveTo>
                  <a:cubicBezTo>
                    <a:pt x="106" y="44"/>
                    <a:pt x="110" y="44"/>
                    <a:pt x="114" y="44"/>
                  </a:cubicBezTo>
                  <a:cubicBezTo>
                    <a:pt x="115" y="44"/>
                    <a:pt x="116" y="44"/>
                    <a:pt x="116" y="43"/>
                  </a:cubicBezTo>
                  <a:cubicBezTo>
                    <a:pt x="116" y="43"/>
                    <a:pt x="116" y="43"/>
                    <a:pt x="116" y="43"/>
                  </a:cubicBezTo>
                  <a:cubicBezTo>
                    <a:pt x="116" y="42"/>
                    <a:pt x="115" y="41"/>
                    <a:pt x="114" y="41"/>
                  </a:cubicBezTo>
                  <a:cubicBezTo>
                    <a:pt x="110" y="41"/>
                    <a:pt x="106" y="41"/>
                    <a:pt x="102" y="41"/>
                  </a:cubicBezTo>
                  <a:cubicBezTo>
                    <a:pt x="102" y="41"/>
                    <a:pt x="101" y="42"/>
                    <a:pt x="101" y="43"/>
                  </a:cubicBezTo>
                  <a:cubicBezTo>
                    <a:pt x="101" y="43"/>
                    <a:pt x="101" y="43"/>
                    <a:pt x="101" y="43"/>
                  </a:cubicBezTo>
                  <a:cubicBezTo>
                    <a:pt x="101" y="44"/>
                    <a:pt x="102" y="44"/>
                    <a:pt x="102" y="44"/>
                  </a:cubicBezTo>
                  <a:close/>
                  <a:moveTo>
                    <a:pt x="123" y="44"/>
                  </a:moveTo>
                  <a:cubicBezTo>
                    <a:pt x="127" y="44"/>
                    <a:pt x="131" y="44"/>
                    <a:pt x="135" y="44"/>
                  </a:cubicBezTo>
                  <a:cubicBezTo>
                    <a:pt x="136" y="44"/>
                    <a:pt x="137" y="44"/>
                    <a:pt x="137" y="43"/>
                  </a:cubicBezTo>
                  <a:cubicBezTo>
                    <a:pt x="137" y="43"/>
                    <a:pt x="137" y="43"/>
                    <a:pt x="137" y="43"/>
                  </a:cubicBezTo>
                  <a:cubicBezTo>
                    <a:pt x="137" y="42"/>
                    <a:pt x="136" y="41"/>
                    <a:pt x="135" y="41"/>
                  </a:cubicBezTo>
                  <a:cubicBezTo>
                    <a:pt x="131" y="41"/>
                    <a:pt x="127" y="41"/>
                    <a:pt x="123" y="41"/>
                  </a:cubicBezTo>
                  <a:cubicBezTo>
                    <a:pt x="123" y="41"/>
                    <a:pt x="122" y="42"/>
                    <a:pt x="122" y="43"/>
                  </a:cubicBezTo>
                  <a:cubicBezTo>
                    <a:pt x="122" y="43"/>
                    <a:pt x="122" y="43"/>
                    <a:pt x="122" y="43"/>
                  </a:cubicBezTo>
                  <a:cubicBezTo>
                    <a:pt x="122" y="44"/>
                    <a:pt x="123" y="44"/>
                    <a:pt x="123" y="44"/>
                  </a:cubicBezTo>
                  <a:close/>
                  <a:moveTo>
                    <a:pt x="144" y="44"/>
                  </a:moveTo>
                  <a:cubicBezTo>
                    <a:pt x="148" y="44"/>
                    <a:pt x="152" y="44"/>
                    <a:pt x="156" y="44"/>
                  </a:cubicBezTo>
                  <a:cubicBezTo>
                    <a:pt x="157" y="44"/>
                    <a:pt x="158" y="44"/>
                    <a:pt x="158" y="43"/>
                  </a:cubicBezTo>
                  <a:cubicBezTo>
                    <a:pt x="158" y="43"/>
                    <a:pt x="158" y="43"/>
                    <a:pt x="158" y="43"/>
                  </a:cubicBezTo>
                  <a:cubicBezTo>
                    <a:pt x="158" y="42"/>
                    <a:pt x="157" y="41"/>
                    <a:pt x="156" y="41"/>
                  </a:cubicBezTo>
                  <a:cubicBezTo>
                    <a:pt x="152" y="41"/>
                    <a:pt x="148" y="41"/>
                    <a:pt x="144" y="41"/>
                  </a:cubicBezTo>
                  <a:cubicBezTo>
                    <a:pt x="144" y="41"/>
                    <a:pt x="143" y="42"/>
                    <a:pt x="143" y="43"/>
                  </a:cubicBezTo>
                  <a:cubicBezTo>
                    <a:pt x="143" y="43"/>
                    <a:pt x="143" y="43"/>
                    <a:pt x="143" y="43"/>
                  </a:cubicBezTo>
                  <a:cubicBezTo>
                    <a:pt x="143" y="44"/>
                    <a:pt x="144" y="44"/>
                    <a:pt x="144" y="44"/>
                  </a:cubicBezTo>
                  <a:close/>
                  <a:moveTo>
                    <a:pt x="165" y="44"/>
                  </a:moveTo>
                  <a:cubicBezTo>
                    <a:pt x="169" y="44"/>
                    <a:pt x="173" y="44"/>
                    <a:pt x="177" y="44"/>
                  </a:cubicBezTo>
                  <a:cubicBezTo>
                    <a:pt x="178" y="44"/>
                    <a:pt x="179" y="44"/>
                    <a:pt x="179" y="43"/>
                  </a:cubicBezTo>
                  <a:cubicBezTo>
                    <a:pt x="179" y="43"/>
                    <a:pt x="179" y="43"/>
                    <a:pt x="179" y="43"/>
                  </a:cubicBezTo>
                  <a:cubicBezTo>
                    <a:pt x="179" y="42"/>
                    <a:pt x="178" y="41"/>
                    <a:pt x="177" y="41"/>
                  </a:cubicBezTo>
                  <a:cubicBezTo>
                    <a:pt x="173" y="41"/>
                    <a:pt x="169" y="41"/>
                    <a:pt x="165" y="41"/>
                  </a:cubicBezTo>
                  <a:cubicBezTo>
                    <a:pt x="165" y="41"/>
                    <a:pt x="164" y="42"/>
                    <a:pt x="164" y="43"/>
                  </a:cubicBezTo>
                  <a:cubicBezTo>
                    <a:pt x="164" y="43"/>
                    <a:pt x="164" y="43"/>
                    <a:pt x="164" y="43"/>
                  </a:cubicBezTo>
                  <a:cubicBezTo>
                    <a:pt x="164" y="44"/>
                    <a:pt x="165" y="44"/>
                    <a:pt x="165" y="44"/>
                  </a:cubicBezTo>
                  <a:close/>
                </a:path>
              </a:pathLst>
            </a:custGeom>
            <a:solidFill>
              <a:schemeClr val="bg1"/>
            </a:solidFill>
            <a:ln w="9525">
              <a:noFill/>
              <a:round/>
            </a:ln>
          </p:spPr>
          <p:txBody>
            <a:bodyPr/>
            <a:lstStyle/>
            <a:p>
              <a:endParaRPr lang="zh-CN" altLang="en-US"/>
            </a:p>
          </p:txBody>
        </p:sp>
        <p:sp>
          <p:nvSpPr>
            <p:cNvPr id="25" name="Freeform 32"/>
            <p:cNvSpPr>
              <a:spLocks noEditPoints="1"/>
            </p:cNvSpPr>
            <p:nvPr/>
          </p:nvSpPr>
          <p:spPr bwMode="auto">
            <a:xfrm>
              <a:off x="4225925" y="1308100"/>
              <a:ext cx="1287463" cy="287338"/>
            </a:xfrm>
            <a:custGeom>
              <a:avLst/>
              <a:gdLst>
                <a:gd name="T0" fmla="*/ 2147483646 w 225"/>
                <a:gd name="T1" fmla="*/ 0 h 52"/>
                <a:gd name="T2" fmla="*/ 2147483646 w 225"/>
                <a:gd name="T3" fmla="*/ 2147483646 h 52"/>
                <a:gd name="T4" fmla="*/ 2147483646 w 225"/>
                <a:gd name="T5" fmla="*/ 2147483646 h 52"/>
                <a:gd name="T6" fmla="*/ 2147483646 w 225"/>
                <a:gd name="T7" fmla="*/ 2147483646 h 52"/>
                <a:gd name="T8" fmla="*/ 2147483646 w 225"/>
                <a:gd name="T9" fmla="*/ 2147483646 h 52"/>
                <a:gd name="T10" fmla="*/ 2147483646 w 225"/>
                <a:gd name="T11" fmla="*/ 2147483646 h 52"/>
                <a:gd name="T12" fmla="*/ 2147483646 w 225"/>
                <a:gd name="T13" fmla="*/ 2147483646 h 52"/>
                <a:gd name="T14" fmla="*/ 2147483646 w 225"/>
                <a:gd name="T15" fmla="*/ 2147483646 h 52"/>
                <a:gd name="T16" fmla="*/ 2147483646 w 225"/>
                <a:gd name="T17" fmla="*/ 2147483646 h 52"/>
                <a:gd name="T18" fmla="*/ 2147483646 w 225"/>
                <a:gd name="T19" fmla="*/ 2147483646 h 52"/>
                <a:gd name="T20" fmla="*/ 2147483646 w 225"/>
                <a:gd name="T21" fmla="*/ 2147483646 h 52"/>
                <a:gd name="T22" fmla="*/ 2147483646 w 225"/>
                <a:gd name="T23" fmla="*/ 2147483646 h 52"/>
                <a:gd name="T24" fmla="*/ 2147483646 w 225"/>
                <a:gd name="T25" fmla="*/ 2147483646 h 52"/>
                <a:gd name="T26" fmla="*/ 2147483646 w 225"/>
                <a:gd name="T27" fmla="*/ 0 h 52"/>
                <a:gd name="T28" fmla="*/ 2147483646 w 225"/>
                <a:gd name="T29" fmla="*/ 2147483646 h 52"/>
                <a:gd name="T30" fmla="*/ 2147483646 w 225"/>
                <a:gd name="T31" fmla="*/ 2147483646 h 52"/>
                <a:gd name="T32" fmla="*/ 2147483646 w 225"/>
                <a:gd name="T33" fmla="*/ 2147483646 h 52"/>
                <a:gd name="T34" fmla="*/ 2147483646 w 225"/>
                <a:gd name="T35" fmla="*/ 2147483646 h 52"/>
                <a:gd name="T36" fmla="*/ 2147483646 w 225"/>
                <a:gd name="T37" fmla="*/ 2147483646 h 52"/>
                <a:gd name="T38" fmla="*/ 2147483646 w 225"/>
                <a:gd name="T39" fmla="*/ 2147483646 h 52"/>
                <a:gd name="T40" fmla="*/ 2147483646 w 225"/>
                <a:gd name="T41" fmla="*/ 2147483646 h 52"/>
                <a:gd name="T42" fmla="*/ 2147483646 w 225"/>
                <a:gd name="T43" fmla="*/ 2147483646 h 52"/>
                <a:gd name="T44" fmla="*/ 2147483646 w 225"/>
                <a:gd name="T45" fmla="*/ 2147483646 h 52"/>
                <a:gd name="T46" fmla="*/ 2147483646 w 225"/>
                <a:gd name="T47" fmla="*/ 2147483646 h 52"/>
                <a:gd name="T48" fmla="*/ 0 w 225"/>
                <a:gd name="T49" fmla="*/ 0 h 52"/>
                <a:gd name="T50" fmla="*/ 2147483646 w 225"/>
                <a:gd name="T51" fmla="*/ 2147483646 h 52"/>
                <a:gd name="T52" fmla="*/ 2147483646 w 225"/>
                <a:gd name="T53" fmla="*/ 2147483646 h 52"/>
                <a:gd name="T54" fmla="*/ 2147483646 w 225"/>
                <a:gd name="T55" fmla="*/ 0 h 52"/>
                <a:gd name="T56" fmla="*/ 2147483646 w 225"/>
                <a:gd name="T57" fmla="*/ 2147483646 h 52"/>
                <a:gd name="T58" fmla="*/ 2147483646 w 225"/>
                <a:gd name="T59" fmla="*/ 2147483646 h 52"/>
                <a:gd name="T60" fmla="*/ 2147483646 w 225"/>
                <a:gd name="T61" fmla="*/ 2147483646 h 52"/>
                <a:gd name="T62" fmla="*/ 2147483646 w 225"/>
                <a:gd name="T63" fmla="*/ 0 h 52"/>
                <a:gd name="T64" fmla="*/ 2147483646 w 225"/>
                <a:gd name="T65" fmla="*/ 0 h 52"/>
                <a:gd name="T66" fmla="*/ 2147483646 w 225"/>
                <a:gd name="T67" fmla="*/ 2147483646 h 52"/>
                <a:gd name="T68" fmla="*/ 2147483646 w 225"/>
                <a:gd name="T69" fmla="*/ 2147483646 h 52"/>
                <a:gd name="T70" fmla="*/ 2147483646 w 225"/>
                <a:gd name="T71" fmla="*/ 2147483646 h 52"/>
                <a:gd name="T72" fmla="*/ 2147483646 w 225"/>
                <a:gd name="T73" fmla="*/ 0 h 52"/>
                <a:gd name="T74" fmla="*/ 2147483646 w 225"/>
                <a:gd name="T75" fmla="*/ 2147483646 h 52"/>
                <a:gd name="T76" fmla="*/ 2147483646 w 225"/>
                <a:gd name="T77" fmla="*/ 2147483646 h 52"/>
                <a:gd name="T78" fmla="*/ 2147483646 w 225"/>
                <a:gd name="T79" fmla="*/ 2147483646 h 52"/>
                <a:gd name="T80" fmla="*/ 2147483646 w 225"/>
                <a:gd name="T81" fmla="*/ 0 h 52"/>
                <a:gd name="T82" fmla="*/ 2147483646 w 225"/>
                <a:gd name="T83" fmla="*/ 0 h 52"/>
                <a:gd name="T84" fmla="*/ 2147483646 w 225"/>
                <a:gd name="T85" fmla="*/ 2147483646 h 52"/>
                <a:gd name="T86" fmla="*/ 2147483646 w 225"/>
                <a:gd name="T87" fmla="*/ 2147483646 h 52"/>
                <a:gd name="T88" fmla="*/ 2147483646 w 225"/>
                <a:gd name="T89" fmla="*/ 2147483646 h 52"/>
                <a:gd name="T90" fmla="*/ 2147483646 w 225"/>
                <a:gd name="T91" fmla="*/ 0 h 52"/>
                <a:gd name="T92" fmla="*/ 2147483646 w 225"/>
                <a:gd name="T93" fmla="*/ 2147483646 h 52"/>
                <a:gd name="T94" fmla="*/ 2147483646 w 225"/>
                <a:gd name="T95" fmla="*/ 2147483646 h 52"/>
                <a:gd name="T96" fmla="*/ 2147483646 w 225"/>
                <a:gd name="T97" fmla="*/ 2147483646 h 52"/>
                <a:gd name="T98" fmla="*/ 2147483646 w 225"/>
                <a:gd name="T99" fmla="*/ 0 h 52"/>
                <a:gd name="T100" fmla="*/ 2147483646 w 225"/>
                <a:gd name="T101" fmla="*/ 0 h 52"/>
                <a:gd name="T102" fmla="*/ 2147483646 w 225"/>
                <a:gd name="T103" fmla="*/ 2147483646 h 52"/>
                <a:gd name="T104" fmla="*/ 2147483646 w 225"/>
                <a:gd name="T105" fmla="*/ 2147483646 h 52"/>
                <a:gd name="T106" fmla="*/ 2147483646 w 225"/>
                <a:gd name="T107" fmla="*/ 2147483646 h 52"/>
                <a:gd name="T108" fmla="*/ 2147483646 w 225"/>
                <a:gd name="T109" fmla="*/ 0 h 52"/>
                <a:gd name="T110" fmla="*/ 2147483646 w 225"/>
                <a:gd name="T111" fmla="*/ 2147483646 h 52"/>
                <a:gd name="T112" fmla="*/ 2147483646 w 225"/>
                <a:gd name="T113" fmla="*/ 2147483646 h 52"/>
                <a:gd name="T114" fmla="*/ 2147483646 w 225"/>
                <a:gd name="T115" fmla="*/ 2147483646 h 52"/>
                <a:gd name="T116" fmla="*/ 2147483646 w 225"/>
                <a:gd name="T117" fmla="*/ 0 h 5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25" h="52">
                  <a:moveTo>
                    <a:pt x="19" y="0"/>
                  </a:moveTo>
                  <a:cubicBezTo>
                    <a:pt x="22" y="0"/>
                    <a:pt x="26" y="0"/>
                    <a:pt x="30" y="0"/>
                  </a:cubicBezTo>
                  <a:cubicBezTo>
                    <a:pt x="31" y="0"/>
                    <a:pt x="32" y="1"/>
                    <a:pt x="32" y="2"/>
                  </a:cubicBezTo>
                  <a:cubicBezTo>
                    <a:pt x="32" y="2"/>
                    <a:pt x="32" y="2"/>
                    <a:pt x="32" y="2"/>
                  </a:cubicBezTo>
                  <a:cubicBezTo>
                    <a:pt x="32" y="3"/>
                    <a:pt x="31" y="3"/>
                    <a:pt x="30" y="3"/>
                  </a:cubicBezTo>
                  <a:cubicBezTo>
                    <a:pt x="26" y="3"/>
                    <a:pt x="22" y="3"/>
                    <a:pt x="19" y="3"/>
                  </a:cubicBezTo>
                  <a:cubicBezTo>
                    <a:pt x="18" y="3"/>
                    <a:pt x="17" y="3"/>
                    <a:pt x="17" y="2"/>
                  </a:cubicBezTo>
                  <a:cubicBezTo>
                    <a:pt x="17" y="2"/>
                    <a:pt x="17" y="2"/>
                    <a:pt x="17" y="2"/>
                  </a:cubicBezTo>
                  <a:cubicBezTo>
                    <a:pt x="17" y="1"/>
                    <a:pt x="18" y="0"/>
                    <a:pt x="19" y="0"/>
                  </a:cubicBezTo>
                  <a:close/>
                  <a:moveTo>
                    <a:pt x="224" y="48"/>
                  </a:moveTo>
                  <a:cubicBezTo>
                    <a:pt x="224" y="48"/>
                    <a:pt x="224" y="48"/>
                    <a:pt x="224" y="48"/>
                  </a:cubicBezTo>
                  <a:cubicBezTo>
                    <a:pt x="225" y="48"/>
                    <a:pt x="225" y="49"/>
                    <a:pt x="225" y="50"/>
                  </a:cubicBezTo>
                  <a:cubicBezTo>
                    <a:pt x="225" y="50"/>
                    <a:pt x="225" y="50"/>
                    <a:pt x="225" y="50"/>
                  </a:cubicBezTo>
                  <a:cubicBezTo>
                    <a:pt x="225" y="51"/>
                    <a:pt x="225" y="52"/>
                    <a:pt x="224" y="52"/>
                  </a:cubicBezTo>
                  <a:cubicBezTo>
                    <a:pt x="224" y="52"/>
                    <a:pt x="224" y="52"/>
                    <a:pt x="224" y="52"/>
                  </a:cubicBezTo>
                  <a:cubicBezTo>
                    <a:pt x="223" y="52"/>
                    <a:pt x="222" y="51"/>
                    <a:pt x="222" y="50"/>
                  </a:cubicBezTo>
                  <a:cubicBezTo>
                    <a:pt x="222" y="50"/>
                    <a:pt x="222" y="50"/>
                    <a:pt x="222" y="50"/>
                  </a:cubicBezTo>
                  <a:cubicBezTo>
                    <a:pt x="222" y="49"/>
                    <a:pt x="223" y="48"/>
                    <a:pt x="224" y="48"/>
                  </a:cubicBezTo>
                  <a:close/>
                  <a:moveTo>
                    <a:pt x="196" y="1"/>
                  </a:moveTo>
                  <a:cubicBezTo>
                    <a:pt x="196" y="3"/>
                    <a:pt x="197" y="4"/>
                    <a:pt x="198" y="5"/>
                  </a:cubicBezTo>
                  <a:cubicBezTo>
                    <a:pt x="199" y="6"/>
                    <a:pt x="198" y="7"/>
                    <a:pt x="198" y="8"/>
                  </a:cubicBezTo>
                  <a:cubicBezTo>
                    <a:pt x="198" y="8"/>
                    <a:pt x="198" y="8"/>
                    <a:pt x="198" y="8"/>
                  </a:cubicBezTo>
                  <a:cubicBezTo>
                    <a:pt x="197" y="8"/>
                    <a:pt x="196" y="8"/>
                    <a:pt x="195" y="7"/>
                  </a:cubicBezTo>
                  <a:cubicBezTo>
                    <a:pt x="195" y="6"/>
                    <a:pt x="194" y="5"/>
                    <a:pt x="193" y="3"/>
                  </a:cubicBezTo>
                  <a:cubicBezTo>
                    <a:pt x="190" y="3"/>
                    <a:pt x="190" y="3"/>
                    <a:pt x="186" y="3"/>
                  </a:cubicBezTo>
                  <a:cubicBezTo>
                    <a:pt x="186" y="3"/>
                    <a:pt x="185" y="3"/>
                    <a:pt x="185" y="2"/>
                  </a:cubicBezTo>
                  <a:cubicBezTo>
                    <a:pt x="185" y="2"/>
                    <a:pt x="185" y="2"/>
                    <a:pt x="185" y="2"/>
                  </a:cubicBezTo>
                  <a:cubicBezTo>
                    <a:pt x="185" y="1"/>
                    <a:pt x="186" y="0"/>
                    <a:pt x="186" y="0"/>
                  </a:cubicBezTo>
                  <a:cubicBezTo>
                    <a:pt x="194" y="0"/>
                    <a:pt x="194" y="0"/>
                    <a:pt x="194" y="0"/>
                  </a:cubicBezTo>
                  <a:cubicBezTo>
                    <a:pt x="195" y="0"/>
                    <a:pt x="195" y="1"/>
                    <a:pt x="196" y="1"/>
                  </a:cubicBezTo>
                  <a:close/>
                  <a:moveTo>
                    <a:pt x="217" y="43"/>
                  </a:moveTo>
                  <a:cubicBezTo>
                    <a:pt x="215" y="40"/>
                    <a:pt x="213" y="36"/>
                    <a:pt x="211" y="33"/>
                  </a:cubicBezTo>
                  <a:cubicBezTo>
                    <a:pt x="211" y="32"/>
                    <a:pt x="211" y="31"/>
                    <a:pt x="212" y="31"/>
                  </a:cubicBezTo>
                  <a:cubicBezTo>
                    <a:pt x="212" y="31"/>
                    <a:pt x="212" y="31"/>
                    <a:pt x="212" y="31"/>
                  </a:cubicBezTo>
                  <a:cubicBezTo>
                    <a:pt x="212" y="30"/>
                    <a:pt x="213" y="30"/>
                    <a:pt x="214" y="31"/>
                  </a:cubicBezTo>
                  <a:cubicBezTo>
                    <a:pt x="216" y="34"/>
                    <a:pt x="218" y="38"/>
                    <a:pt x="220" y="41"/>
                  </a:cubicBezTo>
                  <a:cubicBezTo>
                    <a:pt x="221" y="42"/>
                    <a:pt x="220" y="43"/>
                    <a:pt x="219" y="43"/>
                  </a:cubicBezTo>
                  <a:cubicBezTo>
                    <a:pt x="219" y="43"/>
                    <a:pt x="219" y="43"/>
                    <a:pt x="219" y="43"/>
                  </a:cubicBezTo>
                  <a:cubicBezTo>
                    <a:pt x="219" y="44"/>
                    <a:pt x="218" y="44"/>
                    <a:pt x="217" y="43"/>
                  </a:cubicBezTo>
                  <a:close/>
                  <a:moveTo>
                    <a:pt x="206" y="25"/>
                  </a:moveTo>
                  <a:cubicBezTo>
                    <a:pt x="204" y="22"/>
                    <a:pt x="202" y="18"/>
                    <a:pt x="200" y="15"/>
                  </a:cubicBezTo>
                  <a:cubicBezTo>
                    <a:pt x="200" y="14"/>
                    <a:pt x="200" y="13"/>
                    <a:pt x="201" y="13"/>
                  </a:cubicBezTo>
                  <a:cubicBezTo>
                    <a:pt x="201" y="13"/>
                    <a:pt x="201" y="13"/>
                    <a:pt x="201" y="13"/>
                  </a:cubicBezTo>
                  <a:cubicBezTo>
                    <a:pt x="201" y="12"/>
                    <a:pt x="203" y="12"/>
                    <a:pt x="203" y="13"/>
                  </a:cubicBezTo>
                  <a:cubicBezTo>
                    <a:pt x="205" y="17"/>
                    <a:pt x="207" y="20"/>
                    <a:pt x="209" y="23"/>
                  </a:cubicBezTo>
                  <a:cubicBezTo>
                    <a:pt x="210" y="24"/>
                    <a:pt x="209" y="25"/>
                    <a:pt x="209" y="26"/>
                  </a:cubicBezTo>
                  <a:cubicBezTo>
                    <a:pt x="209" y="26"/>
                    <a:pt x="209" y="26"/>
                    <a:pt x="209" y="26"/>
                  </a:cubicBezTo>
                  <a:cubicBezTo>
                    <a:pt x="208" y="26"/>
                    <a:pt x="207" y="26"/>
                    <a:pt x="206" y="25"/>
                  </a:cubicBezTo>
                  <a:close/>
                  <a:moveTo>
                    <a:pt x="0" y="3"/>
                  </a:moveTo>
                  <a:cubicBezTo>
                    <a:pt x="0" y="0"/>
                    <a:pt x="0" y="0"/>
                    <a:pt x="0" y="0"/>
                  </a:cubicBezTo>
                  <a:cubicBezTo>
                    <a:pt x="8" y="0"/>
                    <a:pt x="8" y="0"/>
                    <a:pt x="8" y="0"/>
                  </a:cubicBezTo>
                  <a:cubicBezTo>
                    <a:pt x="9" y="0"/>
                    <a:pt x="10" y="1"/>
                    <a:pt x="10" y="2"/>
                  </a:cubicBezTo>
                  <a:cubicBezTo>
                    <a:pt x="10" y="2"/>
                    <a:pt x="10" y="2"/>
                    <a:pt x="10" y="2"/>
                  </a:cubicBezTo>
                  <a:cubicBezTo>
                    <a:pt x="10" y="3"/>
                    <a:pt x="9" y="3"/>
                    <a:pt x="8" y="3"/>
                  </a:cubicBezTo>
                  <a:cubicBezTo>
                    <a:pt x="0" y="3"/>
                    <a:pt x="0" y="3"/>
                    <a:pt x="0" y="3"/>
                  </a:cubicBezTo>
                  <a:close/>
                  <a:moveTo>
                    <a:pt x="40" y="0"/>
                  </a:moveTo>
                  <a:cubicBezTo>
                    <a:pt x="43" y="0"/>
                    <a:pt x="47" y="0"/>
                    <a:pt x="51" y="0"/>
                  </a:cubicBezTo>
                  <a:cubicBezTo>
                    <a:pt x="52" y="0"/>
                    <a:pt x="53" y="1"/>
                    <a:pt x="53" y="2"/>
                  </a:cubicBezTo>
                  <a:cubicBezTo>
                    <a:pt x="53" y="2"/>
                    <a:pt x="53" y="2"/>
                    <a:pt x="53" y="2"/>
                  </a:cubicBezTo>
                  <a:cubicBezTo>
                    <a:pt x="53" y="3"/>
                    <a:pt x="52" y="3"/>
                    <a:pt x="51" y="3"/>
                  </a:cubicBezTo>
                  <a:cubicBezTo>
                    <a:pt x="47" y="3"/>
                    <a:pt x="43" y="3"/>
                    <a:pt x="40" y="3"/>
                  </a:cubicBezTo>
                  <a:cubicBezTo>
                    <a:pt x="39" y="3"/>
                    <a:pt x="38" y="3"/>
                    <a:pt x="38" y="2"/>
                  </a:cubicBezTo>
                  <a:cubicBezTo>
                    <a:pt x="38" y="2"/>
                    <a:pt x="38" y="2"/>
                    <a:pt x="38" y="2"/>
                  </a:cubicBezTo>
                  <a:cubicBezTo>
                    <a:pt x="38" y="1"/>
                    <a:pt x="39" y="0"/>
                    <a:pt x="40" y="0"/>
                  </a:cubicBezTo>
                  <a:close/>
                  <a:moveTo>
                    <a:pt x="60" y="0"/>
                  </a:moveTo>
                  <a:cubicBezTo>
                    <a:pt x="64" y="0"/>
                    <a:pt x="68" y="0"/>
                    <a:pt x="72" y="0"/>
                  </a:cubicBezTo>
                  <a:cubicBezTo>
                    <a:pt x="73" y="0"/>
                    <a:pt x="74" y="1"/>
                    <a:pt x="74" y="2"/>
                  </a:cubicBezTo>
                  <a:cubicBezTo>
                    <a:pt x="74" y="2"/>
                    <a:pt x="74" y="2"/>
                    <a:pt x="74" y="2"/>
                  </a:cubicBezTo>
                  <a:cubicBezTo>
                    <a:pt x="74" y="3"/>
                    <a:pt x="73" y="3"/>
                    <a:pt x="72" y="3"/>
                  </a:cubicBezTo>
                  <a:cubicBezTo>
                    <a:pt x="68" y="3"/>
                    <a:pt x="64" y="3"/>
                    <a:pt x="60" y="3"/>
                  </a:cubicBezTo>
                  <a:cubicBezTo>
                    <a:pt x="60" y="3"/>
                    <a:pt x="59" y="3"/>
                    <a:pt x="59" y="2"/>
                  </a:cubicBezTo>
                  <a:cubicBezTo>
                    <a:pt x="59" y="2"/>
                    <a:pt x="59" y="2"/>
                    <a:pt x="59" y="2"/>
                  </a:cubicBezTo>
                  <a:cubicBezTo>
                    <a:pt x="59" y="1"/>
                    <a:pt x="60" y="0"/>
                    <a:pt x="60" y="0"/>
                  </a:cubicBezTo>
                  <a:close/>
                  <a:moveTo>
                    <a:pt x="81" y="0"/>
                  </a:moveTo>
                  <a:cubicBezTo>
                    <a:pt x="85" y="0"/>
                    <a:pt x="89" y="0"/>
                    <a:pt x="93" y="0"/>
                  </a:cubicBezTo>
                  <a:cubicBezTo>
                    <a:pt x="94" y="0"/>
                    <a:pt x="95" y="1"/>
                    <a:pt x="95" y="2"/>
                  </a:cubicBezTo>
                  <a:cubicBezTo>
                    <a:pt x="95" y="2"/>
                    <a:pt x="95" y="2"/>
                    <a:pt x="95" y="2"/>
                  </a:cubicBezTo>
                  <a:cubicBezTo>
                    <a:pt x="95" y="3"/>
                    <a:pt x="94" y="3"/>
                    <a:pt x="93" y="3"/>
                  </a:cubicBezTo>
                  <a:cubicBezTo>
                    <a:pt x="89" y="3"/>
                    <a:pt x="85" y="3"/>
                    <a:pt x="81" y="3"/>
                  </a:cubicBezTo>
                  <a:cubicBezTo>
                    <a:pt x="81" y="3"/>
                    <a:pt x="80" y="3"/>
                    <a:pt x="80" y="2"/>
                  </a:cubicBezTo>
                  <a:cubicBezTo>
                    <a:pt x="80" y="2"/>
                    <a:pt x="80" y="2"/>
                    <a:pt x="80" y="2"/>
                  </a:cubicBezTo>
                  <a:cubicBezTo>
                    <a:pt x="80" y="1"/>
                    <a:pt x="81" y="0"/>
                    <a:pt x="81" y="0"/>
                  </a:cubicBezTo>
                  <a:close/>
                  <a:moveTo>
                    <a:pt x="102" y="0"/>
                  </a:moveTo>
                  <a:cubicBezTo>
                    <a:pt x="106" y="0"/>
                    <a:pt x="110" y="0"/>
                    <a:pt x="114" y="0"/>
                  </a:cubicBezTo>
                  <a:cubicBezTo>
                    <a:pt x="115" y="0"/>
                    <a:pt x="116" y="1"/>
                    <a:pt x="116" y="2"/>
                  </a:cubicBezTo>
                  <a:cubicBezTo>
                    <a:pt x="116" y="2"/>
                    <a:pt x="116" y="2"/>
                    <a:pt x="116" y="2"/>
                  </a:cubicBezTo>
                  <a:cubicBezTo>
                    <a:pt x="116" y="3"/>
                    <a:pt x="115" y="3"/>
                    <a:pt x="114" y="3"/>
                  </a:cubicBezTo>
                  <a:cubicBezTo>
                    <a:pt x="110" y="3"/>
                    <a:pt x="106" y="3"/>
                    <a:pt x="102" y="3"/>
                  </a:cubicBezTo>
                  <a:cubicBezTo>
                    <a:pt x="102" y="3"/>
                    <a:pt x="101" y="3"/>
                    <a:pt x="101" y="2"/>
                  </a:cubicBezTo>
                  <a:cubicBezTo>
                    <a:pt x="101" y="2"/>
                    <a:pt x="101" y="2"/>
                    <a:pt x="101" y="2"/>
                  </a:cubicBezTo>
                  <a:cubicBezTo>
                    <a:pt x="101" y="1"/>
                    <a:pt x="102" y="0"/>
                    <a:pt x="102" y="0"/>
                  </a:cubicBezTo>
                  <a:close/>
                  <a:moveTo>
                    <a:pt x="123" y="0"/>
                  </a:moveTo>
                  <a:cubicBezTo>
                    <a:pt x="127" y="0"/>
                    <a:pt x="131" y="0"/>
                    <a:pt x="135" y="0"/>
                  </a:cubicBezTo>
                  <a:cubicBezTo>
                    <a:pt x="136" y="0"/>
                    <a:pt x="137" y="1"/>
                    <a:pt x="137" y="2"/>
                  </a:cubicBezTo>
                  <a:cubicBezTo>
                    <a:pt x="137" y="2"/>
                    <a:pt x="137" y="2"/>
                    <a:pt x="137" y="2"/>
                  </a:cubicBezTo>
                  <a:cubicBezTo>
                    <a:pt x="137" y="3"/>
                    <a:pt x="136" y="3"/>
                    <a:pt x="135" y="3"/>
                  </a:cubicBezTo>
                  <a:cubicBezTo>
                    <a:pt x="131" y="3"/>
                    <a:pt x="127" y="3"/>
                    <a:pt x="123" y="3"/>
                  </a:cubicBezTo>
                  <a:cubicBezTo>
                    <a:pt x="123" y="3"/>
                    <a:pt x="122" y="3"/>
                    <a:pt x="122" y="2"/>
                  </a:cubicBezTo>
                  <a:cubicBezTo>
                    <a:pt x="122" y="2"/>
                    <a:pt x="122" y="2"/>
                    <a:pt x="122" y="2"/>
                  </a:cubicBezTo>
                  <a:cubicBezTo>
                    <a:pt x="122" y="1"/>
                    <a:pt x="123" y="0"/>
                    <a:pt x="123" y="0"/>
                  </a:cubicBezTo>
                  <a:close/>
                  <a:moveTo>
                    <a:pt x="144" y="0"/>
                  </a:moveTo>
                  <a:cubicBezTo>
                    <a:pt x="148" y="0"/>
                    <a:pt x="152" y="0"/>
                    <a:pt x="156" y="0"/>
                  </a:cubicBezTo>
                  <a:cubicBezTo>
                    <a:pt x="157" y="0"/>
                    <a:pt x="158" y="1"/>
                    <a:pt x="158" y="2"/>
                  </a:cubicBezTo>
                  <a:cubicBezTo>
                    <a:pt x="158" y="2"/>
                    <a:pt x="158" y="2"/>
                    <a:pt x="158" y="2"/>
                  </a:cubicBezTo>
                  <a:cubicBezTo>
                    <a:pt x="158" y="3"/>
                    <a:pt x="157" y="3"/>
                    <a:pt x="156" y="3"/>
                  </a:cubicBezTo>
                  <a:cubicBezTo>
                    <a:pt x="152" y="3"/>
                    <a:pt x="148" y="3"/>
                    <a:pt x="144" y="3"/>
                  </a:cubicBezTo>
                  <a:cubicBezTo>
                    <a:pt x="144" y="3"/>
                    <a:pt x="143" y="3"/>
                    <a:pt x="143" y="2"/>
                  </a:cubicBezTo>
                  <a:cubicBezTo>
                    <a:pt x="143" y="2"/>
                    <a:pt x="143" y="2"/>
                    <a:pt x="143" y="2"/>
                  </a:cubicBezTo>
                  <a:cubicBezTo>
                    <a:pt x="143" y="1"/>
                    <a:pt x="144" y="0"/>
                    <a:pt x="144" y="0"/>
                  </a:cubicBezTo>
                  <a:close/>
                  <a:moveTo>
                    <a:pt x="165" y="0"/>
                  </a:moveTo>
                  <a:cubicBezTo>
                    <a:pt x="169" y="0"/>
                    <a:pt x="173" y="0"/>
                    <a:pt x="177" y="0"/>
                  </a:cubicBezTo>
                  <a:cubicBezTo>
                    <a:pt x="178" y="0"/>
                    <a:pt x="179" y="1"/>
                    <a:pt x="179" y="2"/>
                  </a:cubicBezTo>
                  <a:cubicBezTo>
                    <a:pt x="179" y="2"/>
                    <a:pt x="179" y="2"/>
                    <a:pt x="179" y="2"/>
                  </a:cubicBezTo>
                  <a:cubicBezTo>
                    <a:pt x="179" y="3"/>
                    <a:pt x="178" y="3"/>
                    <a:pt x="177" y="3"/>
                  </a:cubicBezTo>
                  <a:cubicBezTo>
                    <a:pt x="173" y="3"/>
                    <a:pt x="169" y="3"/>
                    <a:pt x="165" y="3"/>
                  </a:cubicBezTo>
                  <a:cubicBezTo>
                    <a:pt x="165" y="3"/>
                    <a:pt x="164" y="3"/>
                    <a:pt x="164" y="2"/>
                  </a:cubicBezTo>
                  <a:cubicBezTo>
                    <a:pt x="164" y="2"/>
                    <a:pt x="164" y="2"/>
                    <a:pt x="164" y="2"/>
                  </a:cubicBezTo>
                  <a:cubicBezTo>
                    <a:pt x="164" y="1"/>
                    <a:pt x="165" y="0"/>
                    <a:pt x="165" y="0"/>
                  </a:cubicBezTo>
                  <a:close/>
                </a:path>
              </a:pathLst>
            </a:custGeom>
            <a:solidFill>
              <a:schemeClr val="bg1"/>
            </a:solidFill>
            <a:ln>
              <a:noFill/>
            </a:ln>
          </p:spPr>
          <p:txBody>
            <a:bodyPr/>
            <a:lstStyle/>
            <a:p>
              <a:endParaRPr lang="zh-CN" altLang="en-US"/>
            </a:p>
          </p:txBody>
        </p:sp>
        <p:sp>
          <p:nvSpPr>
            <p:cNvPr id="26" name="矩形 5"/>
            <p:cNvSpPr>
              <a:spLocks noChangeArrowheads="1"/>
            </p:cNvSpPr>
            <p:nvPr/>
          </p:nvSpPr>
          <p:spPr bwMode="auto">
            <a:xfrm>
              <a:off x="4539130" y="1295282"/>
              <a:ext cx="691215"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ct val="3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ct val="3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ct val="3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ct val="3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ct val="3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a:lnSpc>
                  <a:spcPct val="100000"/>
                </a:lnSpc>
                <a:spcBef>
                  <a:spcPct val="0"/>
                </a:spcBef>
                <a:buNone/>
              </a:pPr>
              <a:r>
                <a:rPr lang="en-US" altLang="zh-CN" sz="3200" b="1" dirty="0">
                  <a:solidFill>
                    <a:schemeClr val="bg1"/>
                  </a:solidFill>
                  <a:latin typeface="微软雅黑" panose="020B0503020204020204" pitchFamily="34" charset="-122"/>
                  <a:ea typeface="微软雅黑" panose="020B0503020204020204" pitchFamily="34" charset="-122"/>
                </a:rPr>
                <a:t>01</a:t>
              </a:r>
              <a:endParaRPr lang="zh-CN" altLang="en-GB" sz="1400" b="1" dirty="0">
                <a:ea typeface="微软雅黑" panose="020B0503020204020204" pitchFamily="34" charset="-122"/>
                <a:cs typeface="+mn-ea"/>
                <a:sym typeface="Arial" panose="020B0604020202020204" pitchFamily="34" charset="0"/>
              </a:endParaRPr>
            </a:p>
            <a:p>
              <a:pPr algn="ctr">
                <a:lnSpc>
                  <a:spcPct val="100000"/>
                </a:lnSpc>
                <a:spcBef>
                  <a:spcPct val="0"/>
                </a:spcBef>
                <a:buFontTx/>
                <a:buNone/>
              </a:pP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2" name="矩形 1"/>
            <p:cNvSpPr/>
            <p:nvPr/>
          </p:nvSpPr>
          <p:spPr>
            <a:xfrm>
              <a:off x="5634038" y="1271322"/>
              <a:ext cx="1980029" cy="400110"/>
            </a:xfrm>
            <a:prstGeom prst="rect">
              <a:avLst/>
            </a:prstGeom>
          </p:spPr>
          <p:txBody>
            <a:bodyPr wrap="none">
              <a:spAutoFit/>
            </a:bodyPr>
            <a:lstStyle/>
            <a:p>
              <a:r>
                <a:rPr lang="zh-CN" altLang="en-US" sz="2000" b="1" dirty="0" smtClean="0">
                  <a:solidFill>
                    <a:srgbClr val="B13528"/>
                  </a:solidFill>
                  <a:ea typeface="微软雅黑" panose="020B0503020204020204" pitchFamily="34" charset="-122"/>
                  <a:cs typeface="+mn-ea"/>
                  <a:sym typeface="Arial" panose="020B0604020202020204" pitchFamily="34" charset="0"/>
                </a:rPr>
                <a:t>鼓励组合式签约</a:t>
              </a:r>
              <a:endParaRPr lang="zh-CN" altLang="en-US" sz="2000" dirty="0">
                <a:solidFill>
                  <a:srgbClr val="B13528"/>
                </a:solidFill>
              </a:endParaRPr>
            </a:p>
          </p:txBody>
        </p:sp>
        <p:sp>
          <p:nvSpPr>
            <p:cNvPr id="3" name="矩形 2"/>
            <p:cNvSpPr/>
            <p:nvPr/>
          </p:nvSpPr>
          <p:spPr>
            <a:xfrm>
              <a:off x="5634038" y="1587112"/>
              <a:ext cx="7115503" cy="1200329"/>
            </a:xfrm>
            <a:prstGeom prst="rect">
              <a:avLst/>
            </a:prstGeom>
          </p:spPr>
          <p:txBody>
            <a:bodyPr wrap="square">
              <a:spAutoFit/>
            </a:bodyPr>
            <a:lstStyle/>
            <a:p>
              <a:pPr marL="171450" indent="-171450">
                <a:lnSpc>
                  <a:spcPct val="150000"/>
                </a:lnSpc>
                <a:buChar char="•"/>
              </a:pPr>
              <a:r>
                <a:rPr lang="zh-CN" altLang="en-US" sz="1600" dirty="0" smtClean="0">
                  <a:latin typeface="微软雅黑" panose="020B0503020204020204" pitchFamily="34" charset="-122"/>
                  <a:ea typeface="微软雅黑" panose="020B0503020204020204" pitchFamily="34" charset="-122"/>
                </a:rPr>
                <a:t>加强基层医疗机构与上级医院对接，探索引导居民与家庭医生或家庭医生团队签约的同时，自愿与医联体医院签约，形成组合签约服务模式，促进居民就医的有序流动。</a:t>
              </a:r>
              <a:endParaRPr lang="zh-CN" altLang="en-US" sz="1600" dirty="0">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2800908" y="2958495"/>
            <a:ext cx="8820478" cy="2099242"/>
            <a:chOff x="3929063" y="1176280"/>
            <a:chExt cx="8820478" cy="2099242"/>
          </a:xfrm>
        </p:grpSpPr>
        <p:sp>
          <p:nvSpPr>
            <p:cNvPr id="29" name="Freeform 23"/>
            <p:cNvSpPr/>
            <p:nvPr/>
          </p:nvSpPr>
          <p:spPr bwMode="auto">
            <a:xfrm>
              <a:off x="3929063" y="1519238"/>
              <a:ext cx="744537" cy="638175"/>
            </a:xfrm>
            <a:custGeom>
              <a:avLst/>
              <a:gdLst>
                <a:gd name="T0" fmla="*/ 0 w 310"/>
                <a:gd name="T1" fmla="*/ 0 h 273"/>
                <a:gd name="T2" fmla="*/ 2147483646 w 310"/>
                <a:gd name="T3" fmla="*/ 0 h 273"/>
                <a:gd name="T4" fmla="*/ 2147483646 w 310"/>
                <a:gd name="T5" fmla="*/ 2147483646 h 273"/>
                <a:gd name="T6" fmla="*/ 0 w 310"/>
                <a:gd name="T7" fmla="*/ 2147483646 h 273"/>
                <a:gd name="T8" fmla="*/ 2147483646 w 310"/>
                <a:gd name="T9" fmla="*/ 2147483646 h 273"/>
                <a:gd name="T10" fmla="*/ 0 w 310"/>
                <a:gd name="T11" fmla="*/ 0 h 273"/>
                <a:gd name="T12" fmla="*/ 0 w 310"/>
                <a:gd name="T13" fmla="*/ 0 h 27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10" h="273">
                  <a:moveTo>
                    <a:pt x="0" y="0"/>
                  </a:moveTo>
                  <a:lnTo>
                    <a:pt x="310" y="0"/>
                  </a:lnTo>
                  <a:lnTo>
                    <a:pt x="310" y="273"/>
                  </a:lnTo>
                  <a:lnTo>
                    <a:pt x="0" y="273"/>
                  </a:lnTo>
                  <a:lnTo>
                    <a:pt x="84" y="135"/>
                  </a:lnTo>
                  <a:lnTo>
                    <a:pt x="0" y="0"/>
                  </a:lnTo>
                  <a:close/>
                </a:path>
              </a:pathLst>
            </a:custGeom>
            <a:solidFill>
              <a:schemeClr val="tx1">
                <a:lumMod val="75000"/>
                <a:lumOff val="25000"/>
              </a:schemeClr>
            </a:solidFill>
            <a:ln>
              <a:noFill/>
            </a:ln>
          </p:spPr>
          <p:txBody>
            <a:bodyPr/>
            <a:lstStyle/>
            <a:p>
              <a:endParaRPr lang="zh-CN" altLang="en-US"/>
            </a:p>
          </p:txBody>
        </p:sp>
        <p:sp>
          <p:nvSpPr>
            <p:cNvPr id="30" name="Freeform 24"/>
            <p:cNvSpPr>
              <a:spLocks noEditPoints="1"/>
            </p:cNvSpPr>
            <p:nvPr/>
          </p:nvSpPr>
          <p:spPr bwMode="auto">
            <a:xfrm>
              <a:off x="4010025" y="1555750"/>
              <a:ext cx="684213" cy="23813"/>
            </a:xfrm>
            <a:custGeom>
              <a:avLst/>
              <a:gdLst>
                <a:gd name="T0" fmla="*/ 2147483646 w 120"/>
                <a:gd name="T1" fmla="*/ 0 h 4"/>
                <a:gd name="T2" fmla="*/ 2147483646 w 120"/>
                <a:gd name="T3" fmla="*/ 0 h 4"/>
                <a:gd name="T4" fmla="*/ 2147483646 w 120"/>
                <a:gd name="T5" fmla="*/ 2147483646 h 4"/>
                <a:gd name="T6" fmla="*/ 2147483646 w 120"/>
                <a:gd name="T7" fmla="*/ 2147483646 h 4"/>
                <a:gd name="T8" fmla="*/ 2147483646 w 120"/>
                <a:gd name="T9" fmla="*/ 2147483646 h 4"/>
                <a:gd name="T10" fmla="*/ 2147483646 w 120"/>
                <a:gd name="T11" fmla="*/ 2147483646 h 4"/>
                <a:gd name="T12" fmla="*/ 0 w 120"/>
                <a:gd name="T13" fmla="*/ 2147483646 h 4"/>
                <a:gd name="T14" fmla="*/ 0 w 120"/>
                <a:gd name="T15" fmla="*/ 2147483646 h 4"/>
                <a:gd name="T16" fmla="*/ 2147483646 w 120"/>
                <a:gd name="T17" fmla="*/ 0 h 4"/>
                <a:gd name="T18" fmla="*/ 2147483646 w 120"/>
                <a:gd name="T19" fmla="*/ 0 h 4"/>
                <a:gd name="T20" fmla="*/ 2147483646 w 120"/>
                <a:gd name="T21" fmla="*/ 0 h 4"/>
                <a:gd name="T22" fmla="*/ 2147483646 w 120"/>
                <a:gd name="T23" fmla="*/ 2147483646 h 4"/>
                <a:gd name="T24" fmla="*/ 2147483646 w 120"/>
                <a:gd name="T25" fmla="*/ 2147483646 h 4"/>
                <a:gd name="T26" fmla="*/ 2147483646 w 120"/>
                <a:gd name="T27" fmla="*/ 2147483646 h 4"/>
                <a:gd name="T28" fmla="*/ 2147483646 w 120"/>
                <a:gd name="T29" fmla="*/ 2147483646 h 4"/>
                <a:gd name="T30" fmla="*/ 2147483646 w 120"/>
                <a:gd name="T31" fmla="*/ 2147483646 h 4"/>
                <a:gd name="T32" fmla="*/ 2147483646 w 120"/>
                <a:gd name="T33" fmla="*/ 2147483646 h 4"/>
                <a:gd name="T34" fmla="*/ 2147483646 w 120"/>
                <a:gd name="T35" fmla="*/ 0 h 4"/>
                <a:gd name="T36" fmla="*/ 2147483646 w 120"/>
                <a:gd name="T37" fmla="*/ 0 h 4"/>
                <a:gd name="T38" fmla="*/ 2147483646 w 120"/>
                <a:gd name="T39" fmla="*/ 0 h 4"/>
                <a:gd name="T40" fmla="*/ 2147483646 w 120"/>
                <a:gd name="T41" fmla="*/ 2147483646 h 4"/>
                <a:gd name="T42" fmla="*/ 2147483646 w 120"/>
                <a:gd name="T43" fmla="*/ 2147483646 h 4"/>
                <a:gd name="T44" fmla="*/ 2147483646 w 120"/>
                <a:gd name="T45" fmla="*/ 2147483646 h 4"/>
                <a:gd name="T46" fmla="*/ 2147483646 w 120"/>
                <a:gd name="T47" fmla="*/ 2147483646 h 4"/>
                <a:gd name="T48" fmla="*/ 2147483646 w 120"/>
                <a:gd name="T49" fmla="*/ 2147483646 h 4"/>
                <a:gd name="T50" fmla="*/ 2147483646 w 120"/>
                <a:gd name="T51" fmla="*/ 2147483646 h 4"/>
                <a:gd name="T52" fmla="*/ 2147483646 w 120"/>
                <a:gd name="T53" fmla="*/ 0 h 4"/>
                <a:gd name="T54" fmla="*/ 2147483646 w 120"/>
                <a:gd name="T55" fmla="*/ 0 h 4"/>
                <a:gd name="T56" fmla="*/ 2147483646 w 120"/>
                <a:gd name="T57" fmla="*/ 0 h 4"/>
                <a:gd name="T58" fmla="*/ 2147483646 w 120"/>
                <a:gd name="T59" fmla="*/ 2147483646 h 4"/>
                <a:gd name="T60" fmla="*/ 2147483646 w 120"/>
                <a:gd name="T61" fmla="*/ 2147483646 h 4"/>
                <a:gd name="T62" fmla="*/ 2147483646 w 120"/>
                <a:gd name="T63" fmla="*/ 2147483646 h 4"/>
                <a:gd name="T64" fmla="*/ 2147483646 w 120"/>
                <a:gd name="T65" fmla="*/ 2147483646 h 4"/>
                <a:gd name="T66" fmla="*/ 2147483646 w 120"/>
                <a:gd name="T67" fmla="*/ 2147483646 h 4"/>
                <a:gd name="T68" fmla="*/ 2147483646 w 120"/>
                <a:gd name="T69" fmla="*/ 2147483646 h 4"/>
                <a:gd name="T70" fmla="*/ 2147483646 w 120"/>
                <a:gd name="T71" fmla="*/ 0 h 4"/>
                <a:gd name="T72" fmla="*/ 2147483646 w 120"/>
                <a:gd name="T73" fmla="*/ 0 h 4"/>
                <a:gd name="T74" fmla="*/ 2147483646 w 120"/>
                <a:gd name="T75" fmla="*/ 0 h 4"/>
                <a:gd name="T76" fmla="*/ 2147483646 w 120"/>
                <a:gd name="T77" fmla="*/ 2147483646 h 4"/>
                <a:gd name="T78" fmla="*/ 2147483646 w 120"/>
                <a:gd name="T79" fmla="*/ 2147483646 h 4"/>
                <a:gd name="T80" fmla="*/ 2147483646 w 120"/>
                <a:gd name="T81" fmla="*/ 2147483646 h 4"/>
                <a:gd name="T82" fmla="*/ 2147483646 w 120"/>
                <a:gd name="T83" fmla="*/ 2147483646 h 4"/>
                <a:gd name="T84" fmla="*/ 2147483646 w 120"/>
                <a:gd name="T85" fmla="*/ 2147483646 h 4"/>
                <a:gd name="T86" fmla="*/ 2147483646 w 120"/>
                <a:gd name="T87" fmla="*/ 2147483646 h 4"/>
                <a:gd name="T88" fmla="*/ 2147483646 w 120"/>
                <a:gd name="T89" fmla="*/ 0 h 4"/>
                <a:gd name="T90" fmla="*/ 2147483646 w 120"/>
                <a:gd name="T91" fmla="*/ 0 h 4"/>
                <a:gd name="T92" fmla="*/ 2147483646 w 120"/>
                <a:gd name="T93" fmla="*/ 0 h 4"/>
                <a:gd name="T94" fmla="*/ 2147483646 w 120"/>
                <a:gd name="T95" fmla="*/ 2147483646 h 4"/>
                <a:gd name="T96" fmla="*/ 2147483646 w 120"/>
                <a:gd name="T97" fmla="*/ 2147483646 h 4"/>
                <a:gd name="T98" fmla="*/ 2147483646 w 120"/>
                <a:gd name="T99" fmla="*/ 2147483646 h 4"/>
                <a:gd name="T100" fmla="*/ 2147483646 w 120"/>
                <a:gd name="T101" fmla="*/ 2147483646 h 4"/>
                <a:gd name="T102" fmla="*/ 2147483646 w 120"/>
                <a:gd name="T103" fmla="*/ 2147483646 h 4"/>
                <a:gd name="T104" fmla="*/ 2147483646 w 120"/>
                <a:gd name="T105" fmla="*/ 2147483646 h 4"/>
                <a:gd name="T106" fmla="*/ 2147483646 w 120"/>
                <a:gd name="T107" fmla="*/ 0 h 4"/>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120" h="4">
                  <a:moveTo>
                    <a:pt x="1" y="0"/>
                  </a:moveTo>
                  <a:cubicBezTo>
                    <a:pt x="5" y="0"/>
                    <a:pt x="9" y="0"/>
                    <a:pt x="13" y="0"/>
                  </a:cubicBezTo>
                  <a:cubicBezTo>
                    <a:pt x="14" y="0"/>
                    <a:pt x="15" y="1"/>
                    <a:pt x="15" y="2"/>
                  </a:cubicBezTo>
                  <a:cubicBezTo>
                    <a:pt x="15" y="2"/>
                    <a:pt x="15" y="2"/>
                    <a:pt x="15" y="2"/>
                  </a:cubicBezTo>
                  <a:cubicBezTo>
                    <a:pt x="15" y="3"/>
                    <a:pt x="14" y="4"/>
                    <a:pt x="13" y="4"/>
                  </a:cubicBezTo>
                  <a:cubicBezTo>
                    <a:pt x="9" y="4"/>
                    <a:pt x="5" y="4"/>
                    <a:pt x="1" y="4"/>
                  </a:cubicBezTo>
                  <a:cubicBezTo>
                    <a:pt x="0" y="4"/>
                    <a:pt x="0" y="3"/>
                    <a:pt x="0" y="2"/>
                  </a:cubicBezTo>
                  <a:cubicBezTo>
                    <a:pt x="0" y="2"/>
                    <a:pt x="0" y="2"/>
                    <a:pt x="0" y="2"/>
                  </a:cubicBezTo>
                  <a:cubicBezTo>
                    <a:pt x="0" y="1"/>
                    <a:pt x="0" y="0"/>
                    <a:pt x="1" y="0"/>
                  </a:cubicBezTo>
                  <a:close/>
                  <a:moveTo>
                    <a:pt x="22" y="0"/>
                  </a:moveTo>
                  <a:cubicBezTo>
                    <a:pt x="26" y="0"/>
                    <a:pt x="30" y="0"/>
                    <a:pt x="34" y="0"/>
                  </a:cubicBezTo>
                  <a:cubicBezTo>
                    <a:pt x="35" y="0"/>
                    <a:pt x="36" y="1"/>
                    <a:pt x="36" y="2"/>
                  </a:cubicBezTo>
                  <a:cubicBezTo>
                    <a:pt x="36" y="2"/>
                    <a:pt x="36" y="2"/>
                    <a:pt x="36" y="2"/>
                  </a:cubicBezTo>
                  <a:cubicBezTo>
                    <a:pt x="36" y="3"/>
                    <a:pt x="35" y="4"/>
                    <a:pt x="34" y="4"/>
                  </a:cubicBezTo>
                  <a:cubicBezTo>
                    <a:pt x="30" y="4"/>
                    <a:pt x="26" y="4"/>
                    <a:pt x="22" y="4"/>
                  </a:cubicBezTo>
                  <a:cubicBezTo>
                    <a:pt x="21" y="4"/>
                    <a:pt x="21" y="3"/>
                    <a:pt x="21" y="2"/>
                  </a:cubicBezTo>
                  <a:cubicBezTo>
                    <a:pt x="21" y="2"/>
                    <a:pt x="21" y="2"/>
                    <a:pt x="21" y="2"/>
                  </a:cubicBezTo>
                  <a:cubicBezTo>
                    <a:pt x="21" y="1"/>
                    <a:pt x="21" y="0"/>
                    <a:pt x="22" y="0"/>
                  </a:cubicBezTo>
                  <a:close/>
                  <a:moveTo>
                    <a:pt x="43" y="0"/>
                  </a:moveTo>
                  <a:cubicBezTo>
                    <a:pt x="47" y="0"/>
                    <a:pt x="51" y="0"/>
                    <a:pt x="55" y="0"/>
                  </a:cubicBezTo>
                  <a:cubicBezTo>
                    <a:pt x="56" y="0"/>
                    <a:pt x="57" y="1"/>
                    <a:pt x="57" y="2"/>
                  </a:cubicBezTo>
                  <a:cubicBezTo>
                    <a:pt x="57" y="2"/>
                    <a:pt x="57" y="2"/>
                    <a:pt x="57" y="2"/>
                  </a:cubicBezTo>
                  <a:cubicBezTo>
                    <a:pt x="57" y="3"/>
                    <a:pt x="56" y="4"/>
                    <a:pt x="55" y="4"/>
                  </a:cubicBezTo>
                  <a:cubicBezTo>
                    <a:pt x="51" y="4"/>
                    <a:pt x="47" y="4"/>
                    <a:pt x="43" y="4"/>
                  </a:cubicBezTo>
                  <a:cubicBezTo>
                    <a:pt x="42" y="4"/>
                    <a:pt x="42" y="3"/>
                    <a:pt x="42" y="2"/>
                  </a:cubicBezTo>
                  <a:cubicBezTo>
                    <a:pt x="42" y="2"/>
                    <a:pt x="42" y="2"/>
                    <a:pt x="42" y="2"/>
                  </a:cubicBezTo>
                  <a:cubicBezTo>
                    <a:pt x="42" y="1"/>
                    <a:pt x="42" y="0"/>
                    <a:pt x="43" y="0"/>
                  </a:cubicBezTo>
                  <a:close/>
                  <a:moveTo>
                    <a:pt x="64" y="0"/>
                  </a:moveTo>
                  <a:cubicBezTo>
                    <a:pt x="68" y="0"/>
                    <a:pt x="72" y="0"/>
                    <a:pt x="76" y="0"/>
                  </a:cubicBezTo>
                  <a:cubicBezTo>
                    <a:pt x="77" y="0"/>
                    <a:pt x="78" y="1"/>
                    <a:pt x="78" y="2"/>
                  </a:cubicBezTo>
                  <a:cubicBezTo>
                    <a:pt x="78" y="2"/>
                    <a:pt x="78" y="2"/>
                    <a:pt x="78" y="2"/>
                  </a:cubicBezTo>
                  <a:cubicBezTo>
                    <a:pt x="78" y="3"/>
                    <a:pt x="77" y="4"/>
                    <a:pt x="76" y="4"/>
                  </a:cubicBezTo>
                  <a:cubicBezTo>
                    <a:pt x="72" y="4"/>
                    <a:pt x="68" y="4"/>
                    <a:pt x="64" y="4"/>
                  </a:cubicBezTo>
                  <a:cubicBezTo>
                    <a:pt x="63" y="4"/>
                    <a:pt x="63" y="3"/>
                    <a:pt x="63" y="2"/>
                  </a:cubicBezTo>
                  <a:cubicBezTo>
                    <a:pt x="63" y="2"/>
                    <a:pt x="63" y="2"/>
                    <a:pt x="63" y="2"/>
                  </a:cubicBezTo>
                  <a:cubicBezTo>
                    <a:pt x="63" y="1"/>
                    <a:pt x="63" y="0"/>
                    <a:pt x="64" y="0"/>
                  </a:cubicBezTo>
                  <a:close/>
                  <a:moveTo>
                    <a:pt x="85" y="0"/>
                  </a:moveTo>
                  <a:cubicBezTo>
                    <a:pt x="89" y="0"/>
                    <a:pt x="93" y="0"/>
                    <a:pt x="97" y="0"/>
                  </a:cubicBezTo>
                  <a:cubicBezTo>
                    <a:pt x="98" y="0"/>
                    <a:pt x="99" y="1"/>
                    <a:pt x="99" y="2"/>
                  </a:cubicBezTo>
                  <a:cubicBezTo>
                    <a:pt x="99" y="2"/>
                    <a:pt x="99" y="2"/>
                    <a:pt x="99" y="2"/>
                  </a:cubicBezTo>
                  <a:cubicBezTo>
                    <a:pt x="99" y="3"/>
                    <a:pt x="98" y="4"/>
                    <a:pt x="97" y="4"/>
                  </a:cubicBezTo>
                  <a:cubicBezTo>
                    <a:pt x="93" y="4"/>
                    <a:pt x="89" y="4"/>
                    <a:pt x="85" y="4"/>
                  </a:cubicBezTo>
                  <a:cubicBezTo>
                    <a:pt x="84" y="4"/>
                    <a:pt x="84" y="3"/>
                    <a:pt x="84" y="2"/>
                  </a:cubicBezTo>
                  <a:cubicBezTo>
                    <a:pt x="84" y="2"/>
                    <a:pt x="84" y="2"/>
                    <a:pt x="84" y="2"/>
                  </a:cubicBezTo>
                  <a:cubicBezTo>
                    <a:pt x="84" y="1"/>
                    <a:pt x="84" y="0"/>
                    <a:pt x="85" y="0"/>
                  </a:cubicBezTo>
                  <a:close/>
                  <a:moveTo>
                    <a:pt x="106" y="0"/>
                  </a:moveTo>
                  <a:cubicBezTo>
                    <a:pt x="110" y="0"/>
                    <a:pt x="114" y="0"/>
                    <a:pt x="118" y="0"/>
                  </a:cubicBezTo>
                  <a:cubicBezTo>
                    <a:pt x="119" y="0"/>
                    <a:pt x="120" y="1"/>
                    <a:pt x="120" y="2"/>
                  </a:cubicBezTo>
                  <a:cubicBezTo>
                    <a:pt x="120" y="2"/>
                    <a:pt x="120" y="2"/>
                    <a:pt x="120" y="2"/>
                  </a:cubicBezTo>
                  <a:cubicBezTo>
                    <a:pt x="120" y="3"/>
                    <a:pt x="119" y="4"/>
                    <a:pt x="118" y="4"/>
                  </a:cubicBezTo>
                  <a:cubicBezTo>
                    <a:pt x="114" y="4"/>
                    <a:pt x="110" y="4"/>
                    <a:pt x="106" y="4"/>
                  </a:cubicBezTo>
                  <a:cubicBezTo>
                    <a:pt x="105" y="4"/>
                    <a:pt x="105" y="3"/>
                    <a:pt x="105" y="2"/>
                  </a:cubicBezTo>
                  <a:cubicBezTo>
                    <a:pt x="105" y="2"/>
                    <a:pt x="105" y="2"/>
                    <a:pt x="105" y="2"/>
                  </a:cubicBezTo>
                  <a:cubicBezTo>
                    <a:pt x="105" y="1"/>
                    <a:pt x="105" y="0"/>
                    <a:pt x="106" y="0"/>
                  </a:cubicBezTo>
                  <a:close/>
                </a:path>
              </a:pathLst>
            </a:custGeom>
            <a:solidFill>
              <a:schemeClr val="bg1"/>
            </a:solidFill>
            <a:ln>
              <a:noFill/>
            </a:ln>
          </p:spPr>
          <p:txBody>
            <a:bodyPr/>
            <a:lstStyle/>
            <a:p>
              <a:endParaRPr lang="zh-CN" altLang="en-US"/>
            </a:p>
          </p:txBody>
        </p:sp>
        <p:sp>
          <p:nvSpPr>
            <p:cNvPr id="31" name="Freeform 25"/>
            <p:cNvSpPr>
              <a:spLocks noEditPoints="1"/>
            </p:cNvSpPr>
            <p:nvPr/>
          </p:nvSpPr>
          <p:spPr bwMode="auto">
            <a:xfrm>
              <a:off x="4010025" y="2095500"/>
              <a:ext cx="684213" cy="17463"/>
            </a:xfrm>
            <a:custGeom>
              <a:avLst/>
              <a:gdLst>
                <a:gd name="T0" fmla="*/ 2147483646 w 120"/>
                <a:gd name="T1" fmla="*/ 0 h 3"/>
                <a:gd name="T2" fmla="*/ 2147483646 w 120"/>
                <a:gd name="T3" fmla="*/ 0 h 3"/>
                <a:gd name="T4" fmla="*/ 2147483646 w 120"/>
                <a:gd name="T5" fmla="*/ 2147483646 h 3"/>
                <a:gd name="T6" fmla="*/ 2147483646 w 120"/>
                <a:gd name="T7" fmla="*/ 2147483646 h 3"/>
                <a:gd name="T8" fmla="*/ 2147483646 w 120"/>
                <a:gd name="T9" fmla="*/ 2147483646 h 3"/>
                <a:gd name="T10" fmla="*/ 2147483646 w 120"/>
                <a:gd name="T11" fmla="*/ 2147483646 h 3"/>
                <a:gd name="T12" fmla="*/ 0 w 120"/>
                <a:gd name="T13" fmla="*/ 2147483646 h 3"/>
                <a:gd name="T14" fmla="*/ 0 w 120"/>
                <a:gd name="T15" fmla="*/ 2147483646 h 3"/>
                <a:gd name="T16" fmla="*/ 2147483646 w 120"/>
                <a:gd name="T17" fmla="*/ 0 h 3"/>
                <a:gd name="T18" fmla="*/ 2147483646 w 120"/>
                <a:gd name="T19" fmla="*/ 0 h 3"/>
                <a:gd name="T20" fmla="*/ 2147483646 w 120"/>
                <a:gd name="T21" fmla="*/ 0 h 3"/>
                <a:gd name="T22" fmla="*/ 2147483646 w 120"/>
                <a:gd name="T23" fmla="*/ 2147483646 h 3"/>
                <a:gd name="T24" fmla="*/ 2147483646 w 120"/>
                <a:gd name="T25" fmla="*/ 2147483646 h 3"/>
                <a:gd name="T26" fmla="*/ 2147483646 w 120"/>
                <a:gd name="T27" fmla="*/ 2147483646 h 3"/>
                <a:gd name="T28" fmla="*/ 2147483646 w 120"/>
                <a:gd name="T29" fmla="*/ 2147483646 h 3"/>
                <a:gd name="T30" fmla="*/ 2147483646 w 120"/>
                <a:gd name="T31" fmla="*/ 2147483646 h 3"/>
                <a:gd name="T32" fmla="*/ 2147483646 w 120"/>
                <a:gd name="T33" fmla="*/ 2147483646 h 3"/>
                <a:gd name="T34" fmla="*/ 2147483646 w 120"/>
                <a:gd name="T35" fmla="*/ 0 h 3"/>
                <a:gd name="T36" fmla="*/ 2147483646 w 120"/>
                <a:gd name="T37" fmla="*/ 0 h 3"/>
                <a:gd name="T38" fmla="*/ 2147483646 w 120"/>
                <a:gd name="T39" fmla="*/ 0 h 3"/>
                <a:gd name="T40" fmla="*/ 2147483646 w 120"/>
                <a:gd name="T41" fmla="*/ 2147483646 h 3"/>
                <a:gd name="T42" fmla="*/ 2147483646 w 120"/>
                <a:gd name="T43" fmla="*/ 2147483646 h 3"/>
                <a:gd name="T44" fmla="*/ 2147483646 w 120"/>
                <a:gd name="T45" fmla="*/ 2147483646 h 3"/>
                <a:gd name="T46" fmla="*/ 2147483646 w 120"/>
                <a:gd name="T47" fmla="*/ 2147483646 h 3"/>
                <a:gd name="T48" fmla="*/ 2147483646 w 120"/>
                <a:gd name="T49" fmla="*/ 2147483646 h 3"/>
                <a:gd name="T50" fmla="*/ 2147483646 w 120"/>
                <a:gd name="T51" fmla="*/ 2147483646 h 3"/>
                <a:gd name="T52" fmla="*/ 2147483646 w 120"/>
                <a:gd name="T53" fmla="*/ 0 h 3"/>
                <a:gd name="T54" fmla="*/ 2147483646 w 120"/>
                <a:gd name="T55" fmla="*/ 0 h 3"/>
                <a:gd name="T56" fmla="*/ 2147483646 w 120"/>
                <a:gd name="T57" fmla="*/ 0 h 3"/>
                <a:gd name="T58" fmla="*/ 2147483646 w 120"/>
                <a:gd name="T59" fmla="*/ 2147483646 h 3"/>
                <a:gd name="T60" fmla="*/ 2147483646 w 120"/>
                <a:gd name="T61" fmla="*/ 2147483646 h 3"/>
                <a:gd name="T62" fmla="*/ 2147483646 w 120"/>
                <a:gd name="T63" fmla="*/ 2147483646 h 3"/>
                <a:gd name="T64" fmla="*/ 2147483646 w 120"/>
                <a:gd name="T65" fmla="*/ 2147483646 h 3"/>
                <a:gd name="T66" fmla="*/ 2147483646 w 120"/>
                <a:gd name="T67" fmla="*/ 2147483646 h 3"/>
                <a:gd name="T68" fmla="*/ 2147483646 w 120"/>
                <a:gd name="T69" fmla="*/ 2147483646 h 3"/>
                <a:gd name="T70" fmla="*/ 2147483646 w 120"/>
                <a:gd name="T71" fmla="*/ 0 h 3"/>
                <a:gd name="T72" fmla="*/ 2147483646 w 120"/>
                <a:gd name="T73" fmla="*/ 0 h 3"/>
                <a:gd name="T74" fmla="*/ 2147483646 w 120"/>
                <a:gd name="T75" fmla="*/ 0 h 3"/>
                <a:gd name="T76" fmla="*/ 2147483646 w 120"/>
                <a:gd name="T77" fmla="*/ 2147483646 h 3"/>
                <a:gd name="T78" fmla="*/ 2147483646 w 120"/>
                <a:gd name="T79" fmla="*/ 2147483646 h 3"/>
                <a:gd name="T80" fmla="*/ 2147483646 w 120"/>
                <a:gd name="T81" fmla="*/ 2147483646 h 3"/>
                <a:gd name="T82" fmla="*/ 2147483646 w 120"/>
                <a:gd name="T83" fmla="*/ 2147483646 h 3"/>
                <a:gd name="T84" fmla="*/ 2147483646 w 120"/>
                <a:gd name="T85" fmla="*/ 2147483646 h 3"/>
                <a:gd name="T86" fmla="*/ 2147483646 w 120"/>
                <a:gd name="T87" fmla="*/ 2147483646 h 3"/>
                <a:gd name="T88" fmla="*/ 2147483646 w 120"/>
                <a:gd name="T89" fmla="*/ 0 h 3"/>
                <a:gd name="T90" fmla="*/ 2147483646 w 120"/>
                <a:gd name="T91" fmla="*/ 0 h 3"/>
                <a:gd name="T92" fmla="*/ 2147483646 w 120"/>
                <a:gd name="T93" fmla="*/ 0 h 3"/>
                <a:gd name="T94" fmla="*/ 2147483646 w 120"/>
                <a:gd name="T95" fmla="*/ 2147483646 h 3"/>
                <a:gd name="T96" fmla="*/ 2147483646 w 120"/>
                <a:gd name="T97" fmla="*/ 2147483646 h 3"/>
                <a:gd name="T98" fmla="*/ 2147483646 w 120"/>
                <a:gd name="T99" fmla="*/ 2147483646 h 3"/>
                <a:gd name="T100" fmla="*/ 2147483646 w 120"/>
                <a:gd name="T101" fmla="*/ 2147483646 h 3"/>
                <a:gd name="T102" fmla="*/ 2147483646 w 120"/>
                <a:gd name="T103" fmla="*/ 2147483646 h 3"/>
                <a:gd name="T104" fmla="*/ 2147483646 w 120"/>
                <a:gd name="T105" fmla="*/ 2147483646 h 3"/>
                <a:gd name="T106" fmla="*/ 2147483646 w 120"/>
                <a:gd name="T107" fmla="*/ 0 h 3"/>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120" h="3">
                  <a:moveTo>
                    <a:pt x="1" y="0"/>
                  </a:moveTo>
                  <a:cubicBezTo>
                    <a:pt x="5" y="0"/>
                    <a:pt x="9" y="0"/>
                    <a:pt x="13" y="0"/>
                  </a:cubicBezTo>
                  <a:cubicBezTo>
                    <a:pt x="14" y="0"/>
                    <a:pt x="15" y="1"/>
                    <a:pt x="15" y="2"/>
                  </a:cubicBezTo>
                  <a:cubicBezTo>
                    <a:pt x="15" y="2"/>
                    <a:pt x="15" y="2"/>
                    <a:pt x="15" y="2"/>
                  </a:cubicBezTo>
                  <a:cubicBezTo>
                    <a:pt x="15" y="3"/>
                    <a:pt x="14" y="3"/>
                    <a:pt x="13" y="3"/>
                  </a:cubicBezTo>
                  <a:cubicBezTo>
                    <a:pt x="9" y="3"/>
                    <a:pt x="5" y="3"/>
                    <a:pt x="1" y="3"/>
                  </a:cubicBezTo>
                  <a:cubicBezTo>
                    <a:pt x="0" y="3"/>
                    <a:pt x="0" y="3"/>
                    <a:pt x="0" y="2"/>
                  </a:cubicBezTo>
                  <a:cubicBezTo>
                    <a:pt x="0" y="2"/>
                    <a:pt x="0" y="2"/>
                    <a:pt x="0" y="2"/>
                  </a:cubicBezTo>
                  <a:cubicBezTo>
                    <a:pt x="0" y="1"/>
                    <a:pt x="0" y="0"/>
                    <a:pt x="1" y="0"/>
                  </a:cubicBezTo>
                  <a:close/>
                  <a:moveTo>
                    <a:pt x="22" y="0"/>
                  </a:moveTo>
                  <a:cubicBezTo>
                    <a:pt x="26" y="0"/>
                    <a:pt x="30" y="0"/>
                    <a:pt x="34" y="0"/>
                  </a:cubicBezTo>
                  <a:cubicBezTo>
                    <a:pt x="35" y="0"/>
                    <a:pt x="36" y="1"/>
                    <a:pt x="36" y="2"/>
                  </a:cubicBezTo>
                  <a:cubicBezTo>
                    <a:pt x="36" y="2"/>
                    <a:pt x="36" y="2"/>
                    <a:pt x="36" y="2"/>
                  </a:cubicBezTo>
                  <a:cubicBezTo>
                    <a:pt x="36" y="3"/>
                    <a:pt x="35" y="3"/>
                    <a:pt x="34" y="3"/>
                  </a:cubicBezTo>
                  <a:cubicBezTo>
                    <a:pt x="30" y="3"/>
                    <a:pt x="26" y="3"/>
                    <a:pt x="22" y="3"/>
                  </a:cubicBezTo>
                  <a:cubicBezTo>
                    <a:pt x="21" y="3"/>
                    <a:pt x="21" y="3"/>
                    <a:pt x="21" y="2"/>
                  </a:cubicBezTo>
                  <a:cubicBezTo>
                    <a:pt x="21" y="2"/>
                    <a:pt x="21" y="2"/>
                    <a:pt x="21" y="2"/>
                  </a:cubicBezTo>
                  <a:cubicBezTo>
                    <a:pt x="21" y="1"/>
                    <a:pt x="21" y="0"/>
                    <a:pt x="22" y="0"/>
                  </a:cubicBezTo>
                  <a:close/>
                  <a:moveTo>
                    <a:pt x="43" y="0"/>
                  </a:moveTo>
                  <a:cubicBezTo>
                    <a:pt x="47" y="0"/>
                    <a:pt x="51" y="0"/>
                    <a:pt x="55" y="0"/>
                  </a:cubicBezTo>
                  <a:cubicBezTo>
                    <a:pt x="56" y="0"/>
                    <a:pt x="57" y="1"/>
                    <a:pt x="57" y="2"/>
                  </a:cubicBezTo>
                  <a:cubicBezTo>
                    <a:pt x="57" y="2"/>
                    <a:pt x="57" y="2"/>
                    <a:pt x="57" y="2"/>
                  </a:cubicBezTo>
                  <a:cubicBezTo>
                    <a:pt x="57" y="3"/>
                    <a:pt x="56" y="3"/>
                    <a:pt x="55" y="3"/>
                  </a:cubicBezTo>
                  <a:cubicBezTo>
                    <a:pt x="51" y="3"/>
                    <a:pt x="47" y="3"/>
                    <a:pt x="43" y="3"/>
                  </a:cubicBezTo>
                  <a:cubicBezTo>
                    <a:pt x="42" y="3"/>
                    <a:pt x="42" y="3"/>
                    <a:pt x="42" y="2"/>
                  </a:cubicBezTo>
                  <a:cubicBezTo>
                    <a:pt x="42" y="2"/>
                    <a:pt x="42" y="2"/>
                    <a:pt x="42" y="2"/>
                  </a:cubicBezTo>
                  <a:cubicBezTo>
                    <a:pt x="42" y="1"/>
                    <a:pt x="42" y="0"/>
                    <a:pt x="43" y="0"/>
                  </a:cubicBezTo>
                  <a:close/>
                  <a:moveTo>
                    <a:pt x="64" y="0"/>
                  </a:moveTo>
                  <a:cubicBezTo>
                    <a:pt x="68" y="0"/>
                    <a:pt x="72" y="0"/>
                    <a:pt x="76" y="0"/>
                  </a:cubicBezTo>
                  <a:cubicBezTo>
                    <a:pt x="77" y="0"/>
                    <a:pt x="78" y="1"/>
                    <a:pt x="78" y="2"/>
                  </a:cubicBezTo>
                  <a:cubicBezTo>
                    <a:pt x="78" y="2"/>
                    <a:pt x="78" y="2"/>
                    <a:pt x="78" y="2"/>
                  </a:cubicBezTo>
                  <a:cubicBezTo>
                    <a:pt x="78" y="3"/>
                    <a:pt x="77" y="3"/>
                    <a:pt x="76" y="3"/>
                  </a:cubicBezTo>
                  <a:cubicBezTo>
                    <a:pt x="72" y="3"/>
                    <a:pt x="68" y="3"/>
                    <a:pt x="64" y="3"/>
                  </a:cubicBezTo>
                  <a:cubicBezTo>
                    <a:pt x="63" y="3"/>
                    <a:pt x="63" y="3"/>
                    <a:pt x="63" y="2"/>
                  </a:cubicBezTo>
                  <a:cubicBezTo>
                    <a:pt x="63" y="2"/>
                    <a:pt x="63" y="2"/>
                    <a:pt x="63" y="2"/>
                  </a:cubicBezTo>
                  <a:cubicBezTo>
                    <a:pt x="63" y="1"/>
                    <a:pt x="63" y="0"/>
                    <a:pt x="64" y="0"/>
                  </a:cubicBezTo>
                  <a:close/>
                  <a:moveTo>
                    <a:pt x="85" y="0"/>
                  </a:moveTo>
                  <a:cubicBezTo>
                    <a:pt x="89" y="0"/>
                    <a:pt x="93" y="0"/>
                    <a:pt x="97" y="0"/>
                  </a:cubicBezTo>
                  <a:cubicBezTo>
                    <a:pt x="98" y="0"/>
                    <a:pt x="99" y="1"/>
                    <a:pt x="99" y="2"/>
                  </a:cubicBezTo>
                  <a:cubicBezTo>
                    <a:pt x="99" y="2"/>
                    <a:pt x="99" y="2"/>
                    <a:pt x="99" y="2"/>
                  </a:cubicBezTo>
                  <a:cubicBezTo>
                    <a:pt x="99" y="3"/>
                    <a:pt x="98" y="3"/>
                    <a:pt x="97" y="3"/>
                  </a:cubicBezTo>
                  <a:cubicBezTo>
                    <a:pt x="93" y="3"/>
                    <a:pt x="89" y="3"/>
                    <a:pt x="85" y="3"/>
                  </a:cubicBezTo>
                  <a:cubicBezTo>
                    <a:pt x="84" y="3"/>
                    <a:pt x="84" y="3"/>
                    <a:pt x="84" y="2"/>
                  </a:cubicBezTo>
                  <a:cubicBezTo>
                    <a:pt x="84" y="2"/>
                    <a:pt x="84" y="2"/>
                    <a:pt x="84" y="2"/>
                  </a:cubicBezTo>
                  <a:cubicBezTo>
                    <a:pt x="84" y="1"/>
                    <a:pt x="84" y="0"/>
                    <a:pt x="85" y="0"/>
                  </a:cubicBezTo>
                  <a:close/>
                  <a:moveTo>
                    <a:pt x="106" y="0"/>
                  </a:moveTo>
                  <a:cubicBezTo>
                    <a:pt x="110" y="0"/>
                    <a:pt x="114" y="0"/>
                    <a:pt x="118" y="0"/>
                  </a:cubicBezTo>
                  <a:cubicBezTo>
                    <a:pt x="119" y="0"/>
                    <a:pt x="120" y="1"/>
                    <a:pt x="120" y="2"/>
                  </a:cubicBezTo>
                  <a:cubicBezTo>
                    <a:pt x="120" y="2"/>
                    <a:pt x="120" y="2"/>
                    <a:pt x="120" y="2"/>
                  </a:cubicBezTo>
                  <a:cubicBezTo>
                    <a:pt x="120" y="3"/>
                    <a:pt x="119" y="3"/>
                    <a:pt x="118" y="3"/>
                  </a:cubicBezTo>
                  <a:cubicBezTo>
                    <a:pt x="114" y="3"/>
                    <a:pt x="110" y="3"/>
                    <a:pt x="106" y="3"/>
                  </a:cubicBezTo>
                  <a:cubicBezTo>
                    <a:pt x="105" y="3"/>
                    <a:pt x="105" y="3"/>
                    <a:pt x="105" y="2"/>
                  </a:cubicBezTo>
                  <a:cubicBezTo>
                    <a:pt x="105" y="2"/>
                    <a:pt x="105" y="2"/>
                    <a:pt x="105" y="2"/>
                  </a:cubicBezTo>
                  <a:cubicBezTo>
                    <a:pt x="105" y="1"/>
                    <a:pt x="105" y="0"/>
                    <a:pt x="106" y="0"/>
                  </a:cubicBezTo>
                  <a:close/>
                </a:path>
              </a:pathLst>
            </a:custGeom>
            <a:solidFill>
              <a:schemeClr val="bg1"/>
            </a:solidFill>
            <a:ln>
              <a:noFill/>
            </a:ln>
          </p:spPr>
          <p:txBody>
            <a:bodyPr/>
            <a:lstStyle/>
            <a:p>
              <a:endParaRPr lang="zh-CN" altLang="en-US"/>
            </a:p>
          </p:txBody>
        </p:sp>
        <p:sp>
          <p:nvSpPr>
            <p:cNvPr id="32" name="Freeform 27"/>
            <p:cNvSpPr>
              <a:spLocks noEditPoints="1"/>
            </p:cNvSpPr>
            <p:nvPr/>
          </p:nvSpPr>
          <p:spPr bwMode="auto">
            <a:xfrm>
              <a:off x="4225925" y="1819275"/>
              <a:ext cx="344488" cy="342900"/>
            </a:xfrm>
            <a:custGeom>
              <a:avLst/>
              <a:gdLst>
                <a:gd name="T0" fmla="*/ 2147483646 w 60"/>
                <a:gd name="T1" fmla="*/ 2147483646 h 62"/>
                <a:gd name="T2" fmla="*/ 2147483646 w 60"/>
                <a:gd name="T3" fmla="*/ 2147483646 h 62"/>
                <a:gd name="T4" fmla="*/ 2147483646 w 60"/>
                <a:gd name="T5" fmla="*/ 2147483646 h 62"/>
                <a:gd name="T6" fmla="*/ 2147483646 w 60"/>
                <a:gd name="T7" fmla="*/ 2147483646 h 62"/>
                <a:gd name="T8" fmla="*/ 2147483646 w 60"/>
                <a:gd name="T9" fmla="*/ 2147483646 h 62"/>
                <a:gd name="T10" fmla="*/ 2147483646 w 60"/>
                <a:gd name="T11" fmla="*/ 2147483646 h 62"/>
                <a:gd name="T12" fmla="*/ 2147483646 w 60"/>
                <a:gd name="T13" fmla="*/ 2147483646 h 62"/>
                <a:gd name="T14" fmla="*/ 0 w 60"/>
                <a:gd name="T15" fmla="*/ 2147483646 h 62"/>
                <a:gd name="T16" fmla="*/ 0 w 60"/>
                <a:gd name="T17" fmla="*/ 0 h 62"/>
                <a:gd name="T18" fmla="*/ 2147483646 w 60"/>
                <a:gd name="T19" fmla="*/ 2147483646 h 62"/>
                <a:gd name="T20" fmla="*/ 2147483646 w 60"/>
                <a:gd name="T21" fmla="*/ 2147483646 h 62"/>
                <a:gd name="T22" fmla="*/ 2147483646 w 60"/>
                <a:gd name="T23" fmla="*/ 2147483646 h 62"/>
                <a:gd name="T24" fmla="*/ 2147483646 w 60"/>
                <a:gd name="T25" fmla="*/ 2147483646 h 62"/>
                <a:gd name="T26" fmla="*/ 0 w 60"/>
                <a:gd name="T27" fmla="*/ 2147483646 h 62"/>
                <a:gd name="T28" fmla="*/ 2147483646 w 60"/>
                <a:gd name="T29" fmla="*/ 2147483646 h 62"/>
                <a:gd name="T30" fmla="*/ 2147483646 w 60"/>
                <a:gd name="T31" fmla="*/ 2147483646 h 62"/>
                <a:gd name="T32" fmla="*/ 2147483646 w 60"/>
                <a:gd name="T33" fmla="*/ 2147483646 h 62"/>
                <a:gd name="T34" fmla="*/ 2147483646 w 60"/>
                <a:gd name="T35" fmla="*/ 2147483646 h 62"/>
                <a:gd name="T36" fmla="*/ 2147483646 w 60"/>
                <a:gd name="T37" fmla="*/ 2147483646 h 62"/>
                <a:gd name="T38" fmla="*/ 2147483646 w 60"/>
                <a:gd name="T39" fmla="*/ 2147483646 h 62"/>
                <a:gd name="T40" fmla="*/ 2147483646 w 60"/>
                <a:gd name="T41" fmla="*/ 2147483646 h 62"/>
                <a:gd name="T42" fmla="*/ 2147483646 w 60"/>
                <a:gd name="T43" fmla="*/ 2147483646 h 62"/>
                <a:gd name="T44" fmla="*/ 2147483646 w 60"/>
                <a:gd name="T45" fmla="*/ 2147483646 h 62"/>
                <a:gd name="T46" fmla="*/ 2147483646 w 60"/>
                <a:gd name="T47" fmla="*/ 2147483646 h 62"/>
                <a:gd name="T48" fmla="*/ 2147483646 w 60"/>
                <a:gd name="T49" fmla="*/ 2147483646 h 62"/>
                <a:gd name="T50" fmla="*/ 2147483646 w 60"/>
                <a:gd name="T51" fmla="*/ 2147483646 h 62"/>
                <a:gd name="T52" fmla="*/ 2147483646 w 60"/>
                <a:gd name="T53" fmla="*/ 2147483646 h 62"/>
                <a:gd name="T54" fmla="*/ 2147483646 w 60"/>
                <a:gd name="T55" fmla="*/ 2147483646 h 62"/>
                <a:gd name="T56" fmla="*/ 2147483646 w 60"/>
                <a:gd name="T57" fmla="*/ 2147483646 h 62"/>
                <a:gd name="T58" fmla="*/ 2147483646 w 60"/>
                <a:gd name="T59" fmla="*/ 2147483646 h 62"/>
                <a:gd name="T60" fmla="*/ 2147483646 w 60"/>
                <a:gd name="T61" fmla="*/ 2147483646 h 62"/>
                <a:gd name="T62" fmla="*/ 2147483646 w 60"/>
                <a:gd name="T63" fmla="*/ 2147483646 h 62"/>
                <a:gd name="T64" fmla="*/ 2147483646 w 60"/>
                <a:gd name="T65" fmla="*/ 2147483646 h 62"/>
                <a:gd name="T66" fmla="*/ 2147483646 w 60"/>
                <a:gd name="T67" fmla="*/ 2147483646 h 62"/>
                <a:gd name="T68" fmla="*/ 2147483646 w 60"/>
                <a:gd name="T69" fmla="*/ 2147483646 h 62"/>
                <a:gd name="T70" fmla="*/ 2147483646 w 60"/>
                <a:gd name="T71" fmla="*/ 2147483646 h 62"/>
                <a:gd name="T72" fmla="*/ 2147483646 w 60"/>
                <a:gd name="T73" fmla="*/ 2147483646 h 62"/>
                <a:gd name="T74" fmla="*/ 2147483646 w 60"/>
                <a:gd name="T75" fmla="*/ 2147483646 h 62"/>
                <a:gd name="T76" fmla="*/ 2147483646 w 60"/>
                <a:gd name="T77" fmla="*/ 2147483646 h 62"/>
                <a:gd name="T78" fmla="*/ 2147483646 w 60"/>
                <a:gd name="T79" fmla="*/ 2147483646 h 62"/>
                <a:gd name="T80" fmla="*/ 2147483646 w 60"/>
                <a:gd name="T81" fmla="*/ 2147483646 h 6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60" h="62">
                  <a:moveTo>
                    <a:pt x="60" y="57"/>
                  </a:moveTo>
                  <a:cubicBezTo>
                    <a:pt x="60" y="62"/>
                    <a:pt x="60" y="62"/>
                    <a:pt x="60" y="62"/>
                  </a:cubicBezTo>
                  <a:cubicBezTo>
                    <a:pt x="58" y="60"/>
                    <a:pt x="56" y="58"/>
                    <a:pt x="53" y="56"/>
                  </a:cubicBezTo>
                  <a:cubicBezTo>
                    <a:pt x="53" y="56"/>
                    <a:pt x="53" y="55"/>
                    <a:pt x="53" y="54"/>
                  </a:cubicBezTo>
                  <a:cubicBezTo>
                    <a:pt x="53" y="54"/>
                    <a:pt x="53" y="54"/>
                    <a:pt x="53" y="54"/>
                  </a:cubicBezTo>
                  <a:cubicBezTo>
                    <a:pt x="54" y="53"/>
                    <a:pt x="55" y="53"/>
                    <a:pt x="56" y="54"/>
                  </a:cubicBezTo>
                  <a:cubicBezTo>
                    <a:pt x="57" y="55"/>
                    <a:pt x="58" y="56"/>
                    <a:pt x="60" y="57"/>
                  </a:cubicBezTo>
                  <a:close/>
                  <a:moveTo>
                    <a:pt x="0" y="5"/>
                  </a:moveTo>
                  <a:cubicBezTo>
                    <a:pt x="0" y="0"/>
                    <a:pt x="0" y="0"/>
                    <a:pt x="0" y="0"/>
                  </a:cubicBezTo>
                  <a:cubicBezTo>
                    <a:pt x="1" y="2"/>
                    <a:pt x="2" y="3"/>
                    <a:pt x="3" y="4"/>
                  </a:cubicBezTo>
                  <a:cubicBezTo>
                    <a:pt x="4" y="5"/>
                    <a:pt x="4" y="6"/>
                    <a:pt x="4" y="6"/>
                  </a:cubicBezTo>
                  <a:cubicBezTo>
                    <a:pt x="4" y="6"/>
                    <a:pt x="4" y="6"/>
                    <a:pt x="4" y="6"/>
                  </a:cubicBezTo>
                  <a:cubicBezTo>
                    <a:pt x="3" y="7"/>
                    <a:pt x="2" y="7"/>
                    <a:pt x="1" y="6"/>
                  </a:cubicBezTo>
                  <a:cubicBezTo>
                    <a:pt x="1" y="6"/>
                    <a:pt x="0" y="5"/>
                    <a:pt x="0" y="5"/>
                  </a:cubicBezTo>
                  <a:close/>
                  <a:moveTo>
                    <a:pt x="10" y="10"/>
                  </a:moveTo>
                  <a:cubicBezTo>
                    <a:pt x="13" y="13"/>
                    <a:pt x="16" y="16"/>
                    <a:pt x="19" y="18"/>
                  </a:cubicBezTo>
                  <a:cubicBezTo>
                    <a:pt x="19" y="19"/>
                    <a:pt x="19" y="20"/>
                    <a:pt x="19" y="21"/>
                  </a:cubicBezTo>
                  <a:cubicBezTo>
                    <a:pt x="19" y="21"/>
                    <a:pt x="19" y="21"/>
                    <a:pt x="19" y="21"/>
                  </a:cubicBezTo>
                  <a:cubicBezTo>
                    <a:pt x="18" y="21"/>
                    <a:pt x="17" y="22"/>
                    <a:pt x="16" y="21"/>
                  </a:cubicBezTo>
                  <a:cubicBezTo>
                    <a:pt x="14" y="18"/>
                    <a:pt x="11" y="15"/>
                    <a:pt x="8" y="13"/>
                  </a:cubicBezTo>
                  <a:cubicBezTo>
                    <a:pt x="7" y="12"/>
                    <a:pt x="7" y="11"/>
                    <a:pt x="8" y="10"/>
                  </a:cubicBezTo>
                  <a:cubicBezTo>
                    <a:pt x="8" y="10"/>
                    <a:pt x="8" y="10"/>
                    <a:pt x="8" y="10"/>
                  </a:cubicBezTo>
                  <a:cubicBezTo>
                    <a:pt x="8" y="10"/>
                    <a:pt x="9" y="10"/>
                    <a:pt x="10" y="10"/>
                  </a:cubicBezTo>
                  <a:close/>
                  <a:moveTo>
                    <a:pt x="25" y="25"/>
                  </a:moveTo>
                  <a:cubicBezTo>
                    <a:pt x="28" y="28"/>
                    <a:pt x="31" y="30"/>
                    <a:pt x="34" y="33"/>
                  </a:cubicBezTo>
                  <a:cubicBezTo>
                    <a:pt x="35" y="34"/>
                    <a:pt x="35" y="35"/>
                    <a:pt x="34" y="35"/>
                  </a:cubicBezTo>
                  <a:cubicBezTo>
                    <a:pt x="34" y="35"/>
                    <a:pt x="34" y="35"/>
                    <a:pt x="34" y="35"/>
                  </a:cubicBezTo>
                  <a:cubicBezTo>
                    <a:pt x="33" y="36"/>
                    <a:pt x="32" y="36"/>
                    <a:pt x="32" y="35"/>
                  </a:cubicBezTo>
                  <a:cubicBezTo>
                    <a:pt x="29" y="33"/>
                    <a:pt x="26" y="30"/>
                    <a:pt x="23" y="27"/>
                  </a:cubicBezTo>
                  <a:cubicBezTo>
                    <a:pt x="22" y="27"/>
                    <a:pt x="22" y="26"/>
                    <a:pt x="23" y="25"/>
                  </a:cubicBezTo>
                  <a:cubicBezTo>
                    <a:pt x="23" y="25"/>
                    <a:pt x="23" y="25"/>
                    <a:pt x="23" y="25"/>
                  </a:cubicBezTo>
                  <a:cubicBezTo>
                    <a:pt x="24" y="24"/>
                    <a:pt x="25" y="24"/>
                    <a:pt x="25" y="25"/>
                  </a:cubicBezTo>
                  <a:close/>
                  <a:moveTo>
                    <a:pt x="41" y="39"/>
                  </a:moveTo>
                  <a:cubicBezTo>
                    <a:pt x="43" y="42"/>
                    <a:pt x="46" y="45"/>
                    <a:pt x="49" y="47"/>
                  </a:cubicBezTo>
                  <a:cubicBezTo>
                    <a:pt x="50" y="48"/>
                    <a:pt x="50" y="49"/>
                    <a:pt x="49" y="50"/>
                  </a:cubicBezTo>
                  <a:cubicBezTo>
                    <a:pt x="49" y="50"/>
                    <a:pt x="49" y="50"/>
                    <a:pt x="49" y="50"/>
                  </a:cubicBezTo>
                  <a:cubicBezTo>
                    <a:pt x="48" y="50"/>
                    <a:pt x="47" y="50"/>
                    <a:pt x="47" y="50"/>
                  </a:cubicBezTo>
                  <a:cubicBezTo>
                    <a:pt x="44" y="47"/>
                    <a:pt x="41" y="44"/>
                    <a:pt x="38" y="42"/>
                  </a:cubicBezTo>
                  <a:cubicBezTo>
                    <a:pt x="38" y="41"/>
                    <a:pt x="38" y="40"/>
                    <a:pt x="38" y="39"/>
                  </a:cubicBezTo>
                  <a:cubicBezTo>
                    <a:pt x="38" y="39"/>
                    <a:pt x="38" y="39"/>
                    <a:pt x="38" y="39"/>
                  </a:cubicBezTo>
                  <a:cubicBezTo>
                    <a:pt x="39" y="39"/>
                    <a:pt x="40" y="39"/>
                    <a:pt x="41" y="39"/>
                  </a:cubicBezTo>
                  <a:close/>
                </a:path>
              </a:pathLst>
            </a:custGeom>
            <a:solidFill>
              <a:schemeClr val="bg1"/>
            </a:solidFill>
            <a:ln>
              <a:noFill/>
            </a:ln>
          </p:spPr>
          <p:txBody>
            <a:bodyPr/>
            <a:lstStyle/>
            <a:p>
              <a:endParaRPr lang="zh-CN" altLang="en-US"/>
            </a:p>
          </p:txBody>
        </p:sp>
        <p:sp>
          <p:nvSpPr>
            <p:cNvPr id="33" name="Freeform 28"/>
            <p:cNvSpPr/>
            <p:nvPr/>
          </p:nvSpPr>
          <p:spPr bwMode="auto">
            <a:xfrm>
              <a:off x="4437063" y="1176280"/>
              <a:ext cx="8312478" cy="2099242"/>
            </a:xfrm>
            <a:custGeom>
              <a:avLst/>
              <a:gdLst>
                <a:gd name="T0" fmla="*/ 0 w 617"/>
                <a:gd name="T1" fmla="*/ 0 h 1956"/>
                <a:gd name="T2" fmla="*/ 2147483646 w 617"/>
                <a:gd name="T3" fmla="*/ 0 h 1956"/>
                <a:gd name="T4" fmla="*/ 2147483646 w 617"/>
                <a:gd name="T5" fmla="*/ 2147483646 h 1956"/>
                <a:gd name="T6" fmla="*/ 0 w 617"/>
                <a:gd name="T7" fmla="*/ 2147483646 h 1956"/>
                <a:gd name="T8" fmla="*/ 0 w 617"/>
                <a:gd name="T9" fmla="*/ 0 h 1956"/>
                <a:gd name="T10" fmla="*/ 0 w 617"/>
                <a:gd name="T11" fmla="*/ 0 h 195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17" h="1956">
                  <a:moveTo>
                    <a:pt x="0" y="0"/>
                  </a:moveTo>
                  <a:lnTo>
                    <a:pt x="617" y="0"/>
                  </a:lnTo>
                  <a:lnTo>
                    <a:pt x="617" y="1956"/>
                  </a:lnTo>
                  <a:lnTo>
                    <a:pt x="0" y="1956"/>
                  </a:lnTo>
                  <a:lnTo>
                    <a:pt x="0" y="0"/>
                  </a:lnTo>
                  <a:close/>
                </a:path>
              </a:pathLst>
            </a:custGeom>
            <a:solidFill>
              <a:schemeClr val="bg1">
                <a:lumMod val="95000"/>
              </a:schemeClr>
            </a:solidFill>
            <a:ln>
              <a:noFill/>
            </a:ln>
            <a:effectLst>
              <a:outerShdw blurRad="63500" sx="101000" sy="101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4" name="Freeform 29"/>
            <p:cNvSpPr/>
            <p:nvPr/>
          </p:nvSpPr>
          <p:spPr bwMode="auto">
            <a:xfrm>
              <a:off x="4437063" y="1336675"/>
              <a:ext cx="1196975" cy="636588"/>
            </a:xfrm>
            <a:custGeom>
              <a:avLst/>
              <a:gdLst>
                <a:gd name="T0" fmla="*/ 0 w 498"/>
                <a:gd name="T1" fmla="*/ 0 h 272"/>
                <a:gd name="T2" fmla="*/ 2147483646 w 498"/>
                <a:gd name="T3" fmla="*/ 0 h 272"/>
                <a:gd name="T4" fmla="*/ 2147483646 w 498"/>
                <a:gd name="T5" fmla="*/ 2147483646 h 272"/>
                <a:gd name="T6" fmla="*/ 2147483646 w 498"/>
                <a:gd name="T7" fmla="*/ 2147483646 h 272"/>
                <a:gd name="T8" fmla="*/ 0 w 498"/>
                <a:gd name="T9" fmla="*/ 2147483646 h 272"/>
                <a:gd name="T10" fmla="*/ 0 w 498"/>
                <a:gd name="T11" fmla="*/ 0 h 272"/>
                <a:gd name="T12" fmla="*/ 0 w 498"/>
                <a:gd name="T13" fmla="*/ 0 h 27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98" h="272">
                  <a:moveTo>
                    <a:pt x="0" y="0"/>
                  </a:moveTo>
                  <a:lnTo>
                    <a:pt x="415" y="0"/>
                  </a:lnTo>
                  <a:lnTo>
                    <a:pt x="498" y="137"/>
                  </a:lnTo>
                  <a:lnTo>
                    <a:pt x="415" y="272"/>
                  </a:lnTo>
                  <a:lnTo>
                    <a:pt x="0" y="272"/>
                  </a:lnTo>
                  <a:lnTo>
                    <a:pt x="0" y="0"/>
                  </a:lnTo>
                  <a:close/>
                </a:path>
              </a:pathLst>
            </a:custGeom>
            <a:solidFill>
              <a:srgbClr val="C9CAC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5" name="Freeform 30"/>
            <p:cNvSpPr/>
            <p:nvPr/>
          </p:nvSpPr>
          <p:spPr bwMode="auto">
            <a:xfrm>
              <a:off x="4225925" y="1268413"/>
              <a:ext cx="1344613" cy="639762"/>
            </a:xfrm>
            <a:custGeom>
              <a:avLst/>
              <a:gdLst>
                <a:gd name="T0" fmla="*/ 0 w 560"/>
                <a:gd name="T1" fmla="*/ 0 h 273"/>
                <a:gd name="T2" fmla="*/ 2147483646 w 560"/>
                <a:gd name="T3" fmla="*/ 0 h 273"/>
                <a:gd name="T4" fmla="*/ 2147483646 w 560"/>
                <a:gd name="T5" fmla="*/ 2147483646 h 273"/>
                <a:gd name="T6" fmla="*/ 2147483646 w 560"/>
                <a:gd name="T7" fmla="*/ 2147483646 h 273"/>
                <a:gd name="T8" fmla="*/ 0 w 560"/>
                <a:gd name="T9" fmla="*/ 2147483646 h 273"/>
                <a:gd name="T10" fmla="*/ 0 w 560"/>
                <a:gd name="T11" fmla="*/ 0 h 273"/>
                <a:gd name="T12" fmla="*/ 0 w 560"/>
                <a:gd name="T13" fmla="*/ 0 h 27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60" h="273">
                  <a:moveTo>
                    <a:pt x="0" y="0"/>
                  </a:moveTo>
                  <a:lnTo>
                    <a:pt x="477" y="0"/>
                  </a:lnTo>
                  <a:lnTo>
                    <a:pt x="560" y="135"/>
                  </a:lnTo>
                  <a:lnTo>
                    <a:pt x="477" y="273"/>
                  </a:lnTo>
                  <a:lnTo>
                    <a:pt x="0" y="273"/>
                  </a:lnTo>
                  <a:lnTo>
                    <a:pt x="0" y="0"/>
                  </a:lnTo>
                  <a:close/>
                </a:path>
              </a:pathLst>
            </a:custGeom>
            <a:solidFill>
              <a:schemeClr val="tx1">
                <a:lumMod val="75000"/>
                <a:lumOff val="25000"/>
              </a:schemeClr>
            </a:solidFill>
            <a:ln>
              <a:noFill/>
            </a:ln>
          </p:spPr>
          <p:txBody>
            <a:bodyPr/>
            <a:lstStyle/>
            <a:p>
              <a:endParaRPr lang="zh-CN" altLang="en-US"/>
            </a:p>
          </p:txBody>
        </p:sp>
        <p:sp>
          <p:nvSpPr>
            <p:cNvPr id="36" name="Freeform 31"/>
            <p:cNvSpPr>
              <a:spLocks noEditPoints="1"/>
            </p:cNvSpPr>
            <p:nvPr/>
          </p:nvSpPr>
          <p:spPr bwMode="auto">
            <a:xfrm>
              <a:off x="4225925" y="1619250"/>
              <a:ext cx="1265238" cy="244475"/>
            </a:xfrm>
            <a:custGeom>
              <a:avLst/>
              <a:gdLst>
                <a:gd name="T0" fmla="*/ 2147483646 w 221"/>
                <a:gd name="T1" fmla="*/ 2147483646 h 44"/>
                <a:gd name="T2" fmla="*/ 2147483646 w 221"/>
                <a:gd name="T3" fmla="*/ 2147483646 h 44"/>
                <a:gd name="T4" fmla="*/ 2147483646 w 221"/>
                <a:gd name="T5" fmla="*/ 2147483646 h 44"/>
                <a:gd name="T6" fmla="*/ 2147483646 w 221"/>
                <a:gd name="T7" fmla="*/ 2147483646 h 44"/>
                <a:gd name="T8" fmla="*/ 2147483646 w 221"/>
                <a:gd name="T9" fmla="*/ 2147483646 h 44"/>
                <a:gd name="T10" fmla="*/ 2147483646 w 221"/>
                <a:gd name="T11" fmla="*/ 2147483646 h 44"/>
                <a:gd name="T12" fmla="*/ 2147483646 w 221"/>
                <a:gd name="T13" fmla="*/ 2147483646 h 44"/>
                <a:gd name="T14" fmla="*/ 2147483646 w 221"/>
                <a:gd name="T15" fmla="*/ 2147483646 h 44"/>
                <a:gd name="T16" fmla="*/ 2147483646 w 221"/>
                <a:gd name="T17" fmla="*/ 2147483646 h 44"/>
                <a:gd name="T18" fmla="*/ 2147483646 w 221"/>
                <a:gd name="T19" fmla="*/ 2147483646 h 44"/>
                <a:gd name="T20" fmla="*/ 2147483646 w 221"/>
                <a:gd name="T21" fmla="*/ 2147483646 h 44"/>
                <a:gd name="T22" fmla="*/ 2147483646 w 221"/>
                <a:gd name="T23" fmla="*/ 2147483646 h 44"/>
                <a:gd name="T24" fmla="*/ 2147483646 w 221"/>
                <a:gd name="T25" fmla="*/ 2147483646 h 44"/>
                <a:gd name="T26" fmla="*/ 2147483646 w 221"/>
                <a:gd name="T27" fmla="*/ 2147483646 h 44"/>
                <a:gd name="T28" fmla="*/ 2147483646 w 221"/>
                <a:gd name="T29" fmla="*/ 2147483646 h 44"/>
                <a:gd name="T30" fmla="*/ 2147483646 w 221"/>
                <a:gd name="T31" fmla="*/ 2147483646 h 44"/>
                <a:gd name="T32" fmla="*/ 2147483646 w 221"/>
                <a:gd name="T33" fmla="*/ 2147483646 h 44"/>
                <a:gd name="T34" fmla="*/ 2147483646 w 221"/>
                <a:gd name="T35" fmla="*/ 2147483646 h 44"/>
                <a:gd name="T36" fmla="*/ 2147483646 w 221"/>
                <a:gd name="T37" fmla="*/ 2147483646 h 44"/>
                <a:gd name="T38" fmla="*/ 0 w 221"/>
                <a:gd name="T39" fmla="*/ 2147483646 h 44"/>
                <a:gd name="T40" fmla="*/ 2147483646 w 221"/>
                <a:gd name="T41" fmla="*/ 2147483646 h 44"/>
                <a:gd name="T42" fmla="*/ 2147483646 w 221"/>
                <a:gd name="T43" fmla="*/ 2147483646 h 44"/>
                <a:gd name="T44" fmla="*/ 0 w 221"/>
                <a:gd name="T45" fmla="*/ 2147483646 h 44"/>
                <a:gd name="T46" fmla="*/ 2147483646 w 221"/>
                <a:gd name="T47" fmla="*/ 2147483646 h 44"/>
                <a:gd name="T48" fmla="*/ 2147483646 w 221"/>
                <a:gd name="T49" fmla="*/ 2147483646 h 44"/>
                <a:gd name="T50" fmla="*/ 2147483646 w 221"/>
                <a:gd name="T51" fmla="*/ 2147483646 h 44"/>
                <a:gd name="T52" fmla="*/ 2147483646 w 221"/>
                <a:gd name="T53" fmla="*/ 2147483646 h 44"/>
                <a:gd name="T54" fmla="*/ 2147483646 w 221"/>
                <a:gd name="T55" fmla="*/ 2147483646 h 44"/>
                <a:gd name="T56" fmla="*/ 2147483646 w 221"/>
                <a:gd name="T57" fmla="*/ 2147483646 h 44"/>
                <a:gd name="T58" fmla="*/ 2147483646 w 221"/>
                <a:gd name="T59" fmla="*/ 2147483646 h 44"/>
                <a:gd name="T60" fmla="*/ 2147483646 w 221"/>
                <a:gd name="T61" fmla="*/ 2147483646 h 44"/>
                <a:gd name="T62" fmla="*/ 2147483646 w 221"/>
                <a:gd name="T63" fmla="*/ 2147483646 h 44"/>
                <a:gd name="T64" fmla="*/ 2147483646 w 221"/>
                <a:gd name="T65" fmla="*/ 2147483646 h 44"/>
                <a:gd name="T66" fmla="*/ 2147483646 w 221"/>
                <a:gd name="T67" fmla="*/ 2147483646 h 44"/>
                <a:gd name="T68" fmla="*/ 2147483646 w 221"/>
                <a:gd name="T69" fmla="*/ 2147483646 h 44"/>
                <a:gd name="T70" fmla="*/ 2147483646 w 221"/>
                <a:gd name="T71" fmla="*/ 2147483646 h 44"/>
                <a:gd name="T72" fmla="*/ 2147483646 w 221"/>
                <a:gd name="T73" fmla="*/ 2147483646 h 44"/>
                <a:gd name="T74" fmla="*/ 2147483646 w 221"/>
                <a:gd name="T75" fmla="*/ 2147483646 h 44"/>
                <a:gd name="T76" fmla="*/ 2147483646 w 221"/>
                <a:gd name="T77" fmla="*/ 2147483646 h 44"/>
                <a:gd name="T78" fmla="*/ 2147483646 w 221"/>
                <a:gd name="T79" fmla="*/ 2147483646 h 44"/>
                <a:gd name="T80" fmla="*/ 2147483646 w 221"/>
                <a:gd name="T81" fmla="*/ 2147483646 h 44"/>
                <a:gd name="T82" fmla="*/ 2147483646 w 221"/>
                <a:gd name="T83" fmla="*/ 2147483646 h 44"/>
                <a:gd name="T84" fmla="*/ 2147483646 w 221"/>
                <a:gd name="T85" fmla="*/ 2147483646 h 44"/>
                <a:gd name="T86" fmla="*/ 2147483646 w 221"/>
                <a:gd name="T87" fmla="*/ 2147483646 h 44"/>
                <a:gd name="T88" fmla="*/ 2147483646 w 221"/>
                <a:gd name="T89" fmla="*/ 2147483646 h 44"/>
                <a:gd name="T90" fmla="*/ 2147483646 w 221"/>
                <a:gd name="T91" fmla="*/ 2147483646 h 44"/>
                <a:gd name="T92" fmla="*/ 2147483646 w 221"/>
                <a:gd name="T93" fmla="*/ 2147483646 h 44"/>
                <a:gd name="T94" fmla="*/ 2147483646 w 221"/>
                <a:gd name="T95" fmla="*/ 2147483646 h 44"/>
                <a:gd name="T96" fmla="*/ 2147483646 w 221"/>
                <a:gd name="T97" fmla="*/ 2147483646 h 44"/>
                <a:gd name="T98" fmla="*/ 2147483646 w 221"/>
                <a:gd name="T99" fmla="*/ 2147483646 h 44"/>
                <a:gd name="T100" fmla="*/ 2147483646 w 221"/>
                <a:gd name="T101" fmla="*/ 2147483646 h 44"/>
                <a:gd name="T102" fmla="*/ 2147483646 w 221"/>
                <a:gd name="T103" fmla="*/ 2147483646 h 44"/>
                <a:gd name="T104" fmla="*/ 2147483646 w 221"/>
                <a:gd name="T105" fmla="*/ 2147483646 h 44"/>
                <a:gd name="T106" fmla="*/ 2147483646 w 221"/>
                <a:gd name="T107" fmla="*/ 2147483646 h 44"/>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221" h="44">
                  <a:moveTo>
                    <a:pt x="19" y="44"/>
                  </a:moveTo>
                  <a:cubicBezTo>
                    <a:pt x="22" y="44"/>
                    <a:pt x="26" y="44"/>
                    <a:pt x="30" y="44"/>
                  </a:cubicBezTo>
                  <a:cubicBezTo>
                    <a:pt x="31" y="44"/>
                    <a:pt x="32" y="44"/>
                    <a:pt x="32" y="43"/>
                  </a:cubicBezTo>
                  <a:cubicBezTo>
                    <a:pt x="32" y="43"/>
                    <a:pt x="32" y="43"/>
                    <a:pt x="32" y="43"/>
                  </a:cubicBezTo>
                  <a:cubicBezTo>
                    <a:pt x="32" y="42"/>
                    <a:pt x="31" y="41"/>
                    <a:pt x="30" y="41"/>
                  </a:cubicBezTo>
                  <a:cubicBezTo>
                    <a:pt x="26" y="41"/>
                    <a:pt x="22" y="41"/>
                    <a:pt x="19" y="41"/>
                  </a:cubicBezTo>
                  <a:cubicBezTo>
                    <a:pt x="18" y="41"/>
                    <a:pt x="17" y="42"/>
                    <a:pt x="17" y="43"/>
                  </a:cubicBezTo>
                  <a:cubicBezTo>
                    <a:pt x="17" y="43"/>
                    <a:pt x="17" y="43"/>
                    <a:pt x="17" y="43"/>
                  </a:cubicBezTo>
                  <a:cubicBezTo>
                    <a:pt x="17" y="44"/>
                    <a:pt x="18" y="44"/>
                    <a:pt x="19" y="44"/>
                  </a:cubicBezTo>
                  <a:close/>
                  <a:moveTo>
                    <a:pt x="196" y="43"/>
                  </a:moveTo>
                  <a:cubicBezTo>
                    <a:pt x="196" y="42"/>
                    <a:pt x="197" y="40"/>
                    <a:pt x="198" y="39"/>
                  </a:cubicBezTo>
                  <a:cubicBezTo>
                    <a:pt x="199" y="38"/>
                    <a:pt x="198" y="37"/>
                    <a:pt x="198" y="37"/>
                  </a:cubicBezTo>
                  <a:cubicBezTo>
                    <a:pt x="198" y="37"/>
                    <a:pt x="198" y="37"/>
                    <a:pt x="198" y="37"/>
                  </a:cubicBezTo>
                  <a:cubicBezTo>
                    <a:pt x="197" y="36"/>
                    <a:pt x="196" y="37"/>
                    <a:pt x="195" y="37"/>
                  </a:cubicBezTo>
                  <a:cubicBezTo>
                    <a:pt x="195" y="39"/>
                    <a:pt x="194" y="40"/>
                    <a:pt x="193" y="41"/>
                  </a:cubicBezTo>
                  <a:cubicBezTo>
                    <a:pt x="190" y="41"/>
                    <a:pt x="190" y="41"/>
                    <a:pt x="186" y="41"/>
                  </a:cubicBezTo>
                  <a:cubicBezTo>
                    <a:pt x="186" y="41"/>
                    <a:pt x="185" y="42"/>
                    <a:pt x="185" y="43"/>
                  </a:cubicBezTo>
                  <a:cubicBezTo>
                    <a:pt x="185" y="43"/>
                    <a:pt x="185" y="43"/>
                    <a:pt x="185" y="43"/>
                  </a:cubicBezTo>
                  <a:cubicBezTo>
                    <a:pt x="185" y="44"/>
                    <a:pt x="186" y="44"/>
                    <a:pt x="186" y="44"/>
                  </a:cubicBezTo>
                  <a:cubicBezTo>
                    <a:pt x="194" y="44"/>
                    <a:pt x="194" y="44"/>
                    <a:pt x="194" y="44"/>
                  </a:cubicBezTo>
                  <a:cubicBezTo>
                    <a:pt x="195" y="44"/>
                    <a:pt x="195" y="44"/>
                    <a:pt x="196" y="43"/>
                  </a:cubicBezTo>
                  <a:close/>
                  <a:moveTo>
                    <a:pt x="217" y="1"/>
                  </a:moveTo>
                  <a:cubicBezTo>
                    <a:pt x="215" y="5"/>
                    <a:pt x="213" y="8"/>
                    <a:pt x="211" y="12"/>
                  </a:cubicBezTo>
                  <a:cubicBezTo>
                    <a:pt x="211" y="12"/>
                    <a:pt x="211" y="13"/>
                    <a:pt x="212" y="14"/>
                  </a:cubicBezTo>
                  <a:cubicBezTo>
                    <a:pt x="212" y="14"/>
                    <a:pt x="212" y="14"/>
                    <a:pt x="212" y="14"/>
                  </a:cubicBezTo>
                  <a:cubicBezTo>
                    <a:pt x="212" y="14"/>
                    <a:pt x="213" y="14"/>
                    <a:pt x="214" y="13"/>
                  </a:cubicBezTo>
                  <a:cubicBezTo>
                    <a:pt x="216" y="10"/>
                    <a:pt x="218" y="7"/>
                    <a:pt x="220" y="3"/>
                  </a:cubicBezTo>
                  <a:cubicBezTo>
                    <a:pt x="221" y="2"/>
                    <a:pt x="220" y="1"/>
                    <a:pt x="219" y="1"/>
                  </a:cubicBezTo>
                  <a:cubicBezTo>
                    <a:pt x="219" y="1"/>
                    <a:pt x="219" y="1"/>
                    <a:pt x="219" y="1"/>
                  </a:cubicBezTo>
                  <a:cubicBezTo>
                    <a:pt x="219" y="0"/>
                    <a:pt x="218" y="1"/>
                    <a:pt x="217" y="1"/>
                  </a:cubicBezTo>
                  <a:close/>
                  <a:moveTo>
                    <a:pt x="206" y="19"/>
                  </a:moveTo>
                  <a:cubicBezTo>
                    <a:pt x="204" y="23"/>
                    <a:pt x="202" y="26"/>
                    <a:pt x="200" y="29"/>
                  </a:cubicBezTo>
                  <a:cubicBezTo>
                    <a:pt x="200" y="30"/>
                    <a:pt x="200" y="31"/>
                    <a:pt x="201" y="32"/>
                  </a:cubicBezTo>
                  <a:cubicBezTo>
                    <a:pt x="201" y="32"/>
                    <a:pt x="201" y="32"/>
                    <a:pt x="201" y="32"/>
                  </a:cubicBezTo>
                  <a:cubicBezTo>
                    <a:pt x="201" y="32"/>
                    <a:pt x="203" y="32"/>
                    <a:pt x="203" y="31"/>
                  </a:cubicBezTo>
                  <a:cubicBezTo>
                    <a:pt x="205" y="28"/>
                    <a:pt x="207" y="24"/>
                    <a:pt x="209" y="21"/>
                  </a:cubicBezTo>
                  <a:cubicBezTo>
                    <a:pt x="210" y="20"/>
                    <a:pt x="209" y="19"/>
                    <a:pt x="209" y="19"/>
                  </a:cubicBezTo>
                  <a:cubicBezTo>
                    <a:pt x="209" y="19"/>
                    <a:pt x="209" y="19"/>
                    <a:pt x="209" y="19"/>
                  </a:cubicBezTo>
                  <a:cubicBezTo>
                    <a:pt x="208" y="18"/>
                    <a:pt x="207" y="19"/>
                    <a:pt x="206" y="19"/>
                  </a:cubicBezTo>
                  <a:close/>
                  <a:moveTo>
                    <a:pt x="0" y="41"/>
                  </a:moveTo>
                  <a:cubicBezTo>
                    <a:pt x="0" y="44"/>
                    <a:pt x="0" y="44"/>
                    <a:pt x="0" y="44"/>
                  </a:cubicBezTo>
                  <a:cubicBezTo>
                    <a:pt x="8" y="44"/>
                    <a:pt x="8" y="44"/>
                    <a:pt x="8" y="44"/>
                  </a:cubicBezTo>
                  <a:cubicBezTo>
                    <a:pt x="9" y="44"/>
                    <a:pt x="10" y="44"/>
                    <a:pt x="10" y="43"/>
                  </a:cubicBezTo>
                  <a:cubicBezTo>
                    <a:pt x="10" y="43"/>
                    <a:pt x="10" y="43"/>
                    <a:pt x="10" y="43"/>
                  </a:cubicBezTo>
                  <a:cubicBezTo>
                    <a:pt x="10" y="42"/>
                    <a:pt x="9" y="41"/>
                    <a:pt x="8" y="41"/>
                  </a:cubicBezTo>
                  <a:cubicBezTo>
                    <a:pt x="0" y="41"/>
                    <a:pt x="0" y="41"/>
                    <a:pt x="0" y="41"/>
                  </a:cubicBezTo>
                  <a:close/>
                  <a:moveTo>
                    <a:pt x="40" y="44"/>
                  </a:moveTo>
                  <a:cubicBezTo>
                    <a:pt x="43" y="44"/>
                    <a:pt x="47" y="44"/>
                    <a:pt x="51" y="44"/>
                  </a:cubicBezTo>
                  <a:cubicBezTo>
                    <a:pt x="52" y="44"/>
                    <a:pt x="53" y="44"/>
                    <a:pt x="53" y="43"/>
                  </a:cubicBezTo>
                  <a:cubicBezTo>
                    <a:pt x="53" y="43"/>
                    <a:pt x="53" y="43"/>
                    <a:pt x="53" y="43"/>
                  </a:cubicBezTo>
                  <a:cubicBezTo>
                    <a:pt x="53" y="42"/>
                    <a:pt x="52" y="41"/>
                    <a:pt x="51" y="41"/>
                  </a:cubicBezTo>
                  <a:cubicBezTo>
                    <a:pt x="47" y="41"/>
                    <a:pt x="43" y="41"/>
                    <a:pt x="40" y="41"/>
                  </a:cubicBezTo>
                  <a:cubicBezTo>
                    <a:pt x="39" y="41"/>
                    <a:pt x="38" y="42"/>
                    <a:pt x="38" y="43"/>
                  </a:cubicBezTo>
                  <a:cubicBezTo>
                    <a:pt x="38" y="43"/>
                    <a:pt x="38" y="43"/>
                    <a:pt x="38" y="43"/>
                  </a:cubicBezTo>
                  <a:cubicBezTo>
                    <a:pt x="38" y="44"/>
                    <a:pt x="39" y="44"/>
                    <a:pt x="40" y="44"/>
                  </a:cubicBezTo>
                  <a:close/>
                  <a:moveTo>
                    <a:pt x="60" y="44"/>
                  </a:moveTo>
                  <a:cubicBezTo>
                    <a:pt x="64" y="44"/>
                    <a:pt x="68" y="44"/>
                    <a:pt x="72" y="44"/>
                  </a:cubicBezTo>
                  <a:cubicBezTo>
                    <a:pt x="73" y="44"/>
                    <a:pt x="74" y="44"/>
                    <a:pt x="74" y="43"/>
                  </a:cubicBezTo>
                  <a:cubicBezTo>
                    <a:pt x="74" y="43"/>
                    <a:pt x="74" y="43"/>
                    <a:pt x="74" y="43"/>
                  </a:cubicBezTo>
                  <a:cubicBezTo>
                    <a:pt x="74" y="42"/>
                    <a:pt x="73" y="41"/>
                    <a:pt x="72" y="41"/>
                  </a:cubicBezTo>
                  <a:cubicBezTo>
                    <a:pt x="68" y="41"/>
                    <a:pt x="64" y="41"/>
                    <a:pt x="60" y="41"/>
                  </a:cubicBezTo>
                  <a:cubicBezTo>
                    <a:pt x="60" y="41"/>
                    <a:pt x="59" y="42"/>
                    <a:pt x="59" y="43"/>
                  </a:cubicBezTo>
                  <a:cubicBezTo>
                    <a:pt x="59" y="43"/>
                    <a:pt x="59" y="43"/>
                    <a:pt x="59" y="43"/>
                  </a:cubicBezTo>
                  <a:cubicBezTo>
                    <a:pt x="59" y="44"/>
                    <a:pt x="60" y="44"/>
                    <a:pt x="60" y="44"/>
                  </a:cubicBezTo>
                  <a:close/>
                  <a:moveTo>
                    <a:pt x="81" y="44"/>
                  </a:moveTo>
                  <a:cubicBezTo>
                    <a:pt x="85" y="44"/>
                    <a:pt x="89" y="44"/>
                    <a:pt x="93" y="44"/>
                  </a:cubicBezTo>
                  <a:cubicBezTo>
                    <a:pt x="94" y="44"/>
                    <a:pt x="95" y="44"/>
                    <a:pt x="95" y="43"/>
                  </a:cubicBezTo>
                  <a:cubicBezTo>
                    <a:pt x="95" y="43"/>
                    <a:pt x="95" y="43"/>
                    <a:pt x="95" y="43"/>
                  </a:cubicBezTo>
                  <a:cubicBezTo>
                    <a:pt x="95" y="42"/>
                    <a:pt x="94" y="41"/>
                    <a:pt x="93" y="41"/>
                  </a:cubicBezTo>
                  <a:cubicBezTo>
                    <a:pt x="89" y="41"/>
                    <a:pt x="85" y="41"/>
                    <a:pt x="81" y="41"/>
                  </a:cubicBezTo>
                  <a:cubicBezTo>
                    <a:pt x="81" y="41"/>
                    <a:pt x="80" y="42"/>
                    <a:pt x="80" y="43"/>
                  </a:cubicBezTo>
                  <a:cubicBezTo>
                    <a:pt x="80" y="43"/>
                    <a:pt x="80" y="43"/>
                    <a:pt x="80" y="43"/>
                  </a:cubicBezTo>
                  <a:cubicBezTo>
                    <a:pt x="80" y="44"/>
                    <a:pt x="81" y="44"/>
                    <a:pt x="81" y="44"/>
                  </a:cubicBezTo>
                  <a:close/>
                  <a:moveTo>
                    <a:pt x="102" y="44"/>
                  </a:moveTo>
                  <a:cubicBezTo>
                    <a:pt x="106" y="44"/>
                    <a:pt x="110" y="44"/>
                    <a:pt x="114" y="44"/>
                  </a:cubicBezTo>
                  <a:cubicBezTo>
                    <a:pt x="115" y="44"/>
                    <a:pt x="116" y="44"/>
                    <a:pt x="116" y="43"/>
                  </a:cubicBezTo>
                  <a:cubicBezTo>
                    <a:pt x="116" y="43"/>
                    <a:pt x="116" y="43"/>
                    <a:pt x="116" y="43"/>
                  </a:cubicBezTo>
                  <a:cubicBezTo>
                    <a:pt x="116" y="42"/>
                    <a:pt x="115" y="41"/>
                    <a:pt x="114" y="41"/>
                  </a:cubicBezTo>
                  <a:cubicBezTo>
                    <a:pt x="110" y="41"/>
                    <a:pt x="106" y="41"/>
                    <a:pt x="102" y="41"/>
                  </a:cubicBezTo>
                  <a:cubicBezTo>
                    <a:pt x="102" y="41"/>
                    <a:pt x="101" y="42"/>
                    <a:pt x="101" y="43"/>
                  </a:cubicBezTo>
                  <a:cubicBezTo>
                    <a:pt x="101" y="43"/>
                    <a:pt x="101" y="43"/>
                    <a:pt x="101" y="43"/>
                  </a:cubicBezTo>
                  <a:cubicBezTo>
                    <a:pt x="101" y="44"/>
                    <a:pt x="102" y="44"/>
                    <a:pt x="102" y="44"/>
                  </a:cubicBezTo>
                  <a:close/>
                  <a:moveTo>
                    <a:pt x="123" y="44"/>
                  </a:moveTo>
                  <a:cubicBezTo>
                    <a:pt x="127" y="44"/>
                    <a:pt x="131" y="44"/>
                    <a:pt x="135" y="44"/>
                  </a:cubicBezTo>
                  <a:cubicBezTo>
                    <a:pt x="136" y="44"/>
                    <a:pt x="137" y="44"/>
                    <a:pt x="137" y="43"/>
                  </a:cubicBezTo>
                  <a:cubicBezTo>
                    <a:pt x="137" y="43"/>
                    <a:pt x="137" y="43"/>
                    <a:pt x="137" y="43"/>
                  </a:cubicBezTo>
                  <a:cubicBezTo>
                    <a:pt x="137" y="42"/>
                    <a:pt x="136" y="41"/>
                    <a:pt x="135" y="41"/>
                  </a:cubicBezTo>
                  <a:cubicBezTo>
                    <a:pt x="131" y="41"/>
                    <a:pt x="127" y="41"/>
                    <a:pt x="123" y="41"/>
                  </a:cubicBezTo>
                  <a:cubicBezTo>
                    <a:pt x="123" y="41"/>
                    <a:pt x="122" y="42"/>
                    <a:pt x="122" y="43"/>
                  </a:cubicBezTo>
                  <a:cubicBezTo>
                    <a:pt x="122" y="43"/>
                    <a:pt x="122" y="43"/>
                    <a:pt x="122" y="43"/>
                  </a:cubicBezTo>
                  <a:cubicBezTo>
                    <a:pt x="122" y="44"/>
                    <a:pt x="123" y="44"/>
                    <a:pt x="123" y="44"/>
                  </a:cubicBezTo>
                  <a:close/>
                  <a:moveTo>
                    <a:pt x="144" y="44"/>
                  </a:moveTo>
                  <a:cubicBezTo>
                    <a:pt x="148" y="44"/>
                    <a:pt x="152" y="44"/>
                    <a:pt x="156" y="44"/>
                  </a:cubicBezTo>
                  <a:cubicBezTo>
                    <a:pt x="157" y="44"/>
                    <a:pt x="158" y="44"/>
                    <a:pt x="158" y="43"/>
                  </a:cubicBezTo>
                  <a:cubicBezTo>
                    <a:pt x="158" y="43"/>
                    <a:pt x="158" y="43"/>
                    <a:pt x="158" y="43"/>
                  </a:cubicBezTo>
                  <a:cubicBezTo>
                    <a:pt x="158" y="42"/>
                    <a:pt x="157" y="41"/>
                    <a:pt x="156" y="41"/>
                  </a:cubicBezTo>
                  <a:cubicBezTo>
                    <a:pt x="152" y="41"/>
                    <a:pt x="148" y="41"/>
                    <a:pt x="144" y="41"/>
                  </a:cubicBezTo>
                  <a:cubicBezTo>
                    <a:pt x="144" y="41"/>
                    <a:pt x="143" y="42"/>
                    <a:pt x="143" y="43"/>
                  </a:cubicBezTo>
                  <a:cubicBezTo>
                    <a:pt x="143" y="43"/>
                    <a:pt x="143" y="43"/>
                    <a:pt x="143" y="43"/>
                  </a:cubicBezTo>
                  <a:cubicBezTo>
                    <a:pt x="143" y="44"/>
                    <a:pt x="144" y="44"/>
                    <a:pt x="144" y="44"/>
                  </a:cubicBezTo>
                  <a:close/>
                  <a:moveTo>
                    <a:pt x="165" y="44"/>
                  </a:moveTo>
                  <a:cubicBezTo>
                    <a:pt x="169" y="44"/>
                    <a:pt x="173" y="44"/>
                    <a:pt x="177" y="44"/>
                  </a:cubicBezTo>
                  <a:cubicBezTo>
                    <a:pt x="178" y="44"/>
                    <a:pt x="179" y="44"/>
                    <a:pt x="179" y="43"/>
                  </a:cubicBezTo>
                  <a:cubicBezTo>
                    <a:pt x="179" y="43"/>
                    <a:pt x="179" y="43"/>
                    <a:pt x="179" y="43"/>
                  </a:cubicBezTo>
                  <a:cubicBezTo>
                    <a:pt x="179" y="42"/>
                    <a:pt x="178" y="41"/>
                    <a:pt x="177" y="41"/>
                  </a:cubicBezTo>
                  <a:cubicBezTo>
                    <a:pt x="173" y="41"/>
                    <a:pt x="169" y="41"/>
                    <a:pt x="165" y="41"/>
                  </a:cubicBezTo>
                  <a:cubicBezTo>
                    <a:pt x="165" y="41"/>
                    <a:pt x="164" y="42"/>
                    <a:pt x="164" y="43"/>
                  </a:cubicBezTo>
                  <a:cubicBezTo>
                    <a:pt x="164" y="43"/>
                    <a:pt x="164" y="43"/>
                    <a:pt x="164" y="43"/>
                  </a:cubicBezTo>
                  <a:cubicBezTo>
                    <a:pt x="164" y="44"/>
                    <a:pt x="165" y="44"/>
                    <a:pt x="165" y="44"/>
                  </a:cubicBezTo>
                  <a:close/>
                </a:path>
              </a:pathLst>
            </a:custGeom>
            <a:solidFill>
              <a:schemeClr val="bg1"/>
            </a:solidFill>
            <a:ln w="9525">
              <a:noFill/>
              <a:round/>
            </a:ln>
          </p:spPr>
          <p:txBody>
            <a:bodyPr/>
            <a:lstStyle/>
            <a:p>
              <a:endParaRPr lang="zh-CN" altLang="en-US"/>
            </a:p>
          </p:txBody>
        </p:sp>
        <p:sp>
          <p:nvSpPr>
            <p:cNvPr id="37" name="Freeform 32"/>
            <p:cNvSpPr>
              <a:spLocks noEditPoints="1"/>
            </p:cNvSpPr>
            <p:nvPr/>
          </p:nvSpPr>
          <p:spPr bwMode="auto">
            <a:xfrm>
              <a:off x="4225925" y="1308100"/>
              <a:ext cx="1287463" cy="287338"/>
            </a:xfrm>
            <a:custGeom>
              <a:avLst/>
              <a:gdLst>
                <a:gd name="T0" fmla="*/ 2147483646 w 225"/>
                <a:gd name="T1" fmla="*/ 0 h 52"/>
                <a:gd name="T2" fmla="*/ 2147483646 w 225"/>
                <a:gd name="T3" fmla="*/ 2147483646 h 52"/>
                <a:gd name="T4" fmla="*/ 2147483646 w 225"/>
                <a:gd name="T5" fmla="*/ 2147483646 h 52"/>
                <a:gd name="T6" fmla="*/ 2147483646 w 225"/>
                <a:gd name="T7" fmla="*/ 2147483646 h 52"/>
                <a:gd name="T8" fmla="*/ 2147483646 w 225"/>
                <a:gd name="T9" fmla="*/ 2147483646 h 52"/>
                <a:gd name="T10" fmla="*/ 2147483646 w 225"/>
                <a:gd name="T11" fmla="*/ 2147483646 h 52"/>
                <a:gd name="T12" fmla="*/ 2147483646 w 225"/>
                <a:gd name="T13" fmla="*/ 2147483646 h 52"/>
                <a:gd name="T14" fmla="*/ 2147483646 w 225"/>
                <a:gd name="T15" fmla="*/ 2147483646 h 52"/>
                <a:gd name="T16" fmla="*/ 2147483646 w 225"/>
                <a:gd name="T17" fmla="*/ 2147483646 h 52"/>
                <a:gd name="T18" fmla="*/ 2147483646 w 225"/>
                <a:gd name="T19" fmla="*/ 2147483646 h 52"/>
                <a:gd name="T20" fmla="*/ 2147483646 w 225"/>
                <a:gd name="T21" fmla="*/ 2147483646 h 52"/>
                <a:gd name="T22" fmla="*/ 2147483646 w 225"/>
                <a:gd name="T23" fmla="*/ 2147483646 h 52"/>
                <a:gd name="T24" fmla="*/ 2147483646 w 225"/>
                <a:gd name="T25" fmla="*/ 2147483646 h 52"/>
                <a:gd name="T26" fmla="*/ 2147483646 w 225"/>
                <a:gd name="T27" fmla="*/ 0 h 52"/>
                <a:gd name="T28" fmla="*/ 2147483646 w 225"/>
                <a:gd name="T29" fmla="*/ 2147483646 h 52"/>
                <a:gd name="T30" fmla="*/ 2147483646 w 225"/>
                <a:gd name="T31" fmla="*/ 2147483646 h 52"/>
                <a:gd name="T32" fmla="*/ 2147483646 w 225"/>
                <a:gd name="T33" fmla="*/ 2147483646 h 52"/>
                <a:gd name="T34" fmla="*/ 2147483646 w 225"/>
                <a:gd name="T35" fmla="*/ 2147483646 h 52"/>
                <a:gd name="T36" fmla="*/ 2147483646 w 225"/>
                <a:gd name="T37" fmla="*/ 2147483646 h 52"/>
                <a:gd name="T38" fmla="*/ 2147483646 w 225"/>
                <a:gd name="T39" fmla="*/ 2147483646 h 52"/>
                <a:gd name="T40" fmla="*/ 2147483646 w 225"/>
                <a:gd name="T41" fmla="*/ 2147483646 h 52"/>
                <a:gd name="T42" fmla="*/ 2147483646 w 225"/>
                <a:gd name="T43" fmla="*/ 2147483646 h 52"/>
                <a:gd name="T44" fmla="*/ 2147483646 w 225"/>
                <a:gd name="T45" fmla="*/ 2147483646 h 52"/>
                <a:gd name="T46" fmla="*/ 2147483646 w 225"/>
                <a:gd name="T47" fmla="*/ 2147483646 h 52"/>
                <a:gd name="T48" fmla="*/ 0 w 225"/>
                <a:gd name="T49" fmla="*/ 0 h 52"/>
                <a:gd name="T50" fmla="*/ 2147483646 w 225"/>
                <a:gd name="T51" fmla="*/ 2147483646 h 52"/>
                <a:gd name="T52" fmla="*/ 2147483646 w 225"/>
                <a:gd name="T53" fmla="*/ 2147483646 h 52"/>
                <a:gd name="T54" fmla="*/ 2147483646 w 225"/>
                <a:gd name="T55" fmla="*/ 0 h 52"/>
                <a:gd name="T56" fmla="*/ 2147483646 w 225"/>
                <a:gd name="T57" fmla="*/ 2147483646 h 52"/>
                <a:gd name="T58" fmla="*/ 2147483646 w 225"/>
                <a:gd name="T59" fmla="*/ 2147483646 h 52"/>
                <a:gd name="T60" fmla="*/ 2147483646 w 225"/>
                <a:gd name="T61" fmla="*/ 2147483646 h 52"/>
                <a:gd name="T62" fmla="*/ 2147483646 w 225"/>
                <a:gd name="T63" fmla="*/ 0 h 52"/>
                <a:gd name="T64" fmla="*/ 2147483646 w 225"/>
                <a:gd name="T65" fmla="*/ 0 h 52"/>
                <a:gd name="T66" fmla="*/ 2147483646 w 225"/>
                <a:gd name="T67" fmla="*/ 2147483646 h 52"/>
                <a:gd name="T68" fmla="*/ 2147483646 w 225"/>
                <a:gd name="T69" fmla="*/ 2147483646 h 52"/>
                <a:gd name="T70" fmla="*/ 2147483646 w 225"/>
                <a:gd name="T71" fmla="*/ 2147483646 h 52"/>
                <a:gd name="T72" fmla="*/ 2147483646 w 225"/>
                <a:gd name="T73" fmla="*/ 0 h 52"/>
                <a:gd name="T74" fmla="*/ 2147483646 w 225"/>
                <a:gd name="T75" fmla="*/ 2147483646 h 52"/>
                <a:gd name="T76" fmla="*/ 2147483646 w 225"/>
                <a:gd name="T77" fmla="*/ 2147483646 h 52"/>
                <a:gd name="T78" fmla="*/ 2147483646 w 225"/>
                <a:gd name="T79" fmla="*/ 2147483646 h 52"/>
                <a:gd name="T80" fmla="*/ 2147483646 w 225"/>
                <a:gd name="T81" fmla="*/ 0 h 52"/>
                <a:gd name="T82" fmla="*/ 2147483646 w 225"/>
                <a:gd name="T83" fmla="*/ 0 h 52"/>
                <a:gd name="T84" fmla="*/ 2147483646 w 225"/>
                <a:gd name="T85" fmla="*/ 2147483646 h 52"/>
                <a:gd name="T86" fmla="*/ 2147483646 w 225"/>
                <a:gd name="T87" fmla="*/ 2147483646 h 52"/>
                <a:gd name="T88" fmla="*/ 2147483646 w 225"/>
                <a:gd name="T89" fmla="*/ 2147483646 h 52"/>
                <a:gd name="T90" fmla="*/ 2147483646 w 225"/>
                <a:gd name="T91" fmla="*/ 0 h 52"/>
                <a:gd name="T92" fmla="*/ 2147483646 w 225"/>
                <a:gd name="T93" fmla="*/ 2147483646 h 52"/>
                <a:gd name="T94" fmla="*/ 2147483646 w 225"/>
                <a:gd name="T95" fmla="*/ 2147483646 h 52"/>
                <a:gd name="T96" fmla="*/ 2147483646 w 225"/>
                <a:gd name="T97" fmla="*/ 2147483646 h 52"/>
                <a:gd name="T98" fmla="*/ 2147483646 w 225"/>
                <a:gd name="T99" fmla="*/ 0 h 52"/>
                <a:gd name="T100" fmla="*/ 2147483646 w 225"/>
                <a:gd name="T101" fmla="*/ 0 h 52"/>
                <a:gd name="T102" fmla="*/ 2147483646 w 225"/>
                <a:gd name="T103" fmla="*/ 2147483646 h 52"/>
                <a:gd name="T104" fmla="*/ 2147483646 w 225"/>
                <a:gd name="T105" fmla="*/ 2147483646 h 52"/>
                <a:gd name="T106" fmla="*/ 2147483646 w 225"/>
                <a:gd name="T107" fmla="*/ 2147483646 h 52"/>
                <a:gd name="T108" fmla="*/ 2147483646 w 225"/>
                <a:gd name="T109" fmla="*/ 0 h 52"/>
                <a:gd name="T110" fmla="*/ 2147483646 w 225"/>
                <a:gd name="T111" fmla="*/ 2147483646 h 52"/>
                <a:gd name="T112" fmla="*/ 2147483646 w 225"/>
                <a:gd name="T113" fmla="*/ 2147483646 h 52"/>
                <a:gd name="T114" fmla="*/ 2147483646 w 225"/>
                <a:gd name="T115" fmla="*/ 2147483646 h 52"/>
                <a:gd name="T116" fmla="*/ 2147483646 w 225"/>
                <a:gd name="T117" fmla="*/ 0 h 5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25" h="52">
                  <a:moveTo>
                    <a:pt x="19" y="0"/>
                  </a:moveTo>
                  <a:cubicBezTo>
                    <a:pt x="22" y="0"/>
                    <a:pt x="26" y="0"/>
                    <a:pt x="30" y="0"/>
                  </a:cubicBezTo>
                  <a:cubicBezTo>
                    <a:pt x="31" y="0"/>
                    <a:pt x="32" y="1"/>
                    <a:pt x="32" y="2"/>
                  </a:cubicBezTo>
                  <a:cubicBezTo>
                    <a:pt x="32" y="2"/>
                    <a:pt x="32" y="2"/>
                    <a:pt x="32" y="2"/>
                  </a:cubicBezTo>
                  <a:cubicBezTo>
                    <a:pt x="32" y="3"/>
                    <a:pt x="31" y="3"/>
                    <a:pt x="30" y="3"/>
                  </a:cubicBezTo>
                  <a:cubicBezTo>
                    <a:pt x="26" y="3"/>
                    <a:pt x="22" y="3"/>
                    <a:pt x="19" y="3"/>
                  </a:cubicBezTo>
                  <a:cubicBezTo>
                    <a:pt x="18" y="3"/>
                    <a:pt x="17" y="3"/>
                    <a:pt x="17" y="2"/>
                  </a:cubicBezTo>
                  <a:cubicBezTo>
                    <a:pt x="17" y="2"/>
                    <a:pt x="17" y="2"/>
                    <a:pt x="17" y="2"/>
                  </a:cubicBezTo>
                  <a:cubicBezTo>
                    <a:pt x="17" y="1"/>
                    <a:pt x="18" y="0"/>
                    <a:pt x="19" y="0"/>
                  </a:cubicBezTo>
                  <a:close/>
                  <a:moveTo>
                    <a:pt x="224" y="48"/>
                  </a:moveTo>
                  <a:cubicBezTo>
                    <a:pt x="224" y="48"/>
                    <a:pt x="224" y="48"/>
                    <a:pt x="224" y="48"/>
                  </a:cubicBezTo>
                  <a:cubicBezTo>
                    <a:pt x="225" y="48"/>
                    <a:pt x="225" y="49"/>
                    <a:pt x="225" y="50"/>
                  </a:cubicBezTo>
                  <a:cubicBezTo>
                    <a:pt x="225" y="50"/>
                    <a:pt x="225" y="50"/>
                    <a:pt x="225" y="50"/>
                  </a:cubicBezTo>
                  <a:cubicBezTo>
                    <a:pt x="225" y="51"/>
                    <a:pt x="225" y="52"/>
                    <a:pt x="224" y="52"/>
                  </a:cubicBezTo>
                  <a:cubicBezTo>
                    <a:pt x="224" y="52"/>
                    <a:pt x="224" y="52"/>
                    <a:pt x="224" y="52"/>
                  </a:cubicBezTo>
                  <a:cubicBezTo>
                    <a:pt x="223" y="52"/>
                    <a:pt x="222" y="51"/>
                    <a:pt x="222" y="50"/>
                  </a:cubicBezTo>
                  <a:cubicBezTo>
                    <a:pt x="222" y="50"/>
                    <a:pt x="222" y="50"/>
                    <a:pt x="222" y="50"/>
                  </a:cubicBezTo>
                  <a:cubicBezTo>
                    <a:pt x="222" y="49"/>
                    <a:pt x="223" y="48"/>
                    <a:pt x="224" y="48"/>
                  </a:cubicBezTo>
                  <a:close/>
                  <a:moveTo>
                    <a:pt x="196" y="1"/>
                  </a:moveTo>
                  <a:cubicBezTo>
                    <a:pt x="196" y="3"/>
                    <a:pt x="197" y="4"/>
                    <a:pt x="198" y="5"/>
                  </a:cubicBezTo>
                  <a:cubicBezTo>
                    <a:pt x="199" y="6"/>
                    <a:pt x="198" y="7"/>
                    <a:pt x="198" y="8"/>
                  </a:cubicBezTo>
                  <a:cubicBezTo>
                    <a:pt x="198" y="8"/>
                    <a:pt x="198" y="8"/>
                    <a:pt x="198" y="8"/>
                  </a:cubicBezTo>
                  <a:cubicBezTo>
                    <a:pt x="197" y="8"/>
                    <a:pt x="196" y="8"/>
                    <a:pt x="195" y="7"/>
                  </a:cubicBezTo>
                  <a:cubicBezTo>
                    <a:pt x="195" y="6"/>
                    <a:pt x="194" y="5"/>
                    <a:pt x="193" y="3"/>
                  </a:cubicBezTo>
                  <a:cubicBezTo>
                    <a:pt x="190" y="3"/>
                    <a:pt x="190" y="3"/>
                    <a:pt x="186" y="3"/>
                  </a:cubicBezTo>
                  <a:cubicBezTo>
                    <a:pt x="186" y="3"/>
                    <a:pt x="185" y="3"/>
                    <a:pt x="185" y="2"/>
                  </a:cubicBezTo>
                  <a:cubicBezTo>
                    <a:pt x="185" y="2"/>
                    <a:pt x="185" y="2"/>
                    <a:pt x="185" y="2"/>
                  </a:cubicBezTo>
                  <a:cubicBezTo>
                    <a:pt x="185" y="1"/>
                    <a:pt x="186" y="0"/>
                    <a:pt x="186" y="0"/>
                  </a:cubicBezTo>
                  <a:cubicBezTo>
                    <a:pt x="194" y="0"/>
                    <a:pt x="194" y="0"/>
                    <a:pt x="194" y="0"/>
                  </a:cubicBezTo>
                  <a:cubicBezTo>
                    <a:pt x="195" y="0"/>
                    <a:pt x="195" y="1"/>
                    <a:pt x="196" y="1"/>
                  </a:cubicBezTo>
                  <a:close/>
                  <a:moveTo>
                    <a:pt x="217" y="43"/>
                  </a:moveTo>
                  <a:cubicBezTo>
                    <a:pt x="215" y="40"/>
                    <a:pt x="213" y="36"/>
                    <a:pt x="211" y="33"/>
                  </a:cubicBezTo>
                  <a:cubicBezTo>
                    <a:pt x="211" y="32"/>
                    <a:pt x="211" y="31"/>
                    <a:pt x="212" y="31"/>
                  </a:cubicBezTo>
                  <a:cubicBezTo>
                    <a:pt x="212" y="31"/>
                    <a:pt x="212" y="31"/>
                    <a:pt x="212" y="31"/>
                  </a:cubicBezTo>
                  <a:cubicBezTo>
                    <a:pt x="212" y="30"/>
                    <a:pt x="213" y="30"/>
                    <a:pt x="214" y="31"/>
                  </a:cubicBezTo>
                  <a:cubicBezTo>
                    <a:pt x="216" y="34"/>
                    <a:pt x="218" y="38"/>
                    <a:pt x="220" y="41"/>
                  </a:cubicBezTo>
                  <a:cubicBezTo>
                    <a:pt x="221" y="42"/>
                    <a:pt x="220" y="43"/>
                    <a:pt x="219" y="43"/>
                  </a:cubicBezTo>
                  <a:cubicBezTo>
                    <a:pt x="219" y="43"/>
                    <a:pt x="219" y="43"/>
                    <a:pt x="219" y="43"/>
                  </a:cubicBezTo>
                  <a:cubicBezTo>
                    <a:pt x="219" y="44"/>
                    <a:pt x="218" y="44"/>
                    <a:pt x="217" y="43"/>
                  </a:cubicBezTo>
                  <a:close/>
                  <a:moveTo>
                    <a:pt x="206" y="25"/>
                  </a:moveTo>
                  <a:cubicBezTo>
                    <a:pt x="204" y="22"/>
                    <a:pt x="202" y="18"/>
                    <a:pt x="200" y="15"/>
                  </a:cubicBezTo>
                  <a:cubicBezTo>
                    <a:pt x="200" y="14"/>
                    <a:pt x="200" y="13"/>
                    <a:pt x="201" y="13"/>
                  </a:cubicBezTo>
                  <a:cubicBezTo>
                    <a:pt x="201" y="13"/>
                    <a:pt x="201" y="13"/>
                    <a:pt x="201" y="13"/>
                  </a:cubicBezTo>
                  <a:cubicBezTo>
                    <a:pt x="201" y="12"/>
                    <a:pt x="203" y="12"/>
                    <a:pt x="203" y="13"/>
                  </a:cubicBezTo>
                  <a:cubicBezTo>
                    <a:pt x="205" y="17"/>
                    <a:pt x="207" y="20"/>
                    <a:pt x="209" y="23"/>
                  </a:cubicBezTo>
                  <a:cubicBezTo>
                    <a:pt x="210" y="24"/>
                    <a:pt x="209" y="25"/>
                    <a:pt x="209" y="26"/>
                  </a:cubicBezTo>
                  <a:cubicBezTo>
                    <a:pt x="209" y="26"/>
                    <a:pt x="209" y="26"/>
                    <a:pt x="209" y="26"/>
                  </a:cubicBezTo>
                  <a:cubicBezTo>
                    <a:pt x="208" y="26"/>
                    <a:pt x="207" y="26"/>
                    <a:pt x="206" y="25"/>
                  </a:cubicBezTo>
                  <a:close/>
                  <a:moveTo>
                    <a:pt x="0" y="3"/>
                  </a:moveTo>
                  <a:cubicBezTo>
                    <a:pt x="0" y="0"/>
                    <a:pt x="0" y="0"/>
                    <a:pt x="0" y="0"/>
                  </a:cubicBezTo>
                  <a:cubicBezTo>
                    <a:pt x="8" y="0"/>
                    <a:pt x="8" y="0"/>
                    <a:pt x="8" y="0"/>
                  </a:cubicBezTo>
                  <a:cubicBezTo>
                    <a:pt x="9" y="0"/>
                    <a:pt x="10" y="1"/>
                    <a:pt x="10" y="2"/>
                  </a:cubicBezTo>
                  <a:cubicBezTo>
                    <a:pt x="10" y="2"/>
                    <a:pt x="10" y="2"/>
                    <a:pt x="10" y="2"/>
                  </a:cubicBezTo>
                  <a:cubicBezTo>
                    <a:pt x="10" y="3"/>
                    <a:pt x="9" y="3"/>
                    <a:pt x="8" y="3"/>
                  </a:cubicBezTo>
                  <a:cubicBezTo>
                    <a:pt x="0" y="3"/>
                    <a:pt x="0" y="3"/>
                    <a:pt x="0" y="3"/>
                  </a:cubicBezTo>
                  <a:close/>
                  <a:moveTo>
                    <a:pt x="40" y="0"/>
                  </a:moveTo>
                  <a:cubicBezTo>
                    <a:pt x="43" y="0"/>
                    <a:pt x="47" y="0"/>
                    <a:pt x="51" y="0"/>
                  </a:cubicBezTo>
                  <a:cubicBezTo>
                    <a:pt x="52" y="0"/>
                    <a:pt x="53" y="1"/>
                    <a:pt x="53" y="2"/>
                  </a:cubicBezTo>
                  <a:cubicBezTo>
                    <a:pt x="53" y="2"/>
                    <a:pt x="53" y="2"/>
                    <a:pt x="53" y="2"/>
                  </a:cubicBezTo>
                  <a:cubicBezTo>
                    <a:pt x="53" y="3"/>
                    <a:pt x="52" y="3"/>
                    <a:pt x="51" y="3"/>
                  </a:cubicBezTo>
                  <a:cubicBezTo>
                    <a:pt x="47" y="3"/>
                    <a:pt x="43" y="3"/>
                    <a:pt x="40" y="3"/>
                  </a:cubicBezTo>
                  <a:cubicBezTo>
                    <a:pt x="39" y="3"/>
                    <a:pt x="38" y="3"/>
                    <a:pt x="38" y="2"/>
                  </a:cubicBezTo>
                  <a:cubicBezTo>
                    <a:pt x="38" y="2"/>
                    <a:pt x="38" y="2"/>
                    <a:pt x="38" y="2"/>
                  </a:cubicBezTo>
                  <a:cubicBezTo>
                    <a:pt x="38" y="1"/>
                    <a:pt x="39" y="0"/>
                    <a:pt x="40" y="0"/>
                  </a:cubicBezTo>
                  <a:close/>
                  <a:moveTo>
                    <a:pt x="60" y="0"/>
                  </a:moveTo>
                  <a:cubicBezTo>
                    <a:pt x="64" y="0"/>
                    <a:pt x="68" y="0"/>
                    <a:pt x="72" y="0"/>
                  </a:cubicBezTo>
                  <a:cubicBezTo>
                    <a:pt x="73" y="0"/>
                    <a:pt x="74" y="1"/>
                    <a:pt x="74" y="2"/>
                  </a:cubicBezTo>
                  <a:cubicBezTo>
                    <a:pt x="74" y="2"/>
                    <a:pt x="74" y="2"/>
                    <a:pt x="74" y="2"/>
                  </a:cubicBezTo>
                  <a:cubicBezTo>
                    <a:pt x="74" y="3"/>
                    <a:pt x="73" y="3"/>
                    <a:pt x="72" y="3"/>
                  </a:cubicBezTo>
                  <a:cubicBezTo>
                    <a:pt x="68" y="3"/>
                    <a:pt x="64" y="3"/>
                    <a:pt x="60" y="3"/>
                  </a:cubicBezTo>
                  <a:cubicBezTo>
                    <a:pt x="60" y="3"/>
                    <a:pt x="59" y="3"/>
                    <a:pt x="59" y="2"/>
                  </a:cubicBezTo>
                  <a:cubicBezTo>
                    <a:pt x="59" y="2"/>
                    <a:pt x="59" y="2"/>
                    <a:pt x="59" y="2"/>
                  </a:cubicBezTo>
                  <a:cubicBezTo>
                    <a:pt x="59" y="1"/>
                    <a:pt x="60" y="0"/>
                    <a:pt x="60" y="0"/>
                  </a:cubicBezTo>
                  <a:close/>
                  <a:moveTo>
                    <a:pt x="81" y="0"/>
                  </a:moveTo>
                  <a:cubicBezTo>
                    <a:pt x="85" y="0"/>
                    <a:pt x="89" y="0"/>
                    <a:pt x="93" y="0"/>
                  </a:cubicBezTo>
                  <a:cubicBezTo>
                    <a:pt x="94" y="0"/>
                    <a:pt x="95" y="1"/>
                    <a:pt x="95" y="2"/>
                  </a:cubicBezTo>
                  <a:cubicBezTo>
                    <a:pt x="95" y="2"/>
                    <a:pt x="95" y="2"/>
                    <a:pt x="95" y="2"/>
                  </a:cubicBezTo>
                  <a:cubicBezTo>
                    <a:pt x="95" y="3"/>
                    <a:pt x="94" y="3"/>
                    <a:pt x="93" y="3"/>
                  </a:cubicBezTo>
                  <a:cubicBezTo>
                    <a:pt x="89" y="3"/>
                    <a:pt x="85" y="3"/>
                    <a:pt x="81" y="3"/>
                  </a:cubicBezTo>
                  <a:cubicBezTo>
                    <a:pt x="81" y="3"/>
                    <a:pt x="80" y="3"/>
                    <a:pt x="80" y="2"/>
                  </a:cubicBezTo>
                  <a:cubicBezTo>
                    <a:pt x="80" y="2"/>
                    <a:pt x="80" y="2"/>
                    <a:pt x="80" y="2"/>
                  </a:cubicBezTo>
                  <a:cubicBezTo>
                    <a:pt x="80" y="1"/>
                    <a:pt x="81" y="0"/>
                    <a:pt x="81" y="0"/>
                  </a:cubicBezTo>
                  <a:close/>
                  <a:moveTo>
                    <a:pt x="102" y="0"/>
                  </a:moveTo>
                  <a:cubicBezTo>
                    <a:pt x="106" y="0"/>
                    <a:pt x="110" y="0"/>
                    <a:pt x="114" y="0"/>
                  </a:cubicBezTo>
                  <a:cubicBezTo>
                    <a:pt x="115" y="0"/>
                    <a:pt x="116" y="1"/>
                    <a:pt x="116" y="2"/>
                  </a:cubicBezTo>
                  <a:cubicBezTo>
                    <a:pt x="116" y="2"/>
                    <a:pt x="116" y="2"/>
                    <a:pt x="116" y="2"/>
                  </a:cubicBezTo>
                  <a:cubicBezTo>
                    <a:pt x="116" y="3"/>
                    <a:pt x="115" y="3"/>
                    <a:pt x="114" y="3"/>
                  </a:cubicBezTo>
                  <a:cubicBezTo>
                    <a:pt x="110" y="3"/>
                    <a:pt x="106" y="3"/>
                    <a:pt x="102" y="3"/>
                  </a:cubicBezTo>
                  <a:cubicBezTo>
                    <a:pt x="102" y="3"/>
                    <a:pt x="101" y="3"/>
                    <a:pt x="101" y="2"/>
                  </a:cubicBezTo>
                  <a:cubicBezTo>
                    <a:pt x="101" y="2"/>
                    <a:pt x="101" y="2"/>
                    <a:pt x="101" y="2"/>
                  </a:cubicBezTo>
                  <a:cubicBezTo>
                    <a:pt x="101" y="1"/>
                    <a:pt x="102" y="0"/>
                    <a:pt x="102" y="0"/>
                  </a:cubicBezTo>
                  <a:close/>
                  <a:moveTo>
                    <a:pt x="123" y="0"/>
                  </a:moveTo>
                  <a:cubicBezTo>
                    <a:pt x="127" y="0"/>
                    <a:pt x="131" y="0"/>
                    <a:pt x="135" y="0"/>
                  </a:cubicBezTo>
                  <a:cubicBezTo>
                    <a:pt x="136" y="0"/>
                    <a:pt x="137" y="1"/>
                    <a:pt x="137" y="2"/>
                  </a:cubicBezTo>
                  <a:cubicBezTo>
                    <a:pt x="137" y="2"/>
                    <a:pt x="137" y="2"/>
                    <a:pt x="137" y="2"/>
                  </a:cubicBezTo>
                  <a:cubicBezTo>
                    <a:pt x="137" y="3"/>
                    <a:pt x="136" y="3"/>
                    <a:pt x="135" y="3"/>
                  </a:cubicBezTo>
                  <a:cubicBezTo>
                    <a:pt x="131" y="3"/>
                    <a:pt x="127" y="3"/>
                    <a:pt x="123" y="3"/>
                  </a:cubicBezTo>
                  <a:cubicBezTo>
                    <a:pt x="123" y="3"/>
                    <a:pt x="122" y="3"/>
                    <a:pt x="122" y="2"/>
                  </a:cubicBezTo>
                  <a:cubicBezTo>
                    <a:pt x="122" y="2"/>
                    <a:pt x="122" y="2"/>
                    <a:pt x="122" y="2"/>
                  </a:cubicBezTo>
                  <a:cubicBezTo>
                    <a:pt x="122" y="1"/>
                    <a:pt x="123" y="0"/>
                    <a:pt x="123" y="0"/>
                  </a:cubicBezTo>
                  <a:close/>
                  <a:moveTo>
                    <a:pt x="144" y="0"/>
                  </a:moveTo>
                  <a:cubicBezTo>
                    <a:pt x="148" y="0"/>
                    <a:pt x="152" y="0"/>
                    <a:pt x="156" y="0"/>
                  </a:cubicBezTo>
                  <a:cubicBezTo>
                    <a:pt x="157" y="0"/>
                    <a:pt x="158" y="1"/>
                    <a:pt x="158" y="2"/>
                  </a:cubicBezTo>
                  <a:cubicBezTo>
                    <a:pt x="158" y="2"/>
                    <a:pt x="158" y="2"/>
                    <a:pt x="158" y="2"/>
                  </a:cubicBezTo>
                  <a:cubicBezTo>
                    <a:pt x="158" y="3"/>
                    <a:pt x="157" y="3"/>
                    <a:pt x="156" y="3"/>
                  </a:cubicBezTo>
                  <a:cubicBezTo>
                    <a:pt x="152" y="3"/>
                    <a:pt x="148" y="3"/>
                    <a:pt x="144" y="3"/>
                  </a:cubicBezTo>
                  <a:cubicBezTo>
                    <a:pt x="144" y="3"/>
                    <a:pt x="143" y="3"/>
                    <a:pt x="143" y="2"/>
                  </a:cubicBezTo>
                  <a:cubicBezTo>
                    <a:pt x="143" y="2"/>
                    <a:pt x="143" y="2"/>
                    <a:pt x="143" y="2"/>
                  </a:cubicBezTo>
                  <a:cubicBezTo>
                    <a:pt x="143" y="1"/>
                    <a:pt x="144" y="0"/>
                    <a:pt x="144" y="0"/>
                  </a:cubicBezTo>
                  <a:close/>
                  <a:moveTo>
                    <a:pt x="165" y="0"/>
                  </a:moveTo>
                  <a:cubicBezTo>
                    <a:pt x="169" y="0"/>
                    <a:pt x="173" y="0"/>
                    <a:pt x="177" y="0"/>
                  </a:cubicBezTo>
                  <a:cubicBezTo>
                    <a:pt x="178" y="0"/>
                    <a:pt x="179" y="1"/>
                    <a:pt x="179" y="2"/>
                  </a:cubicBezTo>
                  <a:cubicBezTo>
                    <a:pt x="179" y="2"/>
                    <a:pt x="179" y="2"/>
                    <a:pt x="179" y="2"/>
                  </a:cubicBezTo>
                  <a:cubicBezTo>
                    <a:pt x="179" y="3"/>
                    <a:pt x="178" y="3"/>
                    <a:pt x="177" y="3"/>
                  </a:cubicBezTo>
                  <a:cubicBezTo>
                    <a:pt x="173" y="3"/>
                    <a:pt x="169" y="3"/>
                    <a:pt x="165" y="3"/>
                  </a:cubicBezTo>
                  <a:cubicBezTo>
                    <a:pt x="165" y="3"/>
                    <a:pt x="164" y="3"/>
                    <a:pt x="164" y="2"/>
                  </a:cubicBezTo>
                  <a:cubicBezTo>
                    <a:pt x="164" y="2"/>
                    <a:pt x="164" y="2"/>
                    <a:pt x="164" y="2"/>
                  </a:cubicBezTo>
                  <a:cubicBezTo>
                    <a:pt x="164" y="1"/>
                    <a:pt x="165" y="0"/>
                    <a:pt x="165" y="0"/>
                  </a:cubicBezTo>
                  <a:close/>
                </a:path>
              </a:pathLst>
            </a:custGeom>
            <a:solidFill>
              <a:schemeClr val="bg1"/>
            </a:solidFill>
            <a:ln>
              <a:noFill/>
            </a:ln>
          </p:spPr>
          <p:txBody>
            <a:bodyPr/>
            <a:lstStyle/>
            <a:p>
              <a:endParaRPr lang="zh-CN" altLang="en-US"/>
            </a:p>
          </p:txBody>
        </p:sp>
        <p:sp>
          <p:nvSpPr>
            <p:cNvPr id="38" name="矩形 5"/>
            <p:cNvSpPr>
              <a:spLocks noChangeArrowheads="1"/>
            </p:cNvSpPr>
            <p:nvPr/>
          </p:nvSpPr>
          <p:spPr bwMode="auto">
            <a:xfrm>
              <a:off x="4539130" y="1295282"/>
              <a:ext cx="691215"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ct val="3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ct val="3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ct val="3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ct val="3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ct val="3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a:lnSpc>
                  <a:spcPct val="100000"/>
                </a:lnSpc>
                <a:spcBef>
                  <a:spcPct val="0"/>
                </a:spcBef>
                <a:buNone/>
              </a:pPr>
              <a:r>
                <a:rPr lang="en-US" altLang="zh-CN" sz="3200" b="1" dirty="0">
                  <a:solidFill>
                    <a:schemeClr val="bg1"/>
                  </a:solidFill>
                  <a:latin typeface="微软雅黑" panose="020B0503020204020204" pitchFamily="34" charset="-122"/>
                  <a:ea typeface="微软雅黑" panose="020B0503020204020204" pitchFamily="34" charset="-122"/>
                </a:rPr>
                <a:t>02</a:t>
              </a:r>
              <a:endParaRPr lang="zh-CN" altLang="en-GB" sz="1400" b="1" dirty="0">
                <a:ea typeface="微软雅黑" panose="020B0503020204020204" pitchFamily="34" charset="-122"/>
                <a:cs typeface="+mn-ea"/>
                <a:sym typeface="Arial" panose="020B0604020202020204" pitchFamily="34" charset="0"/>
              </a:endParaRPr>
            </a:p>
            <a:p>
              <a:pPr algn="ctr">
                <a:lnSpc>
                  <a:spcPct val="100000"/>
                </a:lnSpc>
                <a:spcBef>
                  <a:spcPct val="0"/>
                </a:spcBef>
                <a:buFontTx/>
                <a:buNone/>
              </a:pP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39" name="矩形 38"/>
            <p:cNvSpPr/>
            <p:nvPr/>
          </p:nvSpPr>
          <p:spPr>
            <a:xfrm>
              <a:off x="5634038" y="1271322"/>
              <a:ext cx="3518912" cy="400110"/>
            </a:xfrm>
            <a:prstGeom prst="rect">
              <a:avLst/>
            </a:prstGeom>
          </p:spPr>
          <p:txBody>
            <a:bodyPr wrap="none">
              <a:spAutoFit/>
            </a:bodyPr>
            <a:lstStyle/>
            <a:p>
              <a:r>
                <a:rPr lang="zh-CN" altLang="en-US" sz="2000" b="1" dirty="0" smtClean="0">
                  <a:solidFill>
                    <a:schemeClr val="tx1">
                      <a:lumMod val="75000"/>
                      <a:lumOff val="25000"/>
                    </a:schemeClr>
                  </a:solidFill>
                  <a:ea typeface="微软雅黑" panose="020B0503020204020204" pitchFamily="34" charset="-122"/>
                  <a:cs typeface="+mn-ea"/>
                  <a:sym typeface="Arial" panose="020B0604020202020204" pitchFamily="34" charset="0"/>
                </a:rPr>
                <a:t>加强医疗联合体内部合作机制</a:t>
              </a:r>
              <a:endParaRPr lang="zh-CN" altLang="en-US" sz="2000" b="1" dirty="0">
                <a:solidFill>
                  <a:schemeClr val="tx1">
                    <a:lumMod val="75000"/>
                    <a:lumOff val="25000"/>
                  </a:schemeClr>
                </a:solidFill>
                <a:ea typeface="微软雅黑" panose="020B0503020204020204" pitchFamily="34" charset="-122"/>
                <a:cs typeface="+mn-ea"/>
                <a:sym typeface="Arial" panose="020B0604020202020204" pitchFamily="34" charset="0"/>
              </a:endParaRPr>
            </a:p>
          </p:txBody>
        </p:sp>
        <p:sp>
          <p:nvSpPr>
            <p:cNvPr id="40" name="矩形 39"/>
            <p:cNvSpPr/>
            <p:nvPr/>
          </p:nvSpPr>
          <p:spPr>
            <a:xfrm>
              <a:off x="5634037" y="1658362"/>
              <a:ext cx="7115503" cy="1569660"/>
            </a:xfrm>
            <a:prstGeom prst="rect">
              <a:avLst/>
            </a:prstGeom>
          </p:spPr>
          <p:txBody>
            <a:bodyPr wrap="square">
              <a:spAutoFit/>
            </a:bodyPr>
            <a:lstStyle/>
            <a:p>
              <a:pPr marL="171450" indent="-171450">
                <a:lnSpc>
                  <a:spcPct val="150000"/>
                </a:lnSpc>
                <a:buChar char="•"/>
              </a:pPr>
              <a:r>
                <a:rPr lang="zh-CN" altLang="en-US" sz="1600" dirty="0">
                  <a:latin typeface="微软雅黑" panose="020B0503020204020204" pitchFamily="34" charset="-122"/>
                  <a:ea typeface="微软雅黑" panose="020B0503020204020204" pitchFamily="34" charset="-122"/>
                </a:rPr>
                <a:t>二</a:t>
              </a:r>
              <a:r>
                <a:rPr lang="zh-CN" altLang="en-US" sz="1600" dirty="0" smtClean="0">
                  <a:latin typeface="微软雅黑" panose="020B0503020204020204" pitchFamily="34" charset="-122"/>
                  <a:ea typeface="微软雅黑" panose="020B0503020204020204" pitchFamily="34" charset="-122"/>
                </a:rPr>
                <a:t>级以上医疗机构应通过全科医学科或指定科室对接家庭医生转诊服务，建立绿色转诊通道，确保患者及时享受到预约挂号、专家号、优先住院（符合住院标准）等转诊服务，方便签约居民享受到连续性的就医服务。对疾病康复期转诊回社区的患者，家庭医生予以社区康复、家庭病床服务。</a:t>
              </a:r>
              <a:endParaRPr lang="zh-CN" altLang="en-US" sz="1600" dirty="0">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2800908" y="5239182"/>
            <a:ext cx="8820478" cy="1238437"/>
            <a:chOff x="3929063" y="1176279"/>
            <a:chExt cx="8820478" cy="1238437"/>
          </a:xfrm>
        </p:grpSpPr>
        <p:sp>
          <p:nvSpPr>
            <p:cNvPr id="42" name="Freeform 23"/>
            <p:cNvSpPr/>
            <p:nvPr/>
          </p:nvSpPr>
          <p:spPr bwMode="auto">
            <a:xfrm>
              <a:off x="3929063" y="1519238"/>
              <a:ext cx="744537" cy="638175"/>
            </a:xfrm>
            <a:custGeom>
              <a:avLst/>
              <a:gdLst>
                <a:gd name="T0" fmla="*/ 0 w 310"/>
                <a:gd name="T1" fmla="*/ 0 h 273"/>
                <a:gd name="T2" fmla="*/ 2147483646 w 310"/>
                <a:gd name="T3" fmla="*/ 0 h 273"/>
                <a:gd name="T4" fmla="*/ 2147483646 w 310"/>
                <a:gd name="T5" fmla="*/ 2147483646 h 273"/>
                <a:gd name="T6" fmla="*/ 0 w 310"/>
                <a:gd name="T7" fmla="*/ 2147483646 h 273"/>
                <a:gd name="T8" fmla="*/ 2147483646 w 310"/>
                <a:gd name="T9" fmla="*/ 2147483646 h 273"/>
                <a:gd name="T10" fmla="*/ 0 w 310"/>
                <a:gd name="T11" fmla="*/ 0 h 273"/>
                <a:gd name="T12" fmla="*/ 0 w 310"/>
                <a:gd name="T13" fmla="*/ 0 h 27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10" h="273">
                  <a:moveTo>
                    <a:pt x="0" y="0"/>
                  </a:moveTo>
                  <a:lnTo>
                    <a:pt x="310" y="0"/>
                  </a:lnTo>
                  <a:lnTo>
                    <a:pt x="310" y="273"/>
                  </a:lnTo>
                  <a:lnTo>
                    <a:pt x="0" y="273"/>
                  </a:lnTo>
                  <a:lnTo>
                    <a:pt x="84" y="135"/>
                  </a:lnTo>
                  <a:lnTo>
                    <a:pt x="0" y="0"/>
                  </a:lnTo>
                  <a:close/>
                </a:path>
              </a:pathLst>
            </a:custGeom>
            <a:solidFill>
              <a:srgbClr val="B13528"/>
            </a:solidFill>
            <a:ln>
              <a:noFill/>
            </a:ln>
          </p:spPr>
          <p:txBody>
            <a:bodyPr/>
            <a:lstStyle/>
            <a:p>
              <a:endParaRPr lang="zh-CN" altLang="en-US"/>
            </a:p>
          </p:txBody>
        </p:sp>
        <p:sp>
          <p:nvSpPr>
            <p:cNvPr id="43" name="Freeform 24"/>
            <p:cNvSpPr>
              <a:spLocks noEditPoints="1"/>
            </p:cNvSpPr>
            <p:nvPr/>
          </p:nvSpPr>
          <p:spPr bwMode="auto">
            <a:xfrm>
              <a:off x="4010025" y="1555750"/>
              <a:ext cx="684213" cy="23813"/>
            </a:xfrm>
            <a:custGeom>
              <a:avLst/>
              <a:gdLst>
                <a:gd name="T0" fmla="*/ 2147483646 w 120"/>
                <a:gd name="T1" fmla="*/ 0 h 4"/>
                <a:gd name="T2" fmla="*/ 2147483646 w 120"/>
                <a:gd name="T3" fmla="*/ 0 h 4"/>
                <a:gd name="T4" fmla="*/ 2147483646 w 120"/>
                <a:gd name="T5" fmla="*/ 2147483646 h 4"/>
                <a:gd name="T6" fmla="*/ 2147483646 w 120"/>
                <a:gd name="T7" fmla="*/ 2147483646 h 4"/>
                <a:gd name="T8" fmla="*/ 2147483646 w 120"/>
                <a:gd name="T9" fmla="*/ 2147483646 h 4"/>
                <a:gd name="T10" fmla="*/ 2147483646 w 120"/>
                <a:gd name="T11" fmla="*/ 2147483646 h 4"/>
                <a:gd name="T12" fmla="*/ 0 w 120"/>
                <a:gd name="T13" fmla="*/ 2147483646 h 4"/>
                <a:gd name="T14" fmla="*/ 0 w 120"/>
                <a:gd name="T15" fmla="*/ 2147483646 h 4"/>
                <a:gd name="T16" fmla="*/ 2147483646 w 120"/>
                <a:gd name="T17" fmla="*/ 0 h 4"/>
                <a:gd name="T18" fmla="*/ 2147483646 w 120"/>
                <a:gd name="T19" fmla="*/ 0 h 4"/>
                <a:gd name="T20" fmla="*/ 2147483646 w 120"/>
                <a:gd name="T21" fmla="*/ 0 h 4"/>
                <a:gd name="T22" fmla="*/ 2147483646 w 120"/>
                <a:gd name="T23" fmla="*/ 2147483646 h 4"/>
                <a:gd name="T24" fmla="*/ 2147483646 w 120"/>
                <a:gd name="T25" fmla="*/ 2147483646 h 4"/>
                <a:gd name="T26" fmla="*/ 2147483646 w 120"/>
                <a:gd name="T27" fmla="*/ 2147483646 h 4"/>
                <a:gd name="T28" fmla="*/ 2147483646 w 120"/>
                <a:gd name="T29" fmla="*/ 2147483646 h 4"/>
                <a:gd name="T30" fmla="*/ 2147483646 w 120"/>
                <a:gd name="T31" fmla="*/ 2147483646 h 4"/>
                <a:gd name="T32" fmla="*/ 2147483646 w 120"/>
                <a:gd name="T33" fmla="*/ 2147483646 h 4"/>
                <a:gd name="T34" fmla="*/ 2147483646 w 120"/>
                <a:gd name="T35" fmla="*/ 0 h 4"/>
                <a:gd name="T36" fmla="*/ 2147483646 w 120"/>
                <a:gd name="T37" fmla="*/ 0 h 4"/>
                <a:gd name="T38" fmla="*/ 2147483646 w 120"/>
                <a:gd name="T39" fmla="*/ 0 h 4"/>
                <a:gd name="T40" fmla="*/ 2147483646 w 120"/>
                <a:gd name="T41" fmla="*/ 2147483646 h 4"/>
                <a:gd name="T42" fmla="*/ 2147483646 w 120"/>
                <a:gd name="T43" fmla="*/ 2147483646 h 4"/>
                <a:gd name="T44" fmla="*/ 2147483646 w 120"/>
                <a:gd name="T45" fmla="*/ 2147483646 h 4"/>
                <a:gd name="T46" fmla="*/ 2147483646 w 120"/>
                <a:gd name="T47" fmla="*/ 2147483646 h 4"/>
                <a:gd name="T48" fmla="*/ 2147483646 w 120"/>
                <a:gd name="T49" fmla="*/ 2147483646 h 4"/>
                <a:gd name="T50" fmla="*/ 2147483646 w 120"/>
                <a:gd name="T51" fmla="*/ 2147483646 h 4"/>
                <a:gd name="T52" fmla="*/ 2147483646 w 120"/>
                <a:gd name="T53" fmla="*/ 0 h 4"/>
                <a:gd name="T54" fmla="*/ 2147483646 w 120"/>
                <a:gd name="T55" fmla="*/ 0 h 4"/>
                <a:gd name="T56" fmla="*/ 2147483646 w 120"/>
                <a:gd name="T57" fmla="*/ 0 h 4"/>
                <a:gd name="T58" fmla="*/ 2147483646 w 120"/>
                <a:gd name="T59" fmla="*/ 2147483646 h 4"/>
                <a:gd name="T60" fmla="*/ 2147483646 w 120"/>
                <a:gd name="T61" fmla="*/ 2147483646 h 4"/>
                <a:gd name="T62" fmla="*/ 2147483646 w 120"/>
                <a:gd name="T63" fmla="*/ 2147483646 h 4"/>
                <a:gd name="T64" fmla="*/ 2147483646 w 120"/>
                <a:gd name="T65" fmla="*/ 2147483646 h 4"/>
                <a:gd name="T66" fmla="*/ 2147483646 w 120"/>
                <a:gd name="T67" fmla="*/ 2147483646 h 4"/>
                <a:gd name="T68" fmla="*/ 2147483646 w 120"/>
                <a:gd name="T69" fmla="*/ 2147483646 h 4"/>
                <a:gd name="T70" fmla="*/ 2147483646 w 120"/>
                <a:gd name="T71" fmla="*/ 0 h 4"/>
                <a:gd name="T72" fmla="*/ 2147483646 w 120"/>
                <a:gd name="T73" fmla="*/ 0 h 4"/>
                <a:gd name="T74" fmla="*/ 2147483646 w 120"/>
                <a:gd name="T75" fmla="*/ 0 h 4"/>
                <a:gd name="T76" fmla="*/ 2147483646 w 120"/>
                <a:gd name="T77" fmla="*/ 2147483646 h 4"/>
                <a:gd name="T78" fmla="*/ 2147483646 w 120"/>
                <a:gd name="T79" fmla="*/ 2147483646 h 4"/>
                <a:gd name="T80" fmla="*/ 2147483646 w 120"/>
                <a:gd name="T81" fmla="*/ 2147483646 h 4"/>
                <a:gd name="T82" fmla="*/ 2147483646 w 120"/>
                <a:gd name="T83" fmla="*/ 2147483646 h 4"/>
                <a:gd name="T84" fmla="*/ 2147483646 w 120"/>
                <a:gd name="T85" fmla="*/ 2147483646 h 4"/>
                <a:gd name="T86" fmla="*/ 2147483646 w 120"/>
                <a:gd name="T87" fmla="*/ 2147483646 h 4"/>
                <a:gd name="T88" fmla="*/ 2147483646 w 120"/>
                <a:gd name="T89" fmla="*/ 0 h 4"/>
                <a:gd name="T90" fmla="*/ 2147483646 w 120"/>
                <a:gd name="T91" fmla="*/ 0 h 4"/>
                <a:gd name="T92" fmla="*/ 2147483646 w 120"/>
                <a:gd name="T93" fmla="*/ 0 h 4"/>
                <a:gd name="T94" fmla="*/ 2147483646 w 120"/>
                <a:gd name="T95" fmla="*/ 2147483646 h 4"/>
                <a:gd name="T96" fmla="*/ 2147483646 w 120"/>
                <a:gd name="T97" fmla="*/ 2147483646 h 4"/>
                <a:gd name="T98" fmla="*/ 2147483646 w 120"/>
                <a:gd name="T99" fmla="*/ 2147483646 h 4"/>
                <a:gd name="T100" fmla="*/ 2147483646 w 120"/>
                <a:gd name="T101" fmla="*/ 2147483646 h 4"/>
                <a:gd name="T102" fmla="*/ 2147483646 w 120"/>
                <a:gd name="T103" fmla="*/ 2147483646 h 4"/>
                <a:gd name="T104" fmla="*/ 2147483646 w 120"/>
                <a:gd name="T105" fmla="*/ 2147483646 h 4"/>
                <a:gd name="T106" fmla="*/ 2147483646 w 120"/>
                <a:gd name="T107" fmla="*/ 0 h 4"/>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120" h="4">
                  <a:moveTo>
                    <a:pt x="1" y="0"/>
                  </a:moveTo>
                  <a:cubicBezTo>
                    <a:pt x="5" y="0"/>
                    <a:pt x="9" y="0"/>
                    <a:pt x="13" y="0"/>
                  </a:cubicBezTo>
                  <a:cubicBezTo>
                    <a:pt x="14" y="0"/>
                    <a:pt x="15" y="1"/>
                    <a:pt x="15" y="2"/>
                  </a:cubicBezTo>
                  <a:cubicBezTo>
                    <a:pt x="15" y="2"/>
                    <a:pt x="15" y="2"/>
                    <a:pt x="15" y="2"/>
                  </a:cubicBezTo>
                  <a:cubicBezTo>
                    <a:pt x="15" y="3"/>
                    <a:pt x="14" y="4"/>
                    <a:pt x="13" y="4"/>
                  </a:cubicBezTo>
                  <a:cubicBezTo>
                    <a:pt x="9" y="4"/>
                    <a:pt x="5" y="4"/>
                    <a:pt x="1" y="4"/>
                  </a:cubicBezTo>
                  <a:cubicBezTo>
                    <a:pt x="0" y="4"/>
                    <a:pt x="0" y="3"/>
                    <a:pt x="0" y="2"/>
                  </a:cubicBezTo>
                  <a:cubicBezTo>
                    <a:pt x="0" y="2"/>
                    <a:pt x="0" y="2"/>
                    <a:pt x="0" y="2"/>
                  </a:cubicBezTo>
                  <a:cubicBezTo>
                    <a:pt x="0" y="1"/>
                    <a:pt x="0" y="0"/>
                    <a:pt x="1" y="0"/>
                  </a:cubicBezTo>
                  <a:close/>
                  <a:moveTo>
                    <a:pt x="22" y="0"/>
                  </a:moveTo>
                  <a:cubicBezTo>
                    <a:pt x="26" y="0"/>
                    <a:pt x="30" y="0"/>
                    <a:pt x="34" y="0"/>
                  </a:cubicBezTo>
                  <a:cubicBezTo>
                    <a:pt x="35" y="0"/>
                    <a:pt x="36" y="1"/>
                    <a:pt x="36" y="2"/>
                  </a:cubicBezTo>
                  <a:cubicBezTo>
                    <a:pt x="36" y="2"/>
                    <a:pt x="36" y="2"/>
                    <a:pt x="36" y="2"/>
                  </a:cubicBezTo>
                  <a:cubicBezTo>
                    <a:pt x="36" y="3"/>
                    <a:pt x="35" y="4"/>
                    <a:pt x="34" y="4"/>
                  </a:cubicBezTo>
                  <a:cubicBezTo>
                    <a:pt x="30" y="4"/>
                    <a:pt x="26" y="4"/>
                    <a:pt x="22" y="4"/>
                  </a:cubicBezTo>
                  <a:cubicBezTo>
                    <a:pt x="21" y="4"/>
                    <a:pt x="21" y="3"/>
                    <a:pt x="21" y="2"/>
                  </a:cubicBezTo>
                  <a:cubicBezTo>
                    <a:pt x="21" y="2"/>
                    <a:pt x="21" y="2"/>
                    <a:pt x="21" y="2"/>
                  </a:cubicBezTo>
                  <a:cubicBezTo>
                    <a:pt x="21" y="1"/>
                    <a:pt x="21" y="0"/>
                    <a:pt x="22" y="0"/>
                  </a:cubicBezTo>
                  <a:close/>
                  <a:moveTo>
                    <a:pt x="43" y="0"/>
                  </a:moveTo>
                  <a:cubicBezTo>
                    <a:pt x="47" y="0"/>
                    <a:pt x="51" y="0"/>
                    <a:pt x="55" y="0"/>
                  </a:cubicBezTo>
                  <a:cubicBezTo>
                    <a:pt x="56" y="0"/>
                    <a:pt x="57" y="1"/>
                    <a:pt x="57" y="2"/>
                  </a:cubicBezTo>
                  <a:cubicBezTo>
                    <a:pt x="57" y="2"/>
                    <a:pt x="57" y="2"/>
                    <a:pt x="57" y="2"/>
                  </a:cubicBezTo>
                  <a:cubicBezTo>
                    <a:pt x="57" y="3"/>
                    <a:pt x="56" y="4"/>
                    <a:pt x="55" y="4"/>
                  </a:cubicBezTo>
                  <a:cubicBezTo>
                    <a:pt x="51" y="4"/>
                    <a:pt x="47" y="4"/>
                    <a:pt x="43" y="4"/>
                  </a:cubicBezTo>
                  <a:cubicBezTo>
                    <a:pt x="42" y="4"/>
                    <a:pt x="42" y="3"/>
                    <a:pt x="42" y="2"/>
                  </a:cubicBezTo>
                  <a:cubicBezTo>
                    <a:pt x="42" y="2"/>
                    <a:pt x="42" y="2"/>
                    <a:pt x="42" y="2"/>
                  </a:cubicBezTo>
                  <a:cubicBezTo>
                    <a:pt x="42" y="1"/>
                    <a:pt x="42" y="0"/>
                    <a:pt x="43" y="0"/>
                  </a:cubicBezTo>
                  <a:close/>
                  <a:moveTo>
                    <a:pt x="64" y="0"/>
                  </a:moveTo>
                  <a:cubicBezTo>
                    <a:pt x="68" y="0"/>
                    <a:pt x="72" y="0"/>
                    <a:pt x="76" y="0"/>
                  </a:cubicBezTo>
                  <a:cubicBezTo>
                    <a:pt x="77" y="0"/>
                    <a:pt x="78" y="1"/>
                    <a:pt x="78" y="2"/>
                  </a:cubicBezTo>
                  <a:cubicBezTo>
                    <a:pt x="78" y="2"/>
                    <a:pt x="78" y="2"/>
                    <a:pt x="78" y="2"/>
                  </a:cubicBezTo>
                  <a:cubicBezTo>
                    <a:pt x="78" y="3"/>
                    <a:pt x="77" y="4"/>
                    <a:pt x="76" y="4"/>
                  </a:cubicBezTo>
                  <a:cubicBezTo>
                    <a:pt x="72" y="4"/>
                    <a:pt x="68" y="4"/>
                    <a:pt x="64" y="4"/>
                  </a:cubicBezTo>
                  <a:cubicBezTo>
                    <a:pt x="63" y="4"/>
                    <a:pt x="63" y="3"/>
                    <a:pt x="63" y="2"/>
                  </a:cubicBezTo>
                  <a:cubicBezTo>
                    <a:pt x="63" y="2"/>
                    <a:pt x="63" y="2"/>
                    <a:pt x="63" y="2"/>
                  </a:cubicBezTo>
                  <a:cubicBezTo>
                    <a:pt x="63" y="1"/>
                    <a:pt x="63" y="0"/>
                    <a:pt x="64" y="0"/>
                  </a:cubicBezTo>
                  <a:close/>
                  <a:moveTo>
                    <a:pt x="85" y="0"/>
                  </a:moveTo>
                  <a:cubicBezTo>
                    <a:pt x="89" y="0"/>
                    <a:pt x="93" y="0"/>
                    <a:pt x="97" y="0"/>
                  </a:cubicBezTo>
                  <a:cubicBezTo>
                    <a:pt x="98" y="0"/>
                    <a:pt x="99" y="1"/>
                    <a:pt x="99" y="2"/>
                  </a:cubicBezTo>
                  <a:cubicBezTo>
                    <a:pt x="99" y="2"/>
                    <a:pt x="99" y="2"/>
                    <a:pt x="99" y="2"/>
                  </a:cubicBezTo>
                  <a:cubicBezTo>
                    <a:pt x="99" y="3"/>
                    <a:pt x="98" y="4"/>
                    <a:pt x="97" y="4"/>
                  </a:cubicBezTo>
                  <a:cubicBezTo>
                    <a:pt x="93" y="4"/>
                    <a:pt x="89" y="4"/>
                    <a:pt x="85" y="4"/>
                  </a:cubicBezTo>
                  <a:cubicBezTo>
                    <a:pt x="84" y="4"/>
                    <a:pt x="84" y="3"/>
                    <a:pt x="84" y="2"/>
                  </a:cubicBezTo>
                  <a:cubicBezTo>
                    <a:pt x="84" y="2"/>
                    <a:pt x="84" y="2"/>
                    <a:pt x="84" y="2"/>
                  </a:cubicBezTo>
                  <a:cubicBezTo>
                    <a:pt x="84" y="1"/>
                    <a:pt x="84" y="0"/>
                    <a:pt x="85" y="0"/>
                  </a:cubicBezTo>
                  <a:close/>
                  <a:moveTo>
                    <a:pt x="106" y="0"/>
                  </a:moveTo>
                  <a:cubicBezTo>
                    <a:pt x="110" y="0"/>
                    <a:pt x="114" y="0"/>
                    <a:pt x="118" y="0"/>
                  </a:cubicBezTo>
                  <a:cubicBezTo>
                    <a:pt x="119" y="0"/>
                    <a:pt x="120" y="1"/>
                    <a:pt x="120" y="2"/>
                  </a:cubicBezTo>
                  <a:cubicBezTo>
                    <a:pt x="120" y="2"/>
                    <a:pt x="120" y="2"/>
                    <a:pt x="120" y="2"/>
                  </a:cubicBezTo>
                  <a:cubicBezTo>
                    <a:pt x="120" y="3"/>
                    <a:pt x="119" y="4"/>
                    <a:pt x="118" y="4"/>
                  </a:cubicBezTo>
                  <a:cubicBezTo>
                    <a:pt x="114" y="4"/>
                    <a:pt x="110" y="4"/>
                    <a:pt x="106" y="4"/>
                  </a:cubicBezTo>
                  <a:cubicBezTo>
                    <a:pt x="105" y="4"/>
                    <a:pt x="105" y="3"/>
                    <a:pt x="105" y="2"/>
                  </a:cubicBezTo>
                  <a:cubicBezTo>
                    <a:pt x="105" y="2"/>
                    <a:pt x="105" y="2"/>
                    <a:pt x="105" y="2"/>
                  </a:cubicBezTo>
                  <a:cubicBezTo>
                    <a:pt x="105" y="1"/>
                    <a:pt x="105" y="0"/>
                    <a:pt x="106" y="0"/>
                  </a:cubicBezTo>
                  <a:close/>
                </a:path>
              </a:pathLst>
            </a:custGeom>
            <a:solidFill>
              <a:schemeClr val="bg1"/>
            </a:solidFill>
            <a:ln>
              <a:noFill/>
            </a:ln>
          </p:spPr>
          <p:txBody>
            <a:bodyPr/>
            <a:lstStyle/>
            <a:p>
              <a:endParaRPr lang="zh-CN" altLang="en-US"/>
            </a:p>
          </p:txBody>
        </p:sp>
        <p:sp>
          <p:nvSpPr>
            <p:cNvPr id="44" name="Freeform 25"/>
            <p:cNvSpPr>
              <a:spLocks noEditPoints="1"/>
            </p:cNvSpPr>
            <p:nvPr/>
          </p:nvSpPr>
          <p:spPr bwMode="auto">
            <a:xfrm>
              <a:off x="4010025" y="2095500"/>
              <a:ext cx="684213" cy="17463"/>
            </a:xfrm>
            <a:custGeom>
              <a:avLst/>
              <a:gdLst>
                <a:gd name="T0" fmla="*/ 2147483646 w 120"/>
                <a:gd name="T1" fmla="*/ 0 h 3"/>
                <a:gd name="T2" fmla="*/ 2147483646 w 120"/>
                <a:gd name="T3" fmla="*/ 0 h 3"/>
                <a:gd name="T4" fmla="*/ 2147483646 w 120"/>
                <a:gd name="T5" fmla="*/ 2147483646 h 3"/>
                <a:gd name="T6" fmla="*/ 2147483646 w 120"/>
                <a:gd name="T7" fmla="*/ 2147483646 h 3"/>
                <a:gd name="T8" fmla="*/ 2147483646 w 120"/>
                <a:gd name="T9" fmla="*/ 2147483646 h 3"/>
                <a:gd name="T10" fmla="*/ 2147483646 w 120"/>
                <a:gd name="T11" fmla="*/ 2147483646 h 3"/>
                <a:gd name="T12" fmla="*/ 0 w 120"/>
                <a:gd name="T13" fmla="*/ 2147483646 h 3"/>
                <a:gd name="T14" fmla="*/ 0 w 120"/>
                <a:gd name="T15" fmla="*/ 2147483646 h 3"/>
                <a:gd name="T16" fmla="*/ 2147483646 w 120"/>
                <a:gd name="T17" fmla="*/ 0 h 3"/>
                <a:gd name="T18" fmla="*/ 2147483646 w 120"/>
                <a:gd name="T19" fmla="*/ 0 h 3"/>
                <a:gd name="T20" fmla="*/ 2147483646 w 120"/>
                <a:gd name="T21" fmla="*/ 0 h 3"/>
                <a:gd name="T22" fmla="*/ 2147483646 w 120"/>
                <a:gd name="T23" fmla="*/ 2147483646 h 3"/>
                <a:gd name="T24" fmla="*/ 2147483646 w 120"/>
                <a:gd name="T25" fmla="*/ 2147483646 h 3"/>
                <a:gd name="T26" fmla="*/ 2147483646 w 120"/>
                <a:gd name="T27" fmla="*/ 2147483646 h 3"/>
                <a:gd name="T28" fmla="*/ 2147483646 w 120"/>
                <a:gd name="T29" fmla="*/ 2147483646 h 3"/>
                <a:gd name="T30" fmla="*/ 2147483646 w 120"/>
                <a:gd name="T31" fmla="*/ 2147483646 h 3"/>
                <a:gd name="T32" fmla="*/ 2147483646 w 120"/>
                <a:gd name="T33" fmla="*/ 2147483646 h 3"/>
                <a:gd name="T34" fmla="*/ 2147483646 w 120"/>
                <a:gd name="T35" fmla="*/ 0 h 3"/>
                <a:gd name="T36" fmla="*/ 2147483646 w 120"/>
                <a:gd name="T37" fmla="*/ 0 h 3"/>
                <a:gd name="T38" fmla="*/ 2147483646 w 120"/>
                <a:gd name="T39" fmla="*/ 0 h 3"/>
                <a:gd name="T40" fmla="*/ 2147483646 w 120"/>
                <a:gd name="T41" fmla="*/ 2147483646 h 3"/>
                <a:gd name="T42" fmla="*/ 2147483646 w 120"/>
                <a:gd name="T43" fmla="*/ 2147483646 h 3"/>
                <a:gd name="T44" fmla="*/ 2147483646 w 120"/>
                <a:gd name="T45" fmla="*/ 2147483646 h 3"/>
                <a:gd name="T46" fmla="*/ 2147483646 w 120"/>
                <a:gd name="T47" fmla="*/ 2147483646 h 3"/>
                <a:gd name="T48" fmla="*/ 2147483646 w 120"/>
                <a:gd name="T49" fmla="*/ 2147483646 h 3"/>
                <a:gd name="T50" fmla="*/ 2147483646 w 120"/>
                <a:gd name="T51" fmla="*/ 2147483646 h 3"/>
                <a:gd name="T52" fmla="*/ 2147483646 w 120"/>
                <a:gd name="T53" fmla="*/ 0 h 3"/>
                <a:gd name="T54" fmla="*/ 2147483646 w 120"/>
                <a:gd name="T55" fmla="*/ 0 h 3"/>
                <a:gd name="T56" fmla="*/ 2147483646 w 120"/>
                <a:gd name="T57" fmla="*/ 0 h 3"/>
                <a:gd name="T58" fmla="*/ 2147483646 w 120"/>
                <a:gd name="T59" fmla="*/ 2147483646 h 3"/>
                <a:gd name="T60" fmla="*/ 2147483646 w 120"/>
                <a:gd name="T61" fmla="*/ 2147483646 h 3"/>
                <a:gd name="T62" fmla="*/ 2147483646 w 120"/>
                <a:gd name="T63" fmla="*/ 2147483646 h 3"/>
                <a:gd name="T64" fmla="*/ 2147483646 w 120"/>
                <a:gd name="T65" fmla="*/ 2147483646 h 3"/>
                <a:gd name="T66" fmla="*/ 2147483646 w 120"/>
                <a:gd name="T67" fmla="*/ 2147483646 h 3"/>
                <a:gd name="T68" fmla="*/ 2147483646 w 120"/>
                <a:gd name="T69" fmla="*/ 2147483646 h 3"/>
                <a:gd name="T70" fmla="*/ 2147483646 w 120"/>
                <a:gd name="T71" fmla="*/ 0 h 3"/>
                <a:gd name="T72" fmla="*/ 2147483646 w 120"/>
                <a:gd name="T73" fmla="*/ 0 h 3"/>
                <a:gd name="T74" fmla="*/ 2147483646 w 120"/>
                <a:gd name="T75" fmla="*/ 0 h 3"/>
                <a:gd name="T76" fmla="*/ 2147483646 w 120"/>
                <a:gd name="T77" fmla="*/ 2147483646 h 3"/>
                <a:gd name="T78" fmla="*/ 2147483646 w 120"/>
                <a:gd name="T79" fmla="*/ 2147483646 h 3"/>
                <a:gd name="T80" fmla="*/ 2147483646 w 120"/>
                <a:gd name="T81" fmla="*/ 2147483646 h 3"/>
                <a:gd name="T82" fmla="*/ 2147483646 w 120"/>
                <a:gd name="T83" fmla="*/ 2147483646 h 3"/>
                <a:gd name="T84" fmla="*/ 2147483646 w 120"/>
                <a:gd name="T85" fmla="*/ 2147483646 h 3"/>
                <a:gd name="T86" fmla="*/ 2147483646 w 120"/>
                <a:gd name="T87" fmla="*/ 2147483646 h 3"/>
                <a:gd name="T88" fmla="*/ 2147483646 w 120"/>
                <a:gd name="T89" fmla="*/ 0 h 3"/>
                <a:gd name="T90" fmla="*/ 2147483646 w 120"/>
                <a:gd name="T91" fmla="*/ 0 h 3"/>
                <a:gd name="T92" fmla="*/ 2147483646 w 120"/>
                <a:gd name="T93" fmla="*/ 0 h 3"/>
                <a:gd name="T94" fmla="*/ 2147483646 w 120"/>
                <a:gd name="T95" fmla="*/ 2147483646 h 3"/>
                <a:gd name="T96" fmla="*/ 2147483646 w 120"/>
                <a:gd name="T97" fmla="*/ 2147483646 h 3"/>
                <a:gd name="T98" fmla="*/ 2147483646 w 120"/>
                <a:gd name="T99" fmla="*/ 2147483646 h 3"/>
                <a:gd name="T100" fmla="*/ 2147483646 w 120"/>
                <a:gd name="T101" fmla="*/ 2147483646 h 3"/>
                <a:gd name="T102" fmla="*/ 2147483646 w 120"/>
                <a:gd name="T103" fmla="*/ 2147483646 h 3"/>
                <a:gd name="T104" fmla="*/ 2147483646 w 120"/>
                <a:gd name="T105" fmla="*/ 2147483646 h 3"/>
                <a:gd name="T106" fmla="*/ 2147483646 w 120"/>
                <a:gd name="T107" fmla="*/ 0 h 3"/>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120" h="3">
                  <a:moveTo>
                    <a:pt x="1" y="0"/>
                  </a:moveTo>
                  <a:cubicBezTo>
                    <a:pt x="5" y="0"/>
                    <a:pt x="9" y="0"/>
                    <a:pt x="13" y="0"/>
                  </a:cubicBezTo>
                  <a:cubicBezTo>
                    <a:pt x="14" y="0"/>
                    <a:pt x="15" y="1"/>
                    <a:pt x="15" y="2"/>
                  </a:cubicBezTo>
                  <a:cubicBezTo>
                    <a:pt x="15" y="2"/>
                    <a:pt x="15" y="2"/>
                    <a:pt x="15" y="2"/>
                  </a:cubicBezTo>
                  <a:cubicBezTo>
                    <a:pt x="15" y="3"/>
                    <a:pt x="14" y="3"/>
                    <a:pt x="13" y="3"/>
                  </a:cubicBezTo>
                  <a:cubicBezTo>
                    <a:pt x="9" y="3"/>
                    <a:pt x="5" y="3"/>
                    <a:pt x="1" y="3"/>
                  </a:cubicBezTo>
                  <a:cubicBezTo>
                    <a:pt x="0" y="3"/>
                    <a:pt x="0" y="3"/>
                    <a:pt x="0" y="2"/>
                  </a:cubicBezTo>
                  <a:cubicBezTo>
                    <a:pt x="0" y="2"/>
                    <a:pt x="0" y="2"/>
                    <a:pt x="0" y="2"/>
                  </a:cubicBezTo>
                  <a:cubicBezTo>
                    <a:pt x="0" y="1"/>
                    <a:pt x="0" y="0"/>
                    <a:pt x="1" y="0"/>
                  </a:cubicBezTo>
                  <a:close/>
                  <a:moveTo>
                    <a:pt x="22" y="0"/>
                  </a:moveTo>
                  <a:cubicBezTo>
                    <a:pt x="26" y="0"/>
                    <a:pt x="30" y="0"/>
                    <a:pt x="34" y="0"/>
                  </a:cubicBezTo>
                  <a:cubicBezTo>
                    <a:pt x="35" y="0"/>
                    <a:pt x="36" y="1"/>
                    <a:pt x="36" y="2"/>
                  </a:cubicBezTo>
                  <a:cubicBezTo>
                    <a:pt x="36" y="2"/>
                    <a:pt x="36" y="2"/>
                    <a:pt x="36" y="2"/>
                  </a:cubicBezTo>
                  <a:cubicBezTo>
                    <a:pt x="36" y="3"/>
                    <a:pt x="35" y="3"/>
                    <a:pt x="34" y="3"/>
                  </a:cubicBezTo>
                  <a:cubicBezTo>
                    <a:pt x="30" y="3"/>
                    <a:pt x="26" y="3"/>
                    <a:pt x="22" y="3"/>
                  </a:cubicBezTo>
                  <a:cubicBezTo>
                    <a:pt x="21" y="3"/>
                    <a:pt x="21" y="3"/>
                    <a:pt x="21" y="2"/>
                  </a:cubicBezTo>
                  <a:cubicBezTo>
                    <a:pt x="21" y="2"/>
                    <a:pt x="21" y="2"/>
                    <a:pt x="21" y="2"/>
                  </a:cubicBezTo>
                  <a:cubicBezTo>
                    <a:pt x="21" y="1"/>
                    <a:pt x="21" y="0"/>
                    <a:pt x="22" y="0"/>
                  </a:cubicBezTo>
                  <a:close/>
                  <a:moveTo>
                    <a:pt x="43" y="0"/>
                  </a:moveTo>
                  <a:cubicBezTo>
                    <a:pt x="47" y="0"/>
                    <a:pt x="51" y="0"/>
                    <a:pt x="55" y="0"/>
                  </a:cubicBezTo>
                  <a:cubicBezTo>
                    <a:pt x="56" y="0"/>
                    <a:pt x="57" y="1"/>
                    <a:pt x="57" y="2"/>
                  </a:cubicBezTo>
                  <a:cubicBezTo>
                    <a:pt x="57" y="2"/>
                    <a:pt x="57" y="2"/>
                    <a:pt x="57" y="2"/>
                  </a:cubicBezTo>
                  <a:cubicBezTo>
                    <a:pt x="57" y="3"/>
                    <a:pt x="56" y="3"/>
                    <a:pt x="55" y="3"/>
                  </a:cubicBezTo>
                  <a:cubicBezTo>
                    <a:pt x="51" y="3"/>
                    <a:pt x="47" y="3"/>
                    <a:pt x="43" y="3"/>
                  </a:cubicBezTo>
                  <a:cubicBezTo>
                    <a:pt x="42" y="3"/>
                    <a:pt x="42" y="3"/>
                    <a:pt x="42" y="2"/>
                  </a:cubicBezTo>
                  <a:cubicBezTo>
                    <a:pt x="42" y="2"/>
                    <a:pt x="42" y="2"/>
                    <a:pt x="42" y="2"/>
                  </a:cubicBezTo>
                  <a:cubicBezTo>
                    <a:pt x="42" y="1"/>
                    <a:pt x="42" y="0"/>
                    <a:pt x="43" y="0"/>
                  </a:cubicBezTo>
                  <a:close/>
                  <a:moveTo>
                    <a:pt x="64" y="0"/>
                  </a:moveTo>
                  <a:cubicBezTo>
                    <a:pt x="68" y="0"/>
                    <a:pt x="72" y="0"/>
                    <a:pt x="76" y="0"/>
                  </a:cubicBezTo>
                  <a:cubicBezTo>
                    <a:pt x="77" y="0"/>
                    <a:pt x="78" y="1"/>
                    <a:pt x="78" y="2"/>
                  </a:cubicBezTo>
                  <a:cubicBezTo>
                    <a:pt x="78" y="2"/>
                    <a:pt x="78" y="2"/>
                    <a:pt x="78" y="2"/>
                  </a:cubicBezTo>
                  <a:cubicBezTo>
                    <a:pt x="78" y="3"/>
                    <a:pt x="77" y="3"/>
                    <a:pt x="76" y="3"/>
                  </a:cubicBezTo>
                  <a:cubicBezTo>
                    <a:pt x="72" y="3"/>
                    <a:pt x="68" y="3"/>
                    <a:pt x="64" y="3"/>
                  </a:cubicBezTo>
                  <a:cubicBezTo>
                    <a:pt x="63" y="3"/>
                    <a:pt x="63" y="3"/>
                    <a:pt x="63" y="2"/>
                  </a:cubicBezTo>
                  <a:cubicBezTo>
                    <a:pt x="63" y="2"/>
                    <a:pt x="63" y="2"/>
                    <a:pt x="63" y="2"/>
                  </a:cubicBezTo>
                  <a:cubicBezTo>
                    <a:pt x="63" y="1"/>
                    <a:pt x="63" y="0"/>
                    <a:pt x="64" y="0"/>
                  </a:cubicBezTo>
                  <a:close/>
                  <a:moveTo>
                    <a:pt x="85" y="0"/>
                  </a:moveTo>
                  <a:cubicBezTo>
                    <a:pt x="89" y="0"/>
                    <a:pt x="93" y="0"/>
                    <a:pt x="97" y="0"/>
                  </a:cubicBezTo>
                  <a:cubicBezTo>
                    <a:pt x="98" y="0"/>
                    <a:pt x="99" y="1"/>
                    <a:pt x="99" y="2"/>
                  </a:cubicBezTo>
                  <a:cubicBezTo>
                    <a:pt x="99" y="2"/>
                    <a:pt x="99" y="2"/>
                    <a:pt x="99" y="2"/>
                  </a:cubicBezTo>
                  <a:cubicBezTo>
                    <a:pt x="99" y="3"/>
                    <a:pt x="98" y="3"/>
                    <a:pt x="97" y="3"/>
                  </a:cubicBezTo>
                  <a:cubicBezTo>
                    <a:pt x="93" y="3"/>
                    <a:pt x="89" y="3"/>
                    <a:pt x="85" y="3"/>
                  </a:cubicBezTo>
                  <a:cubicBezTo>
                    <a:pt x="84" y="3"/>
                    <a:pt x="84" y="3"/>
                    <a:pt x="84" y="2"/>
                  </a:cubicBezTo>
                  <a:cubicBezTo>
                    <a:pt x="84" y="2"/>
                    <a:pt x="84" y="2"/>
                    <a:pt x="84" y="2"/>
                  </a:cubicBezTo>
                  <a:cubicBezTo>
                    <a:pt x="84" y="1"/>
                    <a:pt x="84" y="0"/>
                    <a:pt x="85" y="0"/>
                  </a:cubicBezTo>
                  <a:close/>
                  <a:moveTo>
                    <a:pt x="106" y="0"/>
                  </a:moveTo>
                  <a:cubicBezTo>
                    <a:pt x="110" y="0"/>
                    <a:pt x="114" y="0"/>
                    <a:pt x="118" y="0"/>
                  </a:cubicBezTo>
                  <a:cubicBezTo>
                    <a:pt x="119" y="0"/>
                    <a:pt x="120" y="1"/>
                    <a:pt x="120" y="2"/>
                  </a:cubicBezTo>
                  <a:cubicBezTo>
                    <a:pt x="120" y="2"/>
                    <a:pt x="120" y="2"/>
                    <a:pt x="120" y="2"/>
                  </a:cubicBezTo>
                  <a:cubicBezTo>
                    <a:pt x="120" y="3"/>
                    <a:pt x="119" y="3"/>
                    <a:pt x="118" y="3"/>
                  </a:cubicBezTo>
                  <a:cubicBezTo>
                    <a:pt x="114" y="3"/>
                    <a:pt x="110" y="3"/>
                    <a:pt x="106" y="3"/>
                  </a:cubicBezTo>
                  <a:cubicBezTo>
                    <a:pt x="105" y="3"/>
                    <a:pt x="105" y="3"/>
                    <a:pt x="105" y="2"/>
                  </a:cubicBezTo>
                  <a:cubicBezTo>
                    <a:pt x="105" y="2"/>
                    <a:pt x="105" y="2"/>
                    <a:pt x="105" y="2"/>
                  </a:cubicBezTo>
                  <a:cubicBezTo>
                    <a:pt x="105" y="1"/>
                    <a:pt x="105" y="0"/>
                    <a:pt x="106" y="0"/>
                  </a:cubicBezTo>
                  <a:close/>
                </a:path>
              </a:pathLst>
            </a:custGeom>
            <a:solidFill>
              <a:schemeClr val="bg1"/>
            </a:solidFill>
            <a:ln>
              <a:noFill/>
            </a:ln>
          </p:spPr>
          <p:txBody>
            <a:bodyPr/>
            <a:lstStyle/>
            <a:p>
              <a:endParaRPr lang="zh-CN" altLang="en-US"/>
            </a:p>
          </p:txBody>
        </p:sp>
        <p:sp>
          <p:nvSpPr>
            <p:cNvPr id="45" name="Freeform 27"/>
            <p:cNvSpPr>
              <a:spLocks noEditPoints="1"/>
            </p:cNvSpPr>
            <p:nvPr/>
          </p:nvSpPr>
          <p:spPr bwMode="auto">
            <a:xfrm>
              <a:off x="4225925" y="1819275"/>
              <a:ext cx="344488" cy="342900"/>
            </a:xfrm>
            <a:custGeom>
              <a:avLst/>
              <a:gdLst>
                <a:gd name="T0" fmla="*/ 2147483646 w 60"/>
                <a:gd name="T1" fmla="*/ 2147483646 h 62"/>
                <a:gd name="T2" fmla="*/ 2147483646 w 60"/>
                <a:gd name="T3" fmla="*/ 2147483646 h 62"/>
                <a:gd name="T4" fmla="*/ 2147483646 w 60"/>
                <a:gd name="T5" fmla="*/ 2147483646 h 62"/>
                <a:gd name="T6" fmla="*/ 2147483646 w 60"/>
                <a:gd name="T7" fmla="*/ 2147483646 h 62"/>
                <a:gd name="T8" fmla="*/ 2147483646 w 60"/>
                <a:gd name="T9" fmla="*/ 2147483646 h 62"/>
                <a:gd name="T10" fmla="*/ 2147483646 w 60"/>
                <a:gd name="T11" fmla="*/ 2147483646 h 62"/>
                <a:gd name="T12" fmla="*/ 2147483646 w 60"/>
                <a:gd name="T13" fmla="*/ 2147483646 h 62"/>
                <a:gd name="T14" fmla="*/ 0 w 60"/>
                <a:gd name="T15" fmla="*/ 2147483646 h 62"/>
                <a:gd name="T16" fmla="*/ 0 w 60"/>
                <a:gd name="T17" fmla="*/ 0 h 62"/>
                <a:gd name="T18" fmla="*/ 2147483646 w 60"/>
                <a:gd name="T19" fmla="*/ 2147483646 h 62"/>
                <a:gd name="T20" fmla="*/ 2147483646 w 60"/>
                <a:gd name="T21" fmla="*/ 2147483646 h 62"/>
                <a:gd name="T22" fmla="*/ 2147483646 w 60"/>
                <a:gd name="T23" fmla="*/ 2147483646 h 62"/>
                <a:gd name="T24" fmla="*/ 2147483646 w 60"/>
                <a:gd name="T25" fmla="*/ 2147483646 h 62"/>
                <a:gd name="T26" fmla="*/ 0 w 60"/>
                <a:gd name="T27" fmla="*/ 2147483646 h 62"/>
                <a:gd name="T28" fmla="*/ 2147483646 w 60"/>
                <a:gd name="T29" fmla="*/ 2147483646 h 62"/>
                <a:gd name="T30" fmla="*/ 2147483646 w 60"/>
                <a:gd name="T31" fmla="*/ 2147483646 h 62"/>
                <a:gd name="T32" fmla="*/ 2147483646 w 60"/>
                <a:gd name="T33" fmla="*/ 2147483646 h 62"/>
                <a:gd name="T34" fmla="*/ 2147483646 w 60"/>
                <a:gd name="T35" fmla="*/ 2147483646 h 62"/>
                <a:gd name="T36" fmla="*/ 2147483646 w 60"/>
                <a:gd name="T37" fmla="*/ 2147483646 h 62"/>
                <a:gd name="T38" fmla="*/ 2147483646 w 60"/>
                <a:gd name="T39" fmla="*/ 2147483646 h 62"/>
                <a:gd name="T40" fmla="*/ 2147483646 w 60"/>
                <a:gd name="T41" fmla="*/ 2147483646 h 62"/>
                <a:gd name="T42" fmla="*/ 2147483646 w 60"/>
                <a:gd name="T43" fmla="*/ 2147483646 h 62"/>
                <a:gd name="T44" fmla="*/ 2147483646 w 60"/>
                <a:gd name="T45" fmla="*/ 2147483646 h 62"/>
                <a:gd name="T46" fmla="*/ 2147483646 w 60"/>
                <a:gd name="T47" fmla="*/ 2147483646 h 62"/>
                <a:gd name="T48" fmla="*/ 2147483646 w 60"/>
                <a:gd name="T49" fmla="*/ 2147483646 h 62"/>
                <a:gd name="T50" fmla="*/ 2147483646 w 60"/>
                <a:gd name="T51" fmla="*/ 2147483646 h 62"/>
                <a:gd name="T52" fmla="*/ 2147483646 w 60"/>
                <a:gd name="T53" fmla="*/ 2147483646 h 62"/>
                <a:gd name="T54" fmla="*/ 2147483646 w 60"/>
                <a:gd name="T55" fmla="*/ 2147483646 h 62"/>
                <a:gd name="T56" fmla="*/ 2147483646 w 60"/>
                <a:gd name="T57" fmla="*/ 2147483646 h 62"/>
                <a:gd name="T58" fmla="*/ 2147483646 w 60"/>
                <a:gd name="T59" fmla="*/ 2147483646 h 62"/>
                <a:gd name="T60" fmla="*/ 2147483646 w 60"/>
                <a:gd name="T61" fmla="*/ 2147483646 h 62"/>
                <a:gd name="T62" fmla="*/ 2147483646 w 60"/>
                <a:gd name="T63" fmla="*/ 2147483646 h 62"/>
                <a:gd name="T64" fmla="*/ 2147483646 w 60"/>
                <a:gd name="T65" fmla="*/ 2147483646 h 62"/>
                <a:gd name="T66" fmla="*/ 2147483646 w 60"/>
                <a:gd name="T67" fmla="*/ 2147483646 h 62"/>
                <a:gd name="T68" fmla="*/ 2147483646 w 60"/>
                <a:gd name="T69" fmla="*/ 2147483646 h 62"/>
                <a:gd name="T70" fmla="*/ 2147483646 w 60"/>
                <a:gd name="T71" fmla="*/ 2147483646 h 62"/>
                <a:gd name="T72" fmla="*/ 2147483646 w 60"/>
                <a:gd name="T73" fmla="*/ 2147483646 h 62"/>
                <a:gd name="T74" fmla="*/ 2147483646 w 60"/>
                <a:gd name="T75" fmla="*/ 2147483646 h 62"/>
                <a:gd name="T76" fmla="*/ 2147483646 w 60"/>
                <a:gd name="T77" fmla="*/ 2147483646 h 62"/>
                <a:gd name="T78" fmla="*/ 2147483646 w 60"/>
                <a:gd name="T79" fmla="*/ 2147483646 h 62"/>
                <a:gd name="T80" fmla="*/ 2147483646 w 60"/>
                <a:gd name="T81" fmla="*/ 2147483646 h 6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60" h="62">
                  <a:moveTo>
                    <a:pt x="60" y="57"/>
                  </a:moveTo>
                  <a:cubicBezTo>
                    <a:pt x="60" y="62"/>
                    <a:pt x="60" y="62"/>
                    <a:pt x="60" y="62"/>
                  </a:cubicBezTo>
                  <a:cubicBezTo>
                    <a:pt x="58" y="60"/>
                    <a:pt x="56" y="58"/>
                    <a:pt x="53" y="56"/>
                  </a:cubicBezTo>
                  <a:cubicBezTo>
                    <a:pt x="53" y="56"/>
                    <a:pt x="53" y="55"/>
                    <a:pt x="53" y="54"/>
                  </a:cubicBezTo>
                  <a:cubicBezTo>
                    <a:pt x="53" y="54"/>
                    <a:pt x="53" y="54"/>
                    <a:pt x="53" y="54"/>
                  </a:cubicBezTo>
                  <a:cubicBezTo>
                    <a:pt x="54" y="53"/>
                    <a:pt x="55" y="53"/>
                    <a:pt x="56" y="54"/>
                  </a:cubicBezTo>
                  <a:cubicBezTo>
                    <a:pt x="57" y="55"/>
                    <a:pt x="58" y="56"/>
                    <a:pt x="60" y="57"/>
                  </a:cubicBezTo>
                  <a:close/>
                  <a:moveTo>
                    <a:pt x="0" y="5"/>
                  </a:moveTo>
                  <a:cubicBezTo>
                    <a:pt x="0" y="0"/>
                    <a:pt x="0" y="0"/>
                    <a:pt x="0" y="0"/>
                  </a:cubicBezTo>
                  <a:cubicBezTo>
                    <a:pt x="1" y="2"/>
                    <a:pt x="2" y="3"/>
                    <a:pt x="3" y="4"/>
                  </a:cubicBezTo>
                  <a:cubicBezTo>
                    <a:pt x="4" y="5"/>
                    <a:pt x="4" y="6"/>
                    <a:pt x="4" y="6"/>
                  </a:cubicBezTo>
                  <a:cubicBezTo>
                    <a:pt x="4" y="6"/>
                    <a:pt x="4" y="6"/>
                    <a:pt x="4" y="6"/>
                  </a:cubicBezTo>
                  <a:cubicBezTo>
                    <a:pt x="3" y="7"/>
                    <a:pt x="2" y="7"/>
                    <a:pt x="1" y="6"/>
                  </a:cubicBezTo>
                  <a:cubicBezTo>
                    <a:pt x="1" y="6"/>
                    <a:pt x="0" y="5"/>
                    <a:pt x="0" y="5"/>
                  </a:cubicBezTo>
                  <a:close/>
                  <a:moveTo>
                    <a:pt x="10" y="10"/>
                  </a:moveTo>
                  <a:cubicBezTo>
                    <a:pt x="13" y="13"/>
                    <a:pt x="16" y="16"/>
                    <a:pt x="19" y="18"/>
                  </a:cubicBezTo>
                  <a:cubicBezTo>
                    <a:pt x="19" y="19"/>
                    <a:pt x="19" y="20"/>
                    <a:pt x="19" y="21"/>
                  </a:cubicBezTo>
                  <a:cubicBezTo>
                    <a:pt x="19" y="21"/>
                    <a:pt x="19" y="21"/>
                    <a:pt x="19" y="21"/>
                  </a:cubicBezTo>
                  <a:cubicBezTo>
                    <a:pt x="18" y="21"/>
                    <a:pt x="17" y="22"/>
                    <a:pt x="16" y="21"/>
                  </a:cubicBezTo>
                  <a:cubicBezTo>
                    <a:pt x="14" y="18"/>
                    <a:pt x="11" y="15"/>
                    <a:pt x="8" y="13"/>
                  </a:cubicBezTo>
                  <a:cubicBezTo>
                    <a:pt x="7" y="12"/>
                    <a:pt x="7" y="11"/>
                    <a:pt x="8" y="10"/>
                  </a:cubicBezTo>
                  <a:cubicBezTo>
                    <a:pt x="8" y="10"/>
                    <a:pt x="8" y="10"/>
                    <a:pt x="8" y="10"/>
                  </a:cubicBezTo>
                  <a:cubicBezTo>
                    <a:pt x="8" y="10"/>
                    <a:pt x="9" y="10"/>
                    <a:pt x="10" y="10"/>
                  </a:cubicBezTo>
                  <a:close/>
                  <a:moveTo>
                    <a:pt x="25" y="25"/>
                  </a:moveTo>
                  <a:cubicBezTo>
                    <a:pt x="28" y="28"/>
                    <a:pt x="31" y="30"/>
                    <a:pt x="34" y="33"/>
                  </a:cubicBezTo>
                  <a:cubicBezTo>
                    <a:pt x="35" y="34"/>
                    <a:pt x="35" y="35"/>
                    <a:pt x="34" y="35"/>
                  </a:cubicBezTo>
                  <a:cubicBezTo>
                    <a:pt x="34" y="35"/>
                    <a:pt x="34" y="35"/>
                    <a:pt x="34" y="35"/>
                  </a:cubicBezTo>
                  <a:cubicBezTo>
                    <a:pt x="33" y="36"/>
                    <a:pt x="32" y="36"/>
                    <a:pt x="32" y="35"/>
                  </a:cubicBezTo>
                  <a:cubicBezTo>
                    <a:pt x="29" y="33"/>
                    <a:pt x="26" y="30"/>
                    <a:pt x="23" y="27"/>
                  </a:cubicBezTo>
                  <a:cubicBezTo>
                    <a:pt x="22" y="27"/>
                    <a:pt x="22" y="26"/>
                    <a:pt x="23" y="25"/>
                  </a:cubicBezTo>
                  <a:cubicBezTo>
                    <a:pt x="23" y="25"/>
                    <a:pt x="23" y="25"/>
                    <a:pt x="23" y="25"/>
                  </a:cubicBezTo>
                  <a:cubicBezTo>
                    <a:pt x="24" y="24"/>
                    <a:pt x="25" y="24"/>
                    <a:pt x="25" y="25"/>
                  </a:cubicBezTo>
                  <a:close/>
                  <a:moveTo>
                    <a:pt x="41" y="39"/>
                  </a:moveTo>
                  <a:cubicBezTo>
                    <a:pt x="43" y="42"/>
                    <a:pt x="46" y="45"/>
                    <a:pt x="49" y="47"/>
                  </a:cubicBezTo>
                  <a:cubicBezTo>
                    <a:pt x="50" y="48"/>
                    <a:pt x="50" y="49"/>
                    <a:pt x="49" y="50"/>
                  </a:cubicBezTo>
                  <a:cubicBezTo>
                    <a:pt x="49" y="50"/>
                    <a:pt x="49" y="50"/>
                    <a:pt x="49" y="50"/>
                  </a:cubicBezTo>
                  <a:cubicBezTo>
                    <a:pt x="48" y="50"/>
                    <a:pt x="47" y="50"/>
                    <a:pt x="47" y="50"/>
                  </a:cubicBezTo>
                  <a:cubicBezTo>
                    <a:pt x="44" y="47"/>
                    <a:pt x="41" y="44"/>
                    <a:pt x="38" y="42"/>
                  </a:cubicBezTo>
                  <a:cubicBezTo>
                    <a:pt x="38" y="41"/>
                    <a:pt x="38" y="40"/>
                    <a:pt x="38" y="39"/>
                  </a:cubicBezTo>
                  <a:cubicBezTo>
                    <a:pt x="38" y="39"/>
                    <a:pt x="38" y="39"/>
                    <a:pt x="38" y="39"/>
                  </a:cubicBezTo>
                  <a:cubicBezTo>
                    <a:pt x="39" y="39"/>
                    <a:pt x="40" y="39"/>
                    <a:pt x="41" y="39"/>
                  </a:cubicBezTo>
                  <a:close/>
                </a:path>
              </a:pathLst>
            </a:custGeom>
            <a:solidFill>
              <a:schemeClr val="bg1"/>
            </a:solidFill>
            <a:ln>
              <a:noFill/>
            </a:ln>
          </p:spPr>
          <p:txBody>
            <a:bodyPr/>
            <a:lstStyle/>
            <a:p>
              <a:endParaRPr lang="zh-CN" altLang="en-US"/>
            </a:p>
          </p:txBody>
        </p:sp>
        <p:sp>
          <p:nvSpPr>
            <p:cNvPr id="46" name="Freeform 28"/>
            <p:cNvSpPr/>
            <p:nvPr/>
          </p:nvSpPr>
          <p:spPr bwMode="auto">
            <a:xfrm>
              <a:off x="4437063" y="1176279"/>
              <a:ext cx="8312478" cy="1234804"/>
            </a:xfrm>
            <a:custGeom>
              <a:avLst/>
              <a:gdLst>
                <a:gd name="T0" fmla="*/ 0 w 617"/>
                <a:gd name="T1" fmla="*/ 0 h 1956"/>
                <a:gd name="T2" fmla="*/ 2147483646 w 617"/>
                <a:gd name="T3" fmla="*/ 0 h 1956"/>
                <a:gd name="T4" fmla="*/ 2147483646 w 617"/>
                <a:gd name="T5" fmla="*/ 2147483646 h 1956"/>
                <a:gd name="T6" fmla="*/ 0 w 617"/>
                <a:gd name="T7" fmla="*/ 2147483646 h 1956"/>
                <a:gd name="T8" fmla="*/ 0 w 617"/>
                <a:gd name="T9" fmla="*/ 0 h 1956"/>
                <a:gd name="T10" fmla="*/ 0 w 617"/>
                <a:gd name="T11" fmla="*/ 0 h 195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17" h="1956">
                  <a:moveTo>
                    <a:pt x="0" y="0"/>
                  </a:moveTo>
                  <a:lnTo>
                    <a:pt x="617" y="0"/>
                  </a:lnTo>
                  <a:lnTo>
                    <a:pt x="617" y="1956"/>
                  </a:lnTo>
                  <a:lnTo>
                    <a:pt x="0" y="1956"/>
                  </a:lnTo>
                  <a:lnTo>
                    <a:pt x="0" y="0"/>
                  </a:lnTo>
                  <a:close/>
                </a:path>
              </a:pathLst>
            </a:custGeom>
            <a:solidFill>
              <a:schemeClr val="bg1">
                <a:lumMod val="95000"/>
              </a:schemeClr>
            </a:solidFill>
            <a:ln>
              <a:noFill/>
            </a:ln>
            <a:effectLst>
              <a:outerShdw blurRad="63500" sx="101000" sy="101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47" name="Freeform 29"/>
            <p:cNvSpPr/>
            <p:nvPr/>
          </p:nvSpPr>
          <p:spPr bwMode="auto">
            <a:xfrm>
              <a:off x="4437063" y="1336675"/>
              <a:ext cx="1196975" cy="636588"/>
            </a:xfrm>
            <a:custGeom>
              <a:avLst/>
              <a:gdLst>
                <a:gd name="T0" fmla="*/ 0 w 498"/>
                <a:gd name="T1" fmla="*/ 0 h 272"/>
                <a:gd name="T2" fmla="*/ 2147483646 w 498"/>
                <a:gd name="T3" fmla="*/ 0 h 272"/>
                <a:gd name="T4" fmla="*/ 2147483646 w 498"/>
                <a:gd name="T5" fmla="*/ 2147483646 h 272"/>
                <a:gd name="T6" fmla="*/ 2147483646 w 498"/>
                <a:gd name="T7" fmla="*/ 2147483646 h 272"/>
                <a:gd name="T8" fmla="*/ 0 w 498"/>
                <a:gd name="T9" fmla="*/ 2147483646 h 272"/>
                <a:gd name="T10" fmla="*/ 0 w 498"/>
                <a:gd name="T11" fmla="*/ 0 h 272"/>
                <a:gd name="T12" fmla="*/ 0 w 498"/>
                <a:gd name="T13" fmla="*/ 0 h 27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98" h="272">
                  <a:moveTo>
                    <a:pt x="0" y="0"/>
                  </a:moveTo>
                  <a:lnTo>
                    <a:pt x="415" y="0"/>
                  </a:lnTo>
                  <a:lnTo>
                    <a:pt x="498" y="137"/>
                  </a:lnTo>
                  <a:lnTo>
                    <a:pt x="415" y="272"/>
                  </a:lnTo>
                  <a:lnTo>
                    <a:pt x="0" y="272"/>
                  </a:lnTo>
                  <a:lnTo>
                    <a:pt x="0" y="0"/>
                  </a:lnTo>
                  <a:close/>
                </a:path>
              </a:pathLst>
            </a:custGeom>
            <a:solidFill>
              <a:srgbClr val="C9CAC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9" name="Freeform 30"/>
            <p:cNvSpPr/>
            <p:nvPr/>
          </p:nvSpPr>
          <p:spPr bwMode="auto">
            <a:xfrm>
              <a:off x="4225925" y="1268413"/>
              <a:ext cx="1344613" cy="639762"/>
            </a:xfrm>
            <a:custGeom>
              <a:avLst/>
              <a:gdLst>
                <a:gd name="T0" fmla="*/ 0 w 560"/>
                <a:gd name="T1" fmla="*/ 0 h 273"/>
                <a:gd name="T2" fmla="*/ 2147483646 w 560"/>
                <a:gd name="T3" fmla="*/ 0 h 273"/>
                <a:gd name="T4" fmla="*/ 2147483646 w 560"/>
                <a:gd name="T5" fmla="*/ 2147483646 h 273"/>
                <a:gd name="T6" fmla="*/ 2147483646 w 560"/>
                <a:gd name="T7" fmla="*/ 2147483646 h 273"/>
                <a:gd name="T8" fmla="*/ 0 w 560"/>
                <a:gd name="T9" fmla="*/ 2147483646 h 273"/>
                <a:gd name="T10" fmla="*/ 0 w 560"/>
                <a:gd name="T11" fmla="*/ 0 h 273"/>
                <a:gd name="T12" fmla="*/ 0 w 560"/>
                <a:gd name="T13" fmla="*/ 0 h 27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60" h="273">
                  <a:moveTo>
                    <a:pt x="0" y="0"/>
                  </a:moveTo>
                  <a:lnTo>
                    <a:pt x="477" y="0"/>
                  </a:lnTo>
                  <a:lnTo>
                    <a:pt x="560" y="135"/>
                  </a:lnTo>
                  <a:lnTo>
                    <a:pt x="477" y="273"/>
                  </a:lnTo>
                  <a:lnTo>
                    <a:pt x="0" y="273"/>
                  </a:lnTo>
                  <a:lnTo>
                    <a:pt x="0" y="0"/>
                  </a:lnTo>
                  <a:close/>
                </a:path>
              </a:pathLst>
            </a:custGeom>
            <a:solidFill>
              <a:srgbClr val="B13528"/>
            </a:solidFill>
            <a:ln>
              <a:noFill/>
            </a:ln>
          </p:spPr>
          <p:txBody>
            <a:bodyPr/>
            <a:lstStyle/>
            <a:p>
              <a:endParaRPr lang="zh-CN" altLang="en-US"/>
            </a:p>
          </p:txBody>
        </p:sp>
        <p:sp>
          <p:nvSpPr>
            <p:cNvPr id="50" name="Freeform 31"/>
            <p:cNvSpPr>
              <a:spLocks noEditPoints="1"/>
            </p:cNvSpPr>
            <p:nvPr/>
          </p:nvSpPr>
          <p:spPr bwMode="auto">
            <a:xfrm>
              <a:off x="4225925" y="1619250"/>
              <a:ext cx="1265238" cy="244475"/>
            </a:xfrm>
            <a:custGeom>
              <a:avLst/>
              <a:gdLst>
                <a:gd name="T0" fmla="*/ 2147483646 w 221"/>
                <a:gd name="T1" fmla="*/ 2147483646 h 44"/>
                <a:gd name="T2" fmla="*/ 2147483646 w 221"/>
                <a:gd name="T3" fmla="*/ 2147483646 h 44"/>
                <a:gd name="T4" fmla="*/ 2147483646 w 221"/>
                <a:gd name="T5" fmla="*/ 2147483646 h 44"/>
                <a:gd name="T6" fmla="*/ 2147483646 w 221"/>
                <a:gd name="T7" fmla="*/ 2147483646 h 44"/>
                <a:gd name="T8" fmla="*/ 2147483646 w 221"/>
                <a:gd name="T9" fmla="*/ 2147483646 h 44"/>
                <a:gd name="T10" fmla="*/ 2147483646 w 221"/>
                <a:gd name="T11" fmla="*/ 2147483646 h 44"/>
                <a:gd name="T12" fmla="*/ 2147483646 w 221"/>
                <a:gd name="T13" fmla="*/ 2147483646 h 44"/>
                <a:gd name="T14" fmla="*/ 2147483646 w 221"/>
                <a:gd name="T15" fmla="*/ 2147483646 h 44"/>
                <a:gd name="T16" fmla="*/ 2147483646 w 221"/>
                <a:gd name="T17" fmla="*/ 2147483646 h 44"/>
                <a:gd name="T18" fmla="*/ 2147483646 w 221"/>
                <a:gd name="T19" fmla="*/ 2147483646 h 44"/>
                <a:gd name="T20" fmla="*/ 2147483646 w 221"/>
                <a:gd name="T21" fmla="*/ 2147483646 h 44"/>
                <a:gd name="T22" fmla="*/ 2147483646 w 221"/>
                <a:gd name="T23" fmla="*/ 2147483646 h 44"/>
                <a:gd name="T24" fmla="*/ 2147483646 w 221"/>
                <a:gd name="T25" fmla="*/ 2147483646 h 44"/>
                <a:gd name="T26" fmla="*/ 2147483646 w 221"/>
                <a:gd name="T27" fmla="*/ 2147483646 h 44"/>
                <a:gd name="T28" fmla="*/ 2147483646 w 221"/>
                <a:gd name="T29" fmla="*/ 2147483646 h 44"/>
                <a:gd name="T30" fmla="*/ 2147483646 w 221"/>
                <a:gd name="T31" fmla="*/ 2147483646 h 44"/>
                <a:gd name="T32" fmla="*/ 2147483646 w 221"/>
                <a:gd name="T33" fmla="*/ 2147483646 h 44"/>
                <a:gd name="T34" fmla="*/ 2147483646 w 221"/>
                <a:gd name="T35" fmla="*/ 2147483646 h 44"/>
                <a:gd name="T36" fmla="*/ 2147483646 w 221"/>
                <a:gd name="T37" fmla="*/ 2147483646 h 44"/>
                <a:gd name="T38" fmla="*/ 0 w 221"/>
                <a:gd name="T39" fmla="*/ 2147483646 h 44"/>
                <a:gd name="T40" fmla="*/ 2147483646 w 221"/>
                <a:gd name="T41" fmla="*/ 2147483646 h 44"/>
                <a:gd name="T42" fmla="*/ 2147483646 w 221"/>
                <a:gd name="T43" fmla="*/ 2147483646 h 44"/>
                <a:gd name="T44" fmla="*/ 0 w 221"/>
                <a:gd name="T45" fmla="*/ 2147483646 h 44"/>
                <a:gd name="T46" fmla="*/ 2147483646 w 221"/>
                <a:gd name="T47" fmla="*/ 2147483646 h 44"/>
                <a:gd name="T48" fmla="*/ 2147483646 w 221"/>
                <a:gd name="T49" fmla="*/ 2147483646 h 44"/>
                <a:gd name="T50" fmla="*/ 2147483646 w 221"/>
                <a:gd name="T51" fmla="*/ 2147483646 h 44"/>
                <a:gd name="T52" fmla="*/ 2147483646 w 221"/>
                <a:gd name="T53" fmla="*/ 2147483646 h 44"/>
                <a:gd name="T54" fmla="*/ 2147483646 w 221"/>
                <a:gd name="T55" fmla="*/ 2147483646 h 44"/>
                <a:gd name="T56" fmla="*/ 2147483646 w 221"/>
                <a:gd name="T57" fmla="*/ 2147483646 h 44"/>
                <a:gd name="T58" fmla="*/ 2147483646 w 221"/>
                <a:gd name="T59" fmla="*/ 2147483646 h 44"/>
                <a:gd name="T60" fmla="*/ 2147483646 w 221"/>
                <a:gd name="T61" fmla="*/ 2147483646 h 44"/>
                <a:gd name="T62" fmla="*/ 2147483646 w 221"/>
                <a:gd name="T63" fmla="*/ 2147483646 h 44"/>
                <a:gd name="T64" fmla="*/ 2147483646 w 221"/>
                <a:gd name="T65" fmla="*/ 2147483646 h 44"/>
                <a:gd name="T66" fmla="*/ 2147483646 w 221"/>
                <a:gd name="T67" fmla="*/ 2147483646 h 44"/>
                <a:gd name="T68" fmla="*/ 2147483646 w 221"/>
                <a:gd name="T69" fmla="*/ 2147483646 h 44"/>
                <a:gd name="T70" fmla="*/ 2147483646 w 221"/>
                <a:gd name="T71" fmla="*/ 2147483646 h 44"/>
                <a:gd name="T72" fmla="*/ 2147483646 w 221"/>
                <a:gd name="T73" fmla="*/ 2147483646 h 44"/>
                <a:gd name="T74" fmla="*/ 2147483646 w 221"/>
                <a:gd name="T75" fmla="*/ 2147483646 h 44"/>
                <a:gd name="T76" fmla="*/ 2147483646 w 221"/>
                <a:gd name="T77" fmla="*/ 2147483646 h 44"/>
                <a:gd name="T78" fmla="*/ 2147483646 w 221"/>
                <a:gd name="T79" fmla="*/ 2147483646 h 44"/>
                <a:gd name="T80" fmla="*/ 2147483646 w 221"/>
                <a:gd name="T81" fmla="*/ 2147483646 h 44"/>
                <a:gd name="T82" fmla="*/ 2147483646 w 221"/>
                <a:gd name="T83" fmla="*/ 2147483646 h 44"/>
                <a:gd name="T84" fmla="*/ 2147483646 w 221"/>
                <a:gd name="T85" fmla="*/ 2147483646 h 44"/>
                <a:gd name="T86" fmla="*/ 2147483646 w 221"/>
                <a:gd name="T87" fmla="*/ 2147483646 h 44"/>
                <a:gd name="T88" fmla="*/ 2147483646 w 221"/>
                <a:gd name="T89" fmla="*/ 2147483646 h 44"/>
                <a:gd name="T90" fmla="*/ 2147483646 w 221"/>
                <a:gd name="T91" fmla="*/ 2147483646 h 44"/>
                <a:gd name="T92" fmla="*/ 2147483646 w 221"/>
                <a:gd name="T93" fmla="*/ 2147483646 h 44"/>
                <a:gd name="T94" fmla="*/ 2147483646 w 221"/>
                <a:gd name="T95" fmla="*/ 2147483646 h 44"/>
                <a:gd name="T96" fmla="*/ 2147483646 w 221"/>
                <a:gd name="T97" fmla="*/ 2147483646 h 44"/>
                <a:gd name="T98" fmla="*/ 2147483646 w 221"/>
                <a:gd name="T99" fmla="*/ 2147483646 h 44"/>
                <a:gd name="T100" fmla="*/ 2147483646 w 221"/>
                <a:gd name="T101" fmla="*/ 2147483646 h 44"/>
                <a:gd name="T102" fmla="*/ 2147483646 w 221"/>
                <a:gd name="T103" fmla="*/ 2147483646 h 44"/>
                <a:gd name="T104" fmla="*/ 2147483646 w 221"/>
                <a:gd name="T105" fmla="*/ 2147483646 h 44"/>
                <a:gd name="T106" fmla="*/ 2147483646 w 221"/>
                <a:gd name="T107" fmla="*/ 2147483646 h 44"/>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221" h="44">
                  <a:moveTo>
                    <a:pt x="19" y="44"/>
                  </a:moveTo>
                  <a:cubicBezTo>
                    <a:pt x="22" y="44"/>
                    <a:pt x="26" y="44"/>
                    <a:pt x="30" y="44"/>
                  </a:cubicBezTo>
                  <a:cubicBezTo>
                    <a:pt x="31" y="44"/>
                    <a:pt x="32" y="44"/>
                    <a:pt x="32" y="43"/>
                  </a:cubicBezTo>
                  <a:cubicBezTo>
                    <a:pt x="32" y="43"/>
                    <a:pt x="32" y="43"/>
                    <a:pt x="32" y="43"/>
                  </a:cubicBezTo>
                  <a:cubicBezTo>
                    <a:pt x="32" y="42"/>
                    <a:pt x="31" y="41"/>
                    <a:pt x="30" y="41"/>
                  </a:cubicBezTo>
                  <a:cubicBezTo>
                    <a:pt x="26" y="41"/>
                    <a:pt x="22" y="41"/>
                    <a:pt x="19" y="41"/>
                  </a:cubicBezTo>
                  <a:cubicBezTo>
                    <a:pt x="18" y="41"/>
                    <a:pt x="17" y="42"/>
                    <a:pt x="17" y="43"/>
                  </a:cubicBezTo>
                  <a:cubicBezTo>
                    <a:pt x="17" y="43"/>
                    <a:pt x="17" y="43"/>
                    <a:pt x="17" y="43"/>
                  </a:cubicBezTo>
                  <a:cubicBezTo>
                    <a:pt x="17" y="44"/>
                    <a:pt x="18" y="44"/>
                    <a:pt x="19" y="44"/>
                  </a:cubicBezTo>
                  <a:close/>
                  <a:moveTo>
                    <a:pt x="196" y="43"/>
                  </a:moveTo>
                  <a:cubicBezTo>
                    <a:pt x="196" y="42"/>
                    <a:pt x="197" y="40"/>
                    <a:pt x="198" y="39"/>
                  </a:cubicBezTo>
                  <a:cubicBezTo>
                    <a:pt x="199" y="38"/>
                    <a:pt x="198" y="37"/>
                    <a:pt x="198" y="37"/>
                  </a:cubicBezTo>
                  <a:cubicBezTo>
                    <a:pt x="198" y="37"/>
                    <a:pt x="198" y="37"/>
                    <a:pt x="198" y="37"/>
                  </a:cubicBezTo>
                  <a:cubicBezTo>
                    <a:pt x="197" y="36"/>
                    <a:pt x="196" y="37"/>
                    <a:pt x="195" y="37"/>
                  </a:cubicBezTo>
                  <a:cubicBezTo>
                    <a:pt x="195" y="39"/>
                    <a:pt x="194" y="40"/>
                    <a:pt x="193" y="41"/>
                  </a:cubicBezTo>
                  <a:cubicBezTo>
                    <a:pt x="190" y="41"/>
                    <a:pt x="190" y="41"/>
                    <a:pt x="186" y="41"/>
                  </a:cubicBezTo>
                  <a:cubicBezTo>
                    <a:pt x="186" y="41"/>
                    <a:pt x="185" y="42"/>
                    <a:pt x="185" y="43"/>
                  </a:cubicBezTo>
                  <a:cubicBezTo>
                    <a:pt x="185" y="43"/>
                    <a:pt x="185" y="43"/>
                    <a:pt x="185" y="43"/>
                  </a:cubicBezTo>
                  <a:cubicBezTo>
                    <a:pt x="185" y="44"/>
                    <a:pt x="186" y="44"/>
                    <a:pt x="186" y="44"/>
                  </a:cubicBezTo>
                  <a:cubicBezTo>
                    <a:pt x="194" y="44"/>
                    <a:pt x="194" y="44"/>
                    <a:pt x="194" y="44"/>
                  </a:cubicBezTo>
                  <a:cubicBezTo>
                    <a:pt x="195" y="44"/>
                    <a:pt x="195" y="44"/>
                    <a:pt x="196" y="43"/>
                  </a:cubicBezTo>
                  <a:close/>
                  <a:moveTo>
                    <a:pt x="217" y="1"/>
                  </a:moveTo>
                  <a:cubicBezTo>
                    <a:pt x="215" y="5"/>
                    <a:pt x="213" y="8"/>
                    <a:pt x="211" y="12"/>
                  </a:cubicBezTo>
                  <a:cubicBezTo>
                    <a:pt x="211" y="12"/>
                    <a:pt x="211" y="13"/>
                    <a:pt x="212" y="14"/>
                  </a:cubicBezTo>
                  <a:cubicBezTo>
                    <a:pt x="212" y="14"/>
                    <a:pt x="212" y="14"/>
                    <a:pt x="212" y="14"/>
                  </a:cubicBezTo>
                  <a:cubicBezTo>
                    <a:pt x="212" y="14"/>
                    <a:pt x="213" y="14"/>
                    <a:pt x="214" y="13"/>
                  </a:cubicBezTo>
                  <a:cubicBezTo>
                    <a:pt x="216" y="10"/>
                    <a:pt x="218" y="7"/>
                    <a:pt x="220" y="3"/>
                  </a:cubicBezTo>
                  <a:cubicBezTo>
                    <a:pt x="221" y="2"/>
                    <a:pt x="220" y="1"/>
                    <a:pt x="219" y="1"/>
                  </a:cubicBezTo>
                  <a:cubicBezTo>
                    <a:pt x="219" y="1"/>
                    <a:pt x="219" y="1"/>
                    <a:pt x="219" y="1"/>
                  </a:cubicBezTo>
                  <a:cubicBezTo>
                    <a:pt x="219" y="0"/>
                    <a:pt x="218" y="1"/>
                    <a:pt x="217" y="1"/>
                  </a:cubicBezTo>
                  <a:close/>
                  <a:moveTo>
                    <a:pt x="206" y="19"/>
                  </a:moveTo>
                  <a:cubicBezTo>
                    <a:pt x="204" y="23"/>
                    <a:pt x="202" y="26"/>
                    <a:pt x="200" y="29"/>
                  </a:cubicBezTo>
                  <a:cubicBezTo>
                    <a:pt x="200" y="30"/>
                    <a:pt x="200" y="31"/>
                    <a:pt x="201" y="32"/>
                  </a:cubicBezTo>
                  <a:cubicBezTo>
                    <a:pt x="201" y="32"/>
                    <a:pt x="201" y="32"/>
                    <a:pt x="201" y="32"/>
                  </a:cubicBezTo>
                  <a:cubicBezTo>
                    <a:pt x="201" y="32"/>
                    <a:pt x="203" y="32"/>
                    <a:pt x="203" y="31"/>
                  </a:cubicBezTo>
                  <a:cubicBezTo>
                    <a:pt x="205" y="28"/>
                    <a:pt x="207" y="24"/>
                    <a:pt x="209" y="21"/>
                  </a:cubicBezTo>
                  <a:cubicBezTo>
                    <a:pt x="210" y="20"/>
                    <a:pt x="209" y="19"/>
                    <a:pt x="209" y="19"/>
                  </a:cubicBezTo>
                  <a:cubicBezTo>
                    <a:pt x="209" y="19"/>
                    <a:pt x="209" y="19"/>
                    <a:pt x="209" y="19"/>
                  </a:cubicBezTo>
                  <a:cubicBezTo>
                    <a:pt x="208" y="18"/>
                    <a:pt x="207" y="19"/>
                    <a:pt x="206" y="19"/>
                  </a:cubicBezTo>
                  <a:close/>
                  <a:moveTo>
                    <a:pt x="0" y="41"/>
                  </a:moveTo>
                  <a:cubicBezTo>
                    <a:pt x="0" y="44"/>
                    <a:pt x="0" y="44"/>
                    <a:pt x="0" y="44"/>
                  </a:cubicBezTo>
                  <a:cubicBezTo>
                    <a:pt x="8" y="44"/>
                    <a:pt x="8" y="44"/>
                    <a:pt x="8" y="44"/>
                  </a:cubicBezTo>
                  <a:cubicBezTo>
                    <a:pt x="9" y="44"/>
                    <a:pt x="10" y="44"/>
                    <a:pt x="10" y="43"/>
                  </a:cubicBezTo>
                  <a:cubicBezTo>
                    <a:pt x="10" y="43"/>
                    <a:pt x="10" y="43"/>
                    <a:pt x="10" y="43"/>
                  </a:cubicBezTo>
                  <a:cubicBezTo>
                    <a:pt x="10" y="42"/>
                    <a:pt x="9" y="41"/>
                    <a:pt x="8" y="41"/>
                  </a:cubicBezTo>
                  <a:cubicBezTo>
                    <a:pt x="0" y="41"/>
                    <a:pt x="0" y="41"/>
                    <a:pt x="0" y="41"/>
                  </a:cubicBezTo>
                  <a:close/>
                  <a:moveTo>
                    <a:pt x="40" y="44"/>
                  </a:moveTo>
                  <a:cubicBezTo>
                    <a:pt x="43" y="44"/>
                    <a:pt x="47" y="44"/>
                    <a:pt x="51" y="44"/>
                  </a:cubicBezTo>
                  <a:cubicBezTo>
                    <a:pt x="52" y="44"/>
                    <a:pt x="53" y="44"/>
                    <a:pt x="53" y="43"/>
                  </a:cubicBezTo>
                  <a:cubicBezTo>
                    <a:pt x="53" y="43"/>
                    <a:pt x="53" y="43"/>
                    <a:pt x="53" y="43"/>
                  </a:cubicBezTo>
                  <a:cubicBezTo>
                    <a:pt x="53" y="42"/>
                    <a:pt x="52" y="41"/>
                    <a:pt x="51" y="41"/>
                  </a:cubicBezTo>
                  <a:cubicBezTo>
                    <a:pt x="47" y="41"/>
                    <a:pt x="43" y="41"/>
                    <a:pt x="40" y="41"/>
                  </a:cubicBezTo>
                  <a:cubicBezTo>
                    <a:pt x="39" y="41"/>
                    <a:pt x="38" y="42"/>
                    <a:pt x="38" y="43"/>
                  </a:cubicBezTo>
                  <a:cubicBezTo>
                    <a:pt x="38" y="43"/>
                    <a:pt x="38" y="43"/>
                    <a:pt x="38" y="43"/>
                  </a:cubicBezTo>
                  <a:cubicBezTo>
                    <a:pt x="38" y="44"/>
                    <a:pt x="39" y="44"/>
                    <a:pt x="40" y="44"/>
                  </a:cubicBezTo>
                  <a:close/>
                  <a:moveTo>
                    <a:pt x="60" y="44"/>
                  </a:moveTo>
                  <a:cubicBezTo>
                    <a:pt x="64" y="44"/>
                    <a:pt x="68" y="44"/>
                    <a:pt x="72" y="44"/>
                  </a:cubicBezTo>
                  <a:cubicBezTo>
                    <a:pt x="73" y="44"/>
                    <a:pt x="74" y="44"/>
                    <a:pt x="74" y="43"/>
                  </a:cubicBezTo>
                  <a:cubicBezTo>
                    <a:pt x="74" y="43"/>
                    <a:pt x="74" y="43"/>
                    <a:pt x="74" y="43"/>
                  </a:cubicBezTo>
                  <a:cubicBezTo>
                    <a:pt x="74" y="42"/>
                    <a:pt x="73" y="41"/>
                    <a:pt x="72" y="41"/>
                  </a:cubicBezTo>
                  <a:cubicBezTo>
                    <a:pt x="68" y="41"/>
                    <a:pt x="64" y="41"/>
                    <a:pt x="60" y="41"/>
                  </a:cubicBezTo>
                  <a:cubicBezTo>
                    <a:pt x="60" y="41"/>
                    <a:pt x="59" y="42"/>
                    <a:pt x="59" y="43"/>
                  </a:cubicBezTo>
                  <a:cubicBezTo>
                    <a:pt x="59" y="43"/>
                    <a:pt x="59" y="43"/>
                    <a:pt x="59" y="43"/>
                  </a:cubicBezTo>
                  <a:cubicBezTo>
                    <a:pt x="59" y="44"/>
                    <a:pt x="60" y="44"/>
                    <a:pt x="60" y="44"/>
                  </a:cubicBezTo>
                  <a:close/>
                  <a:moveTo>
                    <a:pt x="81" y="44"/>
                  </a:moveTo>
                  <a:cubicBezTo>
                    <a:pt x="85" y="44"/>
                    <a:pt x="89" y="44"/>
                    <a:pt x="93" y="44"/>
                  </a:cubicBezTo>
                  <a:cubicBezTo>
                    <a:pt x="94" y="44"/>
                    <a:pt x="95" y="44"/>
                    <a:pt x="95" y="43"/>
                  </a:cubicBezTo>
                  <a:cubicBezTo>
                    <a:pt x="95" y="43"/>
                    <a:pt x="95" y="43"/>
                    <a:pt x="95" y="43"/>
                  </a:cubicBezTo>
                  <a:cubicBezTo>
                    <a:pt x="95" y="42"/>
                    <a:pt x="94" y="41"/>
                    <a:pt x="93" y="41"/>
                  </a:cubicBezTo>
                  <a:cubicBezTo>
                    <a:pt x="89" y="41"/>
                    <a:pt x="85" y="41"/>
                    <a:pt x="81" y="41"/>
                  </a:cubicBezTo>
                  <a:cubicBezTo>
                    <a:pt x="81" y="41"/>
                    <a:pt x="80" y="42"/>
                    <a:pt x="80" y="43"/>
                  </a:cubicBezTo>
                  <a:cubicBezTo>
                    <a:pt x="80" y="43"/>
                    <a:pt x="80" y="43"/>
                    <a:pt x="80" y="43"/>
                  </a:cubicBezTo>
                  <a:cubicBezTo>
                    <a:pt x="80" y="44"/>
                    <a:pt x="81" y="44"/>
                    <a:pt x="81" y="44"/>
                  </a:cubicBezTo>
                  <a:close/>
                  <a:moveTo>
                    <a:pt x="102" y="44"/>
                  </a:moveTo>
                  <a:cubicBezTo>
                    <a:pt x="106" y="44"/>
                    <a:pt x="110" y="44"/>
                    <a:pt x="114" y="44"/>
                  </a:cubicBezTo>
                  <a:cubicBezTo>
                    <a:pt x="115" y="44"/>
                    <a:pt x="116" y="44"/>
                    <a:pt x="116" y="43"/>
                  </a:cubicBezTo>
                  <a:cubicBezTo>
                    <a:pt x="116" y="43"/>
                    <a:pt x="116" y="43"/>
                    <a:pt x="116" y="43"/>
                  </a:cubicBezTo>
                  <a:cubicBezTo>
                    <a:pt x="116" y="42"/>
                    <a:pt x="115" y="41"/>
                    <a:pt x="114" y="41"/>
                  </a:cubicBezTo>
                  <a:cubicBezTo>
                    <a:pt x="110" y="41"/>
                    <a:pt x="106" y="41"/>
                    <a:pt x="102" y="41"/>
                  </a:cubicBezTo>
                  <a:cubicBezTo>
                    <a:pt x="102" y="41"/>
                    <a:pt x="101" y="42"/>
                    <a:pt x="101" y="43"/>
                  </a:cubicBezTo>
                  <a:cubicBezTo>
                    <a:pt x="101" y="43"/>
                    <a:pt x="101" y="43"/>
                    <a:pt x="101" y="43"/>
                  </a:cubicBezTo>
                  <a:cubicBezTo>
                    <a:pt x="101" y="44"/>
                    <a:pt x="102" y="44"/>
                    <a:pt x="102" y="44"/>
                  </a:cubicBezTo>
                  <a:close/>
                  <a:moveTo>
                    <a:pt x="123" y="44"/>
                  </a:moveTo>
                  <a:cubicBezTo>
                    <a:pt x="127" y="44"/>
                    <a:pt x="131" y="44"/>
                    <a:pt x="135" y="44"/>
                  </a:cubicBezTo>
                  <a:cubicBezTo>
                    <a:pt x="136" y="44"/>
                    <a:pt x="137" y="44"/>
                    <a:pt x="137" y="43"/>
                  </a:cubicBezTo>
                  <a:cubicBezTo>
                    <a:pt x="137" y="43"/>
                    <a:pt x="137" y="43"/>
                    <a:pt x="137" y="43"/>
                  </a:cubicBezTo>
                  <a:cubicBezTo>
                    <a:pt x="137" y="42"/>
                    <a:pt x="136" y="41"/>
                    <a:pt x="135" y="41"/>
                  </a:cubicBezTo>
                  <a:cubicBezTo>
                    <a:pt x="131" y="41"/>
                    <a:pt x="127" y="41"/>
                    <a:pt x="123" y="41"/>
                  </a:cubicBezTo>
                  <a:cubicBezTo>
                    <a:pt x="123" y="41"/>
                    <a:pt x="122" y="42"/>
                    <a:pt x="122" y="43"/>
                  </a:cubicBezTo>
                  <a:cubicBezTo>
                    <a:pt x="122" y="43"/>
                    <a:pt x="122" y="43"/>
                    <a:pt x="122" y="43"/>
                  </a:cubicBezTo>
                  <a:cubicBezTo>
                    <a:pt x="122" y="44"/>
                    <a:pt x="123" y="44"/>
                    <a:pt x="123" y="44"/>
                  </a:cubicBezTo>
                  <a:close/>
                  <a:moveTo>
                    <a:pt x="144" y="44"/>
                  </a:moveTo>
                  <a:cubicBezTo>
                    <a:pt x="148" y="44"/>
                    <a:pt x="152" y="44"/>
                    <a:pt x="156" y="44"/>
                  </a:cubicBezTo>
                  <a:cubicBezTo>
                    <a:pt x="157" y="44"/>
                    <a:pt x="158" y="44"/>
                    <a:pt x="158" y="43"/>
                  </a:cubicBezTo>
                  <a:cubicBezTo>
                    <a:pt x="158" y="43"/>
                    <a:pt x="158" y="43"/>
                    <a:pt x="158" y="43"/>
                  </a:cubicBezTo>
                  <a:cubicBezTo>
                    <a:pt x="158" y="42"/>
                    <a:pt x="157" y="41"/>
                    <a:pt x="156" y="41"/>
                  </a:cubicBezTo>
                  <a:cubicBezTo>
                    <a:pt x="152" y="41"/>
                    <a:pt x="148" y="41"/>
                    <a:pt x="144" y="41"/>
                  </a:cubicBezTo>
                  <a:cubicBezTo>
                    <a:pt x="144" y="41"/>
                    <a:pt x="143" y="42"/>
                    <a:pt x="143" y="43"/>
                  </a:cubicBezTo>
                  <a:cubicBezTo>
                    <a:pt x="143" y="43"/>
                    <a:pt x="143" y="43"/>
                    <a:pt x="143" y="43"/>
                  </a:cubicBezTo>
                  <a:cubicBezTo>
                    <a:pt x="143" y="44"/>
                    <a:pt x="144" y="44"/>
                    <a:pt x="144" y="44"/>
                  </a:cubicBezTo>
                  <a:close/>
                  <a:moveTo>
                    <a:pt x="165" y="44"/>
                  </a:moveTo>
                  <a:cubicBezTo>
                    <a:pt x="169" y="44"/>
                    <a:pt x="173" y="44"/>
                    <a:pt x="177" y="44"/>
                  </a:cubicBezTo>
                  <a:cubicBezTo>
                    <a:pt x="178" y="44"/>
                    <a:pt x="179" y="44"/>
                    <a:pt x="179" y="43"/>
                  </a:cubicBezTo>
                  <a:cubicBezTo>
                    <a:pt x="179" y="43"/>
                    <a:pt x="179" y="43"/>
                    <a:pt x="179" y="43"/>
                  </a:cubicBezTo>
                  <a:cubicBezTo>
                    <a:pt x="179" y="42"/>
                    <a:pt x="178" y="41"/>
                    <a:pt x="177" y="41"/>
                  </a:cubicBezTo>
                  <a:cubicBezTo>
                    <a:pt x="173" y="41"/>
                    <a:pt x="169" y="41"/>
                    <a:pt x="165" y="41"/>
                  </a:cubicBezTo>
                  <a:cubicBezTo>
                    <a:pt x="165" y="41"/>
                    <a:pt x="164" y="42"/>
                    <a:pt x="164" y="43"/>
                  </a:cubicBezTo>
                  <a:cubicBezTo>
                    <a:pt x="164" y="43"/>
                    <a:pt x="164" y="43"/>
                    <a:pt x="164" y="43"/>
                  </a:cubicBezTo>
                  <a:cubicBezTo>
                    <a:pt x="164" y="44"/>
                    <a:pt x="165" y="44"/>
                    <a:pt x="165" y="44"/>
                  </a:cubicBezTo>
                  <a:close/>
                </a:path>
              </a:pathLst>
            </a:custGeom>
            <a:solidFill>
              <a:schemeClr val="bg1"/>
            </a:solidFill>
            <a:ln w="9525">
              <a:noFill/>
              <a:round/>
            </a:ln>
          </p:spPr>
          <p:txBody>
            <a:bodyPr/>
            <a:lstStyle/>
            <a:p>
              <a:endParaRPr lang="zh-CN" altLang="en-US"/>
            </a:p>
          </p:txBody>
        </p:sp>
        <p:sp>
          <p:nvSpPr>
            <p:cNvPr id="51" name="Freeform 32"/>
            <p:cNvSpPr>
              <a:spLocks noEditPoints="1"/>
            </p:cNvSpPr>
            <p:nvPr/>
          </p:nvSpPr>
          <p:spPr bwMode="auto">
            <a:xfrm>
              <a:off x="4225925" y="1308100"/>
              <a:ext cx="1287463" cy="287338"/>
            </a:xfrm>
            <a:custGeom>
              <a:avLst/>
              <a:gdLst>
                <a:gd name="T0" fmla="*/ 2147483646 w 225"/>
                <a:gd name="T1" fmla="*/ 0 h 52"/>
                <a:gd name="T2" fmla="*/ 2147483646 w 225"/>
                <a:gd name="T3" fmla="*/ 2147483646 h 52"/>
                <a:gd name="T4" fmla="*/ 2147483646 w 225"/>
                <a:gd name="T5" fmla="*/ 2147483646 h 52"/>
                <a:gd name="T6" fmla="*/ 2147483646 w 225"/>
                <a:gd name="T7" fmla="*/ 2147483646 h 52"/>
                <a:gd name="T8" fmla="*/ 2147483646 w 225"/>
                <a:gd name="T9" fmla="*/ 2147483646 h 52"/>
                <a:gd name="T10" fmla="*/ 2147483646 w 225"/>
                <a:gd name="T11" fmla="*/ 2147483646 h 52"/>
                <a:gd name="T12" fmla="*/ 2147483646 w 225"/>
                <a:gd name="T13" fmla="*/ 2147483646 h 52"/>
                <a:gd name="T14" fmla="*/ 2147483646 w 225"/>
                <a:gd name="T15" fmla="*/ 2147483646 h 52"/>
                <a:gd name="T16" fmla="*/ 2147483646 w 225"/>
                <a:gd name="T17" fmla="*/ 2147483646 h 52"/>
                <a:gd name="T18" fmla="*/ 2147483646 w 225"/>
                <a:gd name="T19" fmla="*/ 2147483646 h 52"/>
                <a:gd name="T20" fmla="*/ 2147483646 w 225"/>
                <a:gd name="T21" fmla="*/ 2147483646 h 52"/>
                <a:gd name="T22" fmla="*/ 2147483646 w 225"/>
                <a:gd name="T23" fmla="*/ 2147483646 h 52"/>
                <a:gd name="T24" fmla="*/ 2147483646 w 225"/>
                <a:gd name="T25" fmla="*/ 2147483646 h 52"/>
                <a:gd name="T26" fmla="*/ 2147483646 w 225"/>
                <a:gd name="T27" fmla="*/ 0 h 52"/>
                <a:gd name="T28" fmla="*/ 2147483646 w 225"/>
                <a:gd name="T29" fmla="*/ 2147483646 h 52"/>
                <a:gd name="T30" fmla="*/ 2147483646 w 225"/>
                <a:gd name="T31" fmla="*/ 2147483646 h 52"/>
                <a:gd name="T32" fmla="*/ 2147483646 w 225"/>
                <a:gd name="T33" fmla="*/ 2147483646 h 52"/>
                <a:gd name="T34" fmla="*/ 2147483646 w 225"/>
                <a:gd name="T35" fmla="*/ 2147483646 h 52"/>
                <a:gd name="T36" fmla="*/ 2147483646 w 225"/>
                <a:gd name="T37" fmla="*/ 2147483646 h 52"/>
                <a:gd name="T38" fmla="*/ 2147483646 w 225"/>
                <a:gd name="T39" fmla="*/ 2147483646 h 52"/>
                <a:gd name="T40" fmla="*/ 2147483646 w 225"/>
                <a:gd name="T41" fmla="*/ 2147483646 h 52"/>
                <a:gd name="T42" fmla="*/ 2147483646 w 225"/>
                <a:gd name="T43" fmla="*/ 2147483646 h 52"/>
                <a:gd name="T44" fmla="*/ 2147483646 w 225"/>
                <a:gd name="T45" fmla="*/ 2147483646 h 52"/>
                <a:gd name="T46" fmla="*/ 2147483646 w 225"/>
                <a:gd name="T47" fmla="*/ 2147483646 h 52"/>
                <a:gd name="T48" fmla="*/ 0 w 225"/>
                <a:gd name="T49" fmla="*/ 0 h 52"/>
                <a:gd name="T50" fmla="*/ 2147483646 w 225"/>
                <a:gd name="T51" fmla="*/ 2147483646 h 52"/>
                <a:gd name="T52" fmla="*/ 2147483646 w 225"/>
                <a:gd name="T53" fmla="*/ 2147483646 h 52"/>
                <a:gd name="T54" fmla="*/ 2147483646 w 225"/>
                <a:gd name="T55" fmla="*/ 0 h 52"/>
                <a:gd name="T56" fmla="*/ 2147483646 w 225"/>
                <a:gd name="T57" fmla="*/ 2147483646 h 52"/>
                <a:gd name="T58" fmla="*/ 2147483646 w 225"/>
                <a:gd name="T59" fmla="*/ 2147483646 h 52"/>
                <a:gd name="T60" fmla="*/ 2147483646 w 225"/>
                <a:gd name="T61" fmla="*/ 2147483646 h 52"/>
                <a:gd name="T62" fmla="*/ 2147483646 w 225"/>
                <a:gd name="T63" fmla="*/ 0 h 52"/>
                <a:gd name="T64" fmla="*/ 2147483646 w 225"/>
                <a:gd name="T65" fmla="*/ 0 h 52"/>
                <a:gd name="T66" fmla="*/ 2147483646 w 225"/>
                <a:gd name="T67" fmla="*/ 2147483646 h 52"/>
                <a:gd name="T68" fmla="*/ 2147483646 w 225"/>
                <a:gd name="T69" fmla="*/ 2147483646 h 52"/>
                <a:gd name="T70" fmla="*/ 2147483646 w 225"/>
                <a:gd name="T71" fmla="*/ 2147483646 h 52"/>
                <a:gd name="T72" fmla="*/ 2147483646 w 225"/>
                <a:gd name="T73" fmla="*/ 0 h 52"/>
                <a:gd name="T74" fmla="*/ 2147483646 w 225"/>
                <a:gd name="T75" fmla="*/ 2147483646 h 52"/>
                <a:gd name="T76" fmla="*/ 2147483646 w 225"/>
                <a:gd name="T77" fmla="*/ 2147483646 h 52"/>
                <a:gd name="T78" fmla="*/ 2147483646 w 225"/>
                <a:gd name="T79" fmla="*/ 2147483646 h 52"/>
                <a:gd name="T80" fmla="*/ 2147483646 w 225"/>
                <a:gd name="T81" fmla="*/ 0 h 52"/>
                <a:gd name="T82" fmla="*/ 2147483646 w 225"/>
                <a:gd name="T83" fmla="*/ 0 h 52"/>
                <a:gd name="T84" fmla="*/ 2147483646 w 225"/>
                <a:gd name="T85" fmla="*/ 2147483646 h 52"/>
                <a:gd name="T86" fmla="*/ 2147483646 w 225"/>
                <a:gd name="T87" fmla="*/ 2147483646 h 52"/>
                <a:gd name="T88" fmla="*/ 2147483646 w 225"/>
                <a:gd name="T89" fmla="*/ 2147483646 h 52"/>
                <a:gd name="T90" fmla="*/ 2147483646 w 225"/>
                <a:gd name="T91" fmla="*/ 0 h 52"/>
                <a:gd name="T92" fmla="*/ 2147483646 w 225"/>
                <a:gd name="T93" fmla="*/ 2147483646 h 52"/>
                <a:gd name="T94" fmla="*/ 2147483646 w 225"/>
                <a:gd name="T95" fmla="*/ 2147483646 h 52"/>
                <a:gd name="T96" fmla="*/ 2147483646 w 225"/>
                <a:gd name="T97" fmla="*/ 2147483646 h 52"/>
                <a:gd name="T98" fmla="*/ 2147483646 w 225"/>
                <a:gd name="T99" fmla="*/ 0 h 52"/>
                <a:gd name="T100" fmla="*/ 2147483646 w 225"/>
                <a:gd name="T101" fmla="*/ 0 h 52"/>
                <a:gd name="T102" fmla="*/ 2147483646 w 225"/>
                <a:gd name="T103" fmla="*/ 2147483646 h 52"/>
                <a:gd name="T104" fmla="*/ 2147483646 w 225"/>
                <a:gd name="T105" fmla="*/ 2147483646 h 52"/>
                <a:gd name="T106" fmla="*/ 2147483646 w 225"/>
                <a:gd name="T107" fmla="*/ 2147483646 h 52"/>
                <a:gd name="T108" fmla="*/ 2147483646 w 225"/>
                <a:gd name="T109" fmla="*/ 0 h 52"/>
                <a:gd name="T110" fmla="*/ 2147483646 w 225"/>
                <a:gd name="T111" fmla="*/ 2147483646 h 52"/>
                <a:gd name="T112" fmla="*/ 2147483646 w 225"/>
                <a:gd name="T113" fmla="*/ 2147483646 h 52"/>
                <a:gd name="T114" fmla="*/ 2147483646 w 225"/>
                <a:gd name="T115" fmla="*/ 2147483646 h 52"/>
                <a:gd name="T116" fmla="*/ 2147483646 w 225"/>
                <a:gd name="T117" fmla="*/ 0 h 5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25" h="52">
                  <a:moveTo>
                    <a:pt x="19" y="0"/>
                  </a:moveTo>
                  <a:cubicBezTo>
                    <a:pt x="22" y="0"/>
                    <a:pt x="26" y="0"/>
                    <a:pt x="30" y="0"/>
                  </a:cubicBezTo>
                  <a:cubicBezTo>
                    <a:pt x="31" y="0"/>
                    <a:pt x="32" y="1"/>
                    <a:pt x="32" y="2"/>
                  </a:cubicBezTo>
                  <a:cubicBezTo>
                    <a:pt x="32" y="2"/>
                    <a:pt x="32" y="2"/>
                    <a:pt x="32" y="2"/>
                  </a:cubicBezTo>
                  <a:cubicBezTo>
                    <a:pt x="32" y="3"/>
                    <a:pt x="31" y="3"/>
                    <a:pt x="30" y="3"/>
                  </a:cubicBezTo>
                  <a:cubicBezTo>
                    <a:pt x="26" y="3"/>
                    <a:pt x="22" y="3"/>
                    <a:pt x="19" y="3"/>
                  </a:cubicBezTo>
                  <a:cubicBezTo>
                    <a:pt x="18" y="3"/>
                    <a:pt x="17" y="3"/>
                    <a:pt x="17" y="2"/>
                  </a:cubicBezTo>
                  <a:cubicBezTo>
                    <a:pt x="17" y="2"/>
                    <a:pt x="17" y="2"/>
                    <a:pt x="17" y="2"/>
                  </a:cubicBezTo>
                  <a:cubicBezTo>
                    <a:pt x="17" y="1"/>
                    <a:pt x="18" y="0"/>
                    <a:pt x="19" y="0"/>
                  </a:cubicBezTo>
                  <a:close/>
                  <a:moveTo>
                    <a:pt x="224" y="48"/>
                  </a:moveTo>
                  <a:cubicBezTo>
                    <a:pt x="224" y="48"/>
                    <a:pt x="224" y="48"/>
                    <a:pt x="224" y="48"/>
                  </a:cubicBezTo>
                  <a:cubicBezTo>
                    <a:pt x="225" y="48"/>
                    <a:pt x="225" y="49"/>
                    <a:pt x="225" y="50"/>
                  </a:cubicBezTo>
                  <a:cubicBezTo>
                    <a:pt x="225" y="50"/>
                    <a:pt x="225" y="50"/>
                    <a:pt x="225" y="50"/>
                  </a:cubicBezTo>
                  <a:cubicBezTo>
                    <a:pt x="225" y="51"/>
                    <a:pt x="225" y="52"/>
                    <a:pt x="224" y="52"/>
                  </a:cubicBezTo>
                  <a:cubicBezTo>
                    <a:pt x="224" y="52"/>
                    <a:pt x="224" y="52"/>
                    <a:pt x="224" y="52"/>
                  </a:cubicBezTo>
                  <a:cubicBezTo>
                    <a:pt x="223" y="52"/>
                    <a:pt x="222" y="51"/>
                    <a:pt x="222" y="50"/>
                  </a:cubicBezTo>
                  <a:cubicBezTo>
                    <a:pt x="222" y="50"/>
                    <a:pt x="222" y="50"/>
                    <a:pt x="222" y="50"/>
                  </a:cubicBezTo>
                  <a:cubicBezTo>
                    <a:pt x="222" y="49"/>
                    <a:pt x="223" y="48"/>
                    <a:pt x="224" y="48"/>
                  </a:cubicBezTo>
                  <a:close/>
                  <a:moveTo>
                    <a:pt x="196" y="1"/>
                  </a:moveTo>
                  <a:cubicBezTo>
                    <a:pt x="196" y="3"/>
                    <a:pt x="197" y="4"/>
                    <a:pt x="198" y="5"/>
                  </a:cubicBezTo>
                  <a:cubicBezTo>
                    <a:pt x="199" y="6"/>
                    <a:pt x="198" y="7"/>
                    <a:pt x="198" y="8"/>
                  </a:cubicBezTo>
                  <a:cubicBezTo>
                    <a:pt x="198" y="8"/>
                    <a:pt x="198" y="8"/>
                    <a:pt x="198" y="8"/>
                  </a:cubicBezTo>
                  <a:cubicBezTo>
                    <a:pt x="197" y="8"/>
                    <a:pt x="196" y="8"/>
                    <a:pt x="195" y="7"/>
                  </a:cubicBezTo>
                  <a:cubicBezTo>
                    <a:pt x="195" y="6"/>
                    <a:pt x="194" y="5"/>
                    <a:pt x="193" y="3"/>
                  </a:cubicBezTo>
                  <a:cubicBezTo>
                    <a:pt x="190" y="3"/>
                    <a:pt x="190" y="3"/>
                    <a:pt x="186" y="3"/>
                  </a:cubicBezTo>
                  <a:cubicBezTo>
                    <a:pt x="186" y="3"/>
                    <a:pt x="185" y="3"/>
                    <a:pt x="185" y="2"/>
                  </a:cubicBezTo>
                  <a:cubicBezTo>
                    <a:pt x="185" y="2"/>
                    <a:pt x="185" y="2"/>
                    <a:pt x="185" y="2"/>
                  </a:cubicBezTo>
                  <a:cubicBezTo>
                    <a:pt x="185" y="1"/>
                    <a:pt x="186" y="0"/>
                    <a:pt x="186" y="0"/>
                  </a:cubicBezTo>
                  <a:cubicBezTo>
                    <a:pt x="194" y="0"/>
                    <a:pt x="194" y="0"/>
                    <a:pt x="194" y="0"/>
                  </a:cubicBezTo>
                  <a:cubicBezTo>
                    <a:pt x="195" y="0"/>
                    <a:pt x="195" y="1"/>
                    <a:pt x="196" y="1"/>
                  </a:cubicBezTo>
                  <a:close/>
                  <a:moveTo>
                    <a:pt x="217" y="43"/>
                  </a:moveTo>
                  <a:cubicBezTo>
                    <a:pt x="215" y="40"/>
                    <a:pt x="213" y="36"/>
                    <a:pt x="211" y="33"/>
                  </a:cubicBezTo>
                  <a:cubicBezTo>
                    <a:pt x="211" y="32"/>
                    <a:pt x="211" y="31"/>
                    <a:pt x="212" y="31"/>
                  </a:cubicBezTo>
                  <a:cubicBezTo>
                    <a:pt x="212" y="31"/>
                    <a:pt x="212" y="31"/>
                    <a:pt x="212" y="31"/>
                  </a:cubicBezTo>
                  <a:cubicBezTo>
                    <a:pt x="212" y="30"/>
                    <a:pt x="213" y="30"/>
                    <a:pt x="214" y="31"/>
                  </a:cubicBezTo>
                  <a:cubicBezTo>
                    <a:pt x="216" y="34"/>
                    <a:pt x="218" y="38"/>
                    <a:pt x="220" y="41"/>
                  </a:cubicBezTo>
                  <a:cubicBezTo>
                    <a:pt x="221" y="42"/>
                    <a:pt x="220" y="43"/>
                    <a:pt x="219" y="43"/>
                  </a:cubicBezTo>
                  <a:cubicBezTo>
                    <a:pt x="219" y="43"/>
                    <a:pt x="219" y="43"/>
                    <a:pt x="219" y="43"/>
                  </a:cubicBezTo>
                  <a:cubicBezTo>
                    <a:pt x="219" y="44"/>
                    <a:pt x="218" y="44"/>
                    <a:pt x="217" y="43"/>
                  </a:cubicBezTo>
                  <a:close/>
                  <a:moveTo>
                    <a:pt x="206" y="25"/>
                  </a:moveTo>
                  <a:cubicBezTo>
                    <a:pt x="204" y="22"/>
                    <a:pt x="202" y="18"/>
                    <a:pt x="200" y="15"/>
                  </a:cubicBezTo>
                  <a:cubicBezTo>
                    <a:pt x="200" y="14"/>
                    <a:pt x="200" y="13"/>
                    <a:pt x="201" y="13"/>
                  </a:cubicBezTo>
                  <a:cubicBezTo>
                    <a:pt x="201" y="13"/>
                    <a:pt x="201" y="13"/>
                    <a:pt x="201" y="13"/>
                  </a:cubicBezTo>
                  <a:cubicBezTo>
                    <a:pt x="201" y="12"/>
                    <a:pt x="203" y="12"/>
                    <a:pt x="203" y="13"/>
                  </a:cubicBezTo>
                  <a:cubicBezTo>
                    <a:pt x="205" y="17"/>
                    <a:pt x="207" y="20"/>
                    <a:pt x="209" y="23"/>
                  </a:cubicBezTo>
                  <a:cubicBezTo>
                    <a:pt x="210" y="24"/>
                    <a:pt x="209" y="25"/>
                    <a:pt x="209" y="26"/>
                  </a:cubicBezTo>
                  <a:cubicBezTo>
                    <a:pt x="209" y="26"/>
                    <a:pt x="209" y="26"/>
                    <a:pt x="209" y="26"/>
                  </a:cubicBezTo>
                  <a:cubicBezTo>
                    <a:pt x="208" y="26"/>
                    <a:pt x="207" y="26"/>
                    <a:pt x="206" y="25"/>
                  </a:cubicBezTo>
                  <a:close/>
                  <a:moveTo>
                    <a:pt x="0" y="3"/>
                  </a:moveTo>
                  <a:cubicBezTo>
                    <a:pt x="0" y="0"/>
                    <a:pt x="0" y="0"/>
                    <a:pt x="0" y="0"/>
                  </a:cubicBezTo>
                  <a:cubicBezTo>
                    <a:pt x="8" y="0"/>
                    <a:pt x="8" y="0"/>
                    <a:pt x="8" y="0"/>
                  </a:cubicBezTo>
                  <a:cubicBezTo>
                    <a:pt x="9" y="0"/>
                    <a:pt x="10" y="1"/>
                    <a:pt x="10" y="2"/>
                  </a:cubicBezTo>
                  <a:cubicBezTo>
                    <a:pt x="10" y="2"/>
                    <a:pt x="10" y="2"/>
                    <a:pt x="10" y="2"/>
                  </a:cubicBezTo>
                  <a:cubicBezTo>
                    <a:pt x="10" y="3"/>
                    <a:pt x="9" y="3"/>
                    <a:pt x="8" y="3"/>
                  </a:cubicBezTo>
                  <a:cubicBezTo>
                    <a:pt x="0" y="3"/>
                    <a:pt x="0" y="3"/>
                    <a:pt x="0" y="3"/>
                  </a:cubicBezTo>
                  <a:close/>
                  <a:moveTo>
                    <a:pt x="40" y="0"/>
                  </a:moveTo>
                  <a:cubicBezTo>
                    <a:pt x="43" y="0"/>
                    <a:pt x="47" y="0"/>
                    <a:pt x="51" y="0"/>
                  </a:cubicBezTo>
                  <a:cubicBezTo>
                    <a:pt x="52" y="0"/>
                    <a:pt x="53" y="1"/>
                    <a:pt x="53" y="2"/>
                  </a:cubicBezTo>
                  <a:cubicBezTo>
                    <a:pt x="53" y="2"/>
                    <a:pt x="53" y="2"/>
                    <a:pt x="53" y="2"/>
                  </a:cubicBezTo>
                  <a:cubicBezTo>
                    <a:pt x="53" y="3"/>
                    <a:pt x="52" y="3"/>
                    <a:pt x="51" y="3"/>
                  </a:cubicBezTo>
                  <a:cubicBezTo>
                    <a:pt x="47" y="3"/>
                    <a:pt x="43" y="3"/>
                    <a:pt x="40" y="3"/>
                  </a:cubicBezTo>
                  <a:cubicBezTo>
                    <a:pt x="39" y="3"/>
                    <a:pt x="38" y="3"/>
                    <a:pt x="38" y="2"/>
                  </a:cubicBezTo>
                  <a:cubicBezTo>
                    <a:pt x="38" y="2"/>
                    <a:pt x="38" y="2"/>
                    <a:pt x="38" y="2"/>
                  </a:cubicBezTo>
                  <a:cubicBezTo>
                    <a:pt x="38" y="1"/>
                    <a:pt x="39" y="0"/>
                    <a:pt x="40" y="0"/>
                  </a:cubicBezTo>
                  <a:close/>
                  <a:moveTo>
                    <a:pt x="60" y="0"/>
                  </a:moveTo>
                  <a:cubicBezTo>
                    <a:pt x="64" y="0"/>
                    <a:pt x="68" y="0"/>
                    <a:pt x="72" y="0"/>
                  </a:cubicBezTo>
                  <a:cubicBezTo>
                    <a:pt x="73" y="0"/>
                    <a:pt x="74" y="1"/>
                    <a:pt x="74" y="2"/>
                  </a:cubicBezTo>
                  <a:cubicBezTo>
                    <a:pt x="74" y="2"/>
                    <a:pt x="74" y="2"/>
                    <a:pt x="74" y="2"/>
                  </a:cubicBezTo>
                  <a:cubicBezTo>
                    <a:pt x="74" y="3"/>
                    <a:pt x="73" y="3"/>
                    <a:pt x="72" y="3"/>
                  </a:cubicBezTo>
                  <a:cubicBezTo>
                    <a:pt x="68" y="3"/>
                    <a:pt x="64" y="3"/>
                    <a:pt x="60" y="3"/>
                  </a:cubicBezTo>
                  <a:cubicBezTo>
                    <a:pt x="60" y="3"/>
                    <a:pt x="59" y="3"/>
                    <a:pt x="59" y="2"/>
                  </a:cubicBezTo>
                  <a:cubicBezTo>
                    <a:pt x="59" y="2"/>
                    <a:pt x="59" y="2"/>
                    <a:pt x="59" y="2"/>
                  </a:cubicBezTo>
                  <a:cubicBezTo>
                    <a:pt x="59" y="1"/>
                    <a:pt x="60" y="0"/>
                    <a:pt x="60" y="0"/>
                  </a:cubicBezTo>
                  <a:close/>
                  <a:moveTo>
                    <a:pt x="81" y="0"/>
                  </a:moveTo>
                  <a:cubicBezTo>
                    <a:pt x="85" y="0"/>
                    <a:pt x="89" y="0"/>
                    <a:pt x="93" y="0"/>
                  </a:cubicBezTo>
                  <a:cubicBezTo>
                    <a:pt x="94" y="0"/>
                    <a:pt x="95" y="1"/>
                    <a:pt x="95" y="2"/>
                  </a:cubicBezTo>
                  <a:cubicBezTo>
                    <a:pt x="95" y="2"/>
                    <a:pt x="95" y="2"/>
                    <a:pt x="95" y="2"/>
                  </a:cubicBezTo>
                  <a:cubicBezTo>
                    <a:pt x="95" y="3"/>
                    <a:pt x="94" y="3"/>
                    <a:pt x="93" y="3"/>
                  </a:cubicBezTo>
                  <a:cubicBezTo>
                    <a:pt x="89" y="3"/>
                    <a:pt x="85" y="3"/>
                    <a:pt x="81" y="3"/>
                  </a:cubicBezTo>
                  <a:cubicBezTo>
                    <a:pt x="81" y="3"/>
                    <a:pt x="80" y="3"/>
                    <a:pt x="80" y="2"/>
                  </a:cubicBezTo>
                  <a:cubicBezTo>
                    <a:pt x="80" y="2"/>
                    <a:pt x="80" y="2"/>
                    <a:pt x="80" y="2"/>
                  </a:cubicBezTo>
                  <a:cubicBezTo>
                    <a:pt x="80" y="1"/>
                    <a:pt x="81" y="0"/>
                    <a:pt x="81" y="0"/>
                  </a:cubicBezTo>
                  <a:close/>
                  <a:moveTo>
                    <a:pt x="102" y="0"/>
                  </a:moveTo>
                  <a:cubicBezTo>
                    <a:pt x="106" y="0"/>
                    <a:pt x="110" y="0"/>
                    <a:pt x="114" y="0"/>
                  </a:cubicBezTo>
                  <a:cubicBezTo>
                    <a:pt x="115" y="0"/>
                    <a:pt x="116" y="1"/>
                    <a:pt x="116" y="2"/>
                  </a:cubicBezTo>
                  <a:cubicBezTo>
                    <a:pt x="116" y="2"/>
                    <a:pt x="116" y="2"/>
                    <a:pt x="116" y="2"/>
                  </a:cubicBezTo>
                  <a:cubicBezTo>
                    <a:pt x="116" y="3"/>
                    <a:pt x="115" y="3"/>
                    <a:pt x="114" y="3"/>
                  </a:cubicBezTo>
                  <a:cubicBezTo>
                    <a:pt x="110" y="3"/>
                    <a:pt x="106" y="3"/>
                    <a:pt x="102" y="3"/>
                  </a:cubicBezTo>
                  <a:cubicBezTo>
                    <a:pt x="102" y="3"/>
                    <a:pt x="101" y="3"/>
                    <a:pt x="101" y="2"/>
                  </a:cubicBezTo>
                  <a:cubicBezTo>
                    <a:pt x="101" y="2"/>
                    <a:pt x="101" y="2"/>
                    <a:pt x="101" y="2"/>
                  </a:cubicBezTo>
                  <a:cubicBezTo>
                    <a:pt x="101" y="1"/>
                    <a:pt x="102" y="0"/>
                    <a:pt x="102" y="0"/>
                  </a:cubicBezTo>
                  <a:close/>
                  <a:moveTo>
                    <a:pt x="123" y="0"/>
                  </a:moveTo>
                  <a:cubicBezTo>
                    <a:pt x="127" y="0"/>
                    <a:pt x="131" y="0"/>
                    <a:pt x="135" y="0"/>
                  </a:cubicBezTo>
                  <a:cubicBezTo>
                    <a:pt x="136" y="0"/>
                    <a:pt x="137" y="1"/>
                    <a:pt x="137" y="2"/>
                  </a:cubicBezTo>
                  <a:cubicBezTo>
                    <a:pt x="137" y="2"/>
                    <a:pt x="137" y="2"/>
                    <a:pt x="137" y="2"/>
                  </a:cubicBezTo>
                  <a:cubicBezTo>
                    <a:pt x="137" y="3"/>
                    <a:pt x="136" y="3"/>
                    <a:pt x="135" y="3"/>
                  </a:cubicBezTo>
                  <a:cubicBezTo>
                    <a:pt x="131" y="3"/>
                    <a:pt x="127" y="3"/>
                    <a:pt x="123" y="3"/>
                  </a:cubicBezTo>
                  <a:cubicBezTo>
                    <a:pt x="123" y="3"/>
                    <a:pt x="122" y="3"/>
                    <a:pt x="122" y="2"/>
                  </a:cubicBezTo>
                  <a:cubicBezTo>
                    <a:pt x="122" y="2"/>
                    <a:pt x="122" y="2"/>
                    <a:pt x="122" y="2"/>
                  </a:cubicBezTo>
                  <a:cubicBezTo>
                    <a:pt x="122" y="1"/>
                    <a:pt x="123" y="0"/>
                    <a:pt x="123" y="0"/>
                  </a:cubicBezTo>
                  <a:close/>
                  <a:moveTo>
                    <a:pt x="144" y="0"/>
                  </a:moveTo>
                  <a:cubicBezTo>
                    <a:pt x="148" y="0"/>
                    <a:pt x="152" y="0"/>
                    <a:pt x="156" y="0"/>
                  </a:cubicBezTo>
                  <a:cubicBezTo>
                    <a:pt x="157" y="0"/>
                    <a:pt x="158" y="1"/>
                    <a:pt x="158" y="2"/>
                  </a:cubicBezTo>
                  <a:cubicBezTo>
                    <a:pt x="158" y="2"/>
                    <a:pt x="158" y="2"/>
                    <a:pt x="158" y="2"/>
                  </a:cubicBezTo>
                  <a:cubicBezTo>
                    <a:pt x="158" y="3"/>
                    <a:pt x="157" y="3"/>
                    <a:pt x="156" y="3"/>
                  </a:cubicBezTo>
                  <a:cubicBezTo>
                    <a:pt x="152" y="3"/>
                    <a:pt x="148" y="3"/>
                    <a:pt x="144" y="3"/>
                  </a:cubicBezTo>
                  <a:cubicBezTo>
                    <a:pt x="144" y="3"/>
                    <a:pt x="143" y="3"/>
                    <a:pt x="143" y="2"/>
                  </a:cubicBezTo>
                  <a:cubicBezTo>
                    <a:pt x="143" y="2"/>
                    <a:pt x="143" y="2"/>
                    <a:pt x="143" y="2"/>
                  </a:cubicBezTo>
                  <a:cubicBezTo>
                    <a:pt x="143" y="1"/>
                    <a:pt x="144" y="0"/>
                    <a:pt x="144" y="0"/>
                  </a:cubicBezTo>
                  <a:close/>
                  <a:moveTo>
                    <a:pt x="165" y="0"/>
                  </a:moveTo>
                  <a:cubicBezTo>
                    <a:pt x="169" y="0"/>
                    <a:pt x="173" y="0"/>
                    <a:pt x="177" y="0"/>
                  </a:cubicBezTo>
                  <a:cubicBezTo>
                    <a:pt x="178" y="0"/>
                    <a:pt x="179" y="1"/>
                    <a:pt x="179" y="2"/>
                  </a:cubicBezTo>
                  <a:cubicBezTo>
                    <a:pt x="179" y="2"/>
                    <a:pt x="179" y="2"/>
                    <a:pt x="179" y="2"/>
                  </a:cubicBezTo>
                  <a:cubicBezTo>
                    <a:pt x="179" y="3"/>
                    <a:pt x="178" y="3"/>
                    <a:pt x="177" y="3"/>
                  </a:cubicBezTo>
                  <a:cubicBezTo>
                    <a:pt x="173" y="3"/>
                    <a:pt x="169" y="3"/>
                    <a:pt x="165" y="3"/>
                  </a:cubicBezTo>
                  <a:cubicBezTo>
                    <a:pt x="165" y="3"/>
                    <a:pt x="164" y="3"/>
                    <a:pt x="164" y="2"/>
                  </a:cubicBezTo>
                  <a:cubicBezTo>
                    <a:pt x="164" y="2"/>
                    <a:pt x="164" y="2"/>
                    <a:pt x="164" y="2"/>
                  </a:cubicBezTo>
                  <a:cubicBezTo>
                    <a:pt x="164" y="1"/>
                    <a:pt x="165" y="0"/>
                    <a:pt x="165" y="0"/>
                  </a:cubicBezTo>
                  <a:close/>
                </a:path>
              </a:pathLst>
            </a:custGeom>
            <a:solidFill>
              <a:schemeClr val="bg1"/>
            </a:solidFill>
            <a:ln>
              <a:noFill/>
            </a:ln>
          </p:spPr>
          <p:txBody>
            <a:bodyPr/>
            <a:lstStyle/>
            <a:p>
              <a:endParaRPr lang="zh-CN" altLang="en-US"/>
            </a:p>
          </p:txBody>
        </p:sp>
        <p:sp>
          <p:nvSpPr>
            <p:cNvPr id="52" name="矩形 5"/>
            <p:cNvSpPr>
              <a:spLocks noChangeArrowheads="1"/>
            </p:cNvSpPr>
            <p:nvPr/>
          </p:nvSpPr>
          <p:spPr bwMode="auto">
            <a:xfrm>
              <a:off x="4539130" y="1295282"/>
              <a:ext cx="691215"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ct val="3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ct val="3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ct val="3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ct val="3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ct val="3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a:lnSpc>
                  <a:spcPct val="100000"/>
                </a:lnSpc>
                <a:spcBef>
                  <a:spcPct val="0"/>
                </a:spcBef>
                <a:buNone/>
              </a:pPr>
              <a:r>
                <a:rPr lang="en-US" altLang="zh-CN" sz="3200" b="1" dirty="0">
                  <a:solidFill>
                    <a:schemeClr val="bg1"/>
                  </a:solidFill>
                  <a:latin typeface="微软雅黑" panose="020B0503020204020204" pitchFamily="34" charset="-122"/>
                  <a:ea typeface="微软雅黑" panose="020B0503020204020204" pitchFamily="34" charset="-122"/>
                </a:rPr>
                <a:t>03</a:t>
              </a:r>
              <a:endParaRPr lang="zh-CN" altLang="en-GB" sz="1400" b="1" dirty="0">
                <a:ea typeface="微软雅黑" panose="020B0503020204020204" pitchFamily="34" charset="-122"/>
                <a:cs typeface="+mn-ea"/>
                <a:sym typeface="Arial" panose="020B0604020202020204" pitchFamily="34" charset="0"/>
              </a:endParaRPr>
            </a:p>
            <a:p>
              <a:pPr algn="ctr">
                <a:lnSpc>
                  <a:spcPct val="100000"/>
                </a:lnSpc>
                <a:spcBef>
                  <a:spcPct val="0"/>
                </a:spcBef>
                <a:buFontTx/>
                <a:buNone/>
              </a:pP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53" name="矩形 52"/>
            <p:cNvSpPr/>
            <p:nvPr/>
          </p:nvSpPr>
          <p:spPr>
            <a:xfrm>
              <a:off x="5634038" y="1262586"/>
              <a:ext cx="2492990" cy="400110"/>
            </a:xfrm>
            <a:prstGeom prst="rect">
              <a:avLst/>
            </a:prstGeom>
          </p:spPr>
          <p:txBody>
            <a:bodyPr wrap="none">
              <a:spAutoFit/>
            </a:bodyPr>
            <a:lstStyle/>
            <a:p>
              <a:r>
                <a:rPr lang="zh-CN" altLang="en-US" sz="2000" b="1" dirty="0">
                  <a:solidFill>
                    <a:srgbClr val="B13528"/>
                  </a:solidFill>
                  <a:ea typeface="微软雅黑" panose="020B0503020204020204" pitchFamily="34" charset="-122"/>
                  <a:cs typeface="+mn-ea"/>
                  <a:sym typeface="Arial" panose="020B0604020202020204" pitchFamily="34" charset="0"/>
                </a:rPr>
                <a:t>健康和医疗发展模式</a:t>
              </a:r>
              <a:endParaRPr lang="zh-CN" altLang="en-US" sz="2000" b="1" dirty="0">
                <a:solidFill>
                  <a:srgbClr val="B13528"/>
                </a:solidFill>
                <a:ea typeface="微软雅黑" panose="020B0503020204020204" pitchFamily="34" charset="-122"/>
                <a:cs typeface="+mn-ea"/>
                <a:sym typeface="Arial" panose="020B0604020202020204" pitchFamily="34" charset="0"/>
              </a:endParaRPr>
            </a:p>
          </p:txBody>
        </p:sp>
        <p:sp>
          <p:nvSpPr>
            <p:cNvPr id="54" name="矩形 53"/>
            <p:cNvSpPr/>
            <p:nvPr/>
          </p:nvSpPr>
          <p:spPr>
            <a:xfrm>
              <a:off x="5634038" y="1583719"/>
              <a:ext cx="7115502" cy="830997"/>
            </a:xfrm>
            <a:prstGeom prst="rect">
              <a:avLst/>
            </a:prstGeom>
          </p:spPr>
          <p:txBody>
            <a:bodyPr wrap="square">
              <a:spAutoFit/>
            </a:bodyPr>
            <a:lstStyle/>
            <a:p>
              <a:pPr marL="171450" indent="-171450">
                <a:lnSpc>
                  <a:spcPct val="150000"/>
                </a:lnSpc>
                <a:buChar char="•"/>
              </a:pPr>
              <a:r>
                <a:rPr lang="zh-CN" altLang="en-US" sz="1600" dirty="0">
                  <a:latin typeface="微软雅黑" panose="020B0503020204020204" pitchFamily="34" charset="-122"/>
                  <a:ea typeface="微软雅黑" panose="020B0503020204020204" pitchFamily="34" charset="-122"/>
                </a:rPr>
                <a:t>云计算、大数据、物联网、移动医疗、人工智能等对健康和医疗发展模式产生重大影响</a:t>
              </a:r>
              <a:endParaRPr lang="zh-CN" altLang="en-US" sz="1600" dirty="0">
                <a:latin typeface="微软雅黑" panose="020B0503020204020204" pitchFamily="34" charset="-122"/>
                <a:ea typeface="微软雅黑" panose="020B0503020204020204" pitchFamily="34" charset="-122"/>
              </a:endParaRPr>
            </a:p>
          </p:txBody>
        </p:sp>
      </p:grpSp>
      <p:grpSp>
        <p:nvGrpSpPr>
          <p:cNvPr id="9" name="组合 8"/>
          <p:cNvGrpSpPr/>
          <p:nvPr/>
        </p:nvGrpSpPr>
        <p:grpSpPr>
          <a:xfrm rot="5400000">
            <a:off x="-1299004" y="2957977"/>
            <a:ext cx="5556363" cy="1934471"/>
            <a:chOff x="3545271" y="2397030"/>
            <a:chExt cx="7614257" cy="2650935"/>
          </a:xfrm>
        </p:grpSpPr>
        <p:sp>
          <p:nvSpPr>
            <p:cNvPr id="58" name="椭圆 57"/>
            <p:cNvSpPr/>
            <p:nvPr/>
          </p:nvSpPr>
          <p:spPr>
            <a:xfrm>
              <a:off x="8508593" y="2397030"/>
              <a:ext cx="2650935" cy="2650935"/>
            </a:xfrm>
            <a:prstGeom prst="ellipse">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p>
          </p:txBody>
        </p:sp>
        <p:sp>
          <p:nvSpPr>
            <p:cNvPr id="59" name="椭圆 1"/>
            <p:cNvSpPr/>
            <p:nvPr/>
          </p:nvSpPr>
          <p:spPr>
            <a:xfrm>
              <a:off x="3545271" y="2397030"/>
              <a:ext cx="2479687" cy="2650935"/>
            </a:xfrm>
            <a:custGeom>
              <a:avLst/>
              <a:gdLst/>
              <a:ahLst/>
              <a:cxnLst/>
              <a:rect l="l" t="t" r="r" b="b"/>
              <a:pathLst>
                <a:path w="1751265" h="1872208">
                  <a:moveTo>
                    <a:pt x="936104" y="0"/>
                  </a:moveTo>
                  <a:cubicBezTo>
                    <a:pt x="1286069" y="0"/>
                    <a:pt x="1591179" y="192044"/>
                    <a:pt x="1751265" y="476797"/>
                  </a:cubicBezTo>
                  <a:cubicBezTo>
                    <a:pt x="1668191" y="615556"/>
                    <a:pt x="1621028" y="777971"/>
                    <a:pt x="1621028" y="951401"/>
                  </a:cubicBezTo>
                  <a:cubicBezTo>
                    <a:pt x="1621028" y="1118433"/>
                    <a:pt x="1664775" y="1275246"/>
                    <a:pt x="1741972" y="1410708"/>
                  </a:cubicBezTo>
                  <a:cubicBezTo>
                    <a:pt x="1580006" y="1687123"/>
                    <a:pt x="1279670" y="1872208"/>
                    <a:pt x="936104" y="1872208"/>
                  </a:cubicBezTo>
                  <a:cubicBezTo>
                    <a:pt x="419108" y="1872208"/>
                    <a:pt x="0" y="1453100"/>
                    <a:pt x="0" y="936104"/>
                  </a:cubicBezTo>
                  <a:cubicBezTo>
                    <a:pt x="0" y="419108"/>
                    <a:pt x="419108" y="0"/>
                    <a:pt x="936104" y="0"/>
                  </a:cubicBezTo>
                  <a:close/>
                </a:path>
              </a:pathLst>
            </a:cu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p>
          </p:txBody>
        </p:sp>
        <p:sp>
          <p:nvSpPr>
            <p:cNvPr id="60" name="椭圆 1"/>
            <p:cNvSpPr/>
            <p:nvPr/>
          </p:nvSpPr>
          <p:spPr>
            <a:xfrm>
              <a:off x="6024958" y="2397030"/>
              <a:ext cx="2479687" cy="2650935"/>
            </a:xfrm>
            <a:custGeom>
              <a:avLst/>
              <a:gdLst/>
              <a:ahLst/>
              <a:cxnLst/>
              <a:rect l="l" t="t" r="r" b="b"/>
              <a:pathLst>
                <a:path w="1751265" h="1872208">
                  <a:moveTo>
                    <a:pt x="936104" y="0"/>
                  </a:moveTo>
                  <a:cubicBezTo>
                    <a:pt x="1286069" y="0"/>
                    <a:pt x="1591179" y="192044"/>
                    <a:pt x="1751265" y="476797"/>
                  </a:cubicBezTo>
                  <a:cubicBezTo>
                    <a:pt x="1668191" y="615556"/>
                    <a:pt x="1621028" y="777971"/>
                    <a:pt x="1621028" y="951401"/>
                  </a:cubicBezTo>
                  <a:cubicBezTo>
                    <a:pt x="1621028" y="1118433"/>
                    <a:pt x="1664775" y="1275246"/>
                    <a:pt x="1741972" y="1410708"/>
                  </a:cubicBezTo>
                  <a:cubicBezTo>
                    <a:pt x="1580006" y="1687123"/>
                    <a:pt x="1279670" y="1872208"/>
                    <a:pt x="936104" y="1872208"/>
                  </a:cubicBezTo>
                  <a:cubicBezTo>
                    <a:pt x="419108" y="1872208"/>
                    <a:pt x="0" y="1453100"/>
                    <a:pt x="0" y="936104"/>
                  </a:cubicBezTo>
                  <a:cubicBezTo>
                    <a:pt x="0" y="419108"/>
                    <a:pt x="419108" y="0"/>
                    <a:pt x="936104"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solidFill>
                  <a:schemeClr val="bg1"/>
                </a:solidFill>
              </a:endParaRPr>
            </a:p>
          </p:txBody>
        </p:sp>
      </p:grpSp>
      <p:sp>
        <p:nvSpPr>
          <p:cNvPr id="10" name="矩形 9"/>
          <p:cNvSpPr/>
          <p:nvPr/>
        </p:nvSpPr>
        <p:spPr>
          <a:xfrm>
            <a:off x="555006" y="1366322"/>
            <a:ext cx="1924050" cy="1200329"/>
          </a:xfrm>
          <a:prstGeom prst="rect">
            <a:avLst/>
          </a:prstGeom>
        </p:spPr>
        <p:txBody>
          <a:bodyPr wrap="square">
            <a:spAutoFit/>
          </a:bodyPr>
          <a:lstStyle/>
          <a:p>
            <a:pPr lvl="0" algn="ctr" fontAlgn="base">
              <a:lnSpc>
                <a:spcPct val="150000"/>
              </a:lnSpc>
              <a:spcBef>
                <a:spcPct val="0"/>
              </a:spcBef>
              <a:spcAft>
                <a:spcPct val="0"/>
              </a:spcAft>
              <a:defRPr/>
            </a:pPr>
            <a:r>
              <a:rPr lang="zh-CN" altLang="en-US" sz="2400" b="1" dirty="0" smtClean="0">
                <a:solidFill>
                  <a:schemeClr val="bg1"/>
                </a:solidFill>
                <a:latin typeface="微软雅黑" panose="020B0503020204020204" pitchFamily="34" charset="-122"/>
                <a:ea typeface="微软雅黑" panose="020B0503020204020204" pitchFamily="34" charset="-122"/>
              </a:rPr>
              <a:t>多方服务</a:t>
            </a:r>
            <a:endParaRPr lang="en-US" altLang="zh-CN" sz="2400" b="1" dirty="0" smtClean="0">
              <a:solidFill>
                <a:schemeClr val="bg1"/>
              </a:solidFill>
              <a:latin typeface="微软雅黑" panose="020B0503020204020204" pitchFamily="34" charset="-122"/>
              <a:ea typeface="微软雅黑" panose="020B0503020204020204" pitchFamily="34" charset="-122"/>
            </a:endParaRPr>
          </a:p>
          <a:p>
            <a:pPr lvl="0" algn="ctr" fontAlgn="base">
              <a:lnSpc>
                <a:spcPct val="150000"/>
              </a:lnSpc>
              <a:spcBef>
                <a:spcPct val="0"/>
              </a:spcBef>
              <a:spcAft>
                <a:spcPct val="0"/>
              </a:spcAft>
              <a:defRPr/>
            </a:pPr>
            <a:r>
              <a:rPr lang="zh-CN" altLang="en-US" sz="2400" b="1" dirty="0" smtClean="0">
                <a:solidFill>
                  <a:schemeClr val="bg1"/>
                </a:solidFill>
                <a:latin typeface="微软雅黑" panose="020B0503020204020204" pitchFamily="34" charset="-122"/>
                <a:ea typeface="微软雅黑" panose="020B0503020204020204" pitchFamily="34" charset="-122"/>
              </a:rPr>
              <a:t>组合签约</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61" name="矩形 60"/>
          <p:cNvSpPr/>
          <p:nvPr/>
        </p:nvSpPr>
        <p:spPr>
          <a:xfrm>
            <a:off x="561356" y="3228210"/>
            <a:ext cx="1924050" cy="1200329"/>
          </a:xfrm>
          <a:prstGeom prst="rect">
            <a:avLst/>
          </a:prstGeom>
        </p:spPr>
        <p:txBody>
          <a:bodyPr wrap="square">
            <a:spAutoFit/>
          </a:bodyPr>
          <a:lstStyle/>
          <a:p>
            <a:pPr lvl="0" algn="ctr" fontAlgn="base">
              <a:lnSpc>
                <a:spcPct val="150000"/>
              </a:lnSpc>
              <a:spcBef>
                <a:spcPct val="0"/>
              </a:spcBef>
              <a:spcAft>
                <a:spcPct val="0"/>
              </a:spcAft>
              <a:defRPr/>
            </a:pPr>
            <a:r>
              <a:rPr lang="zh-CN" altLang="en-US" sz="2400" b="1" dirty="0">
                <a:solidFill>
                  <a:schemeClr val="bg1"/>
                </a:solidFill>
                <a:latin typeface="微软雅黑" panose="020B0503020204020204" pitchFamily="34" charset="-122"/>
                <a:ea typeface="微软雅黑" panose="020B0503020204020204" pitchFamily="34" charset="-122"/>
              </a:rPr>
              <a:t>各级</a:t>
            </a:r>
            <a:r>
              <a:rPr lang="zh-CN" altLang="en-US" sz="2400" b="1" dirty="0" smtClean="0">
                <a:solidFill>
                  <a:schemeClr val="bg1"/>
                </a:solidFill>
                <a:latin typeface="微软雅黑" panose="020B0503020204020204" pitchFamily="34" charset="-122"/>
                <a:ea typeface="微软雅黑" panose="020B0503020204020204" pitchFamily="34" charset="-122"/>
              </a:rPr>
              <a:t>联动</a:t>
            </a:r>
            <a:endParaRPr lang="en-US" altLang="zh-CN" sz="2400" b="1" dirty="0" smtClean="0">
              <a:solidFill>
                <a:schemeClr val="bg1"/>
              </a:solidFill>
              <a:latin typeface="微软雅黑" panose="020B0503020204020204" pitchFamily="34" charset="-122"/>
              <a:ea typeface="微软雅黑" panose="020B0503020204020204" pitchFamily="34" charset="-122"/>
            </a:endParaRPr>
          </a:p>
          <a:p>
            <a:pPr lvl="0" algn="ctr" fontAlgn="base">
              <a:lnSpc>
                <a:spcPct val="150000"/>
              </a:lnSpc>
              <a:spcBef>
                <a:spcPct val="0"/>
              </a:spcBef>
              <a:spcAft>
                <a:spcPct val="0"/>
              </a:spcAft>
              <a:defRPr/>
            </a:pPr>
            <a:r>
              <a:rPr lang="zh-CN" altLang="en-US" sz="2400" b="1" dirty="0" smtClean="0">
                <a:solidFill>
                  <a:schemeClr val="bg1"/>
                </a:solidFill>
                <a:latin typeface="微软雅黑" panose="020B0503020204020204" pitchFamily="34" charset="-122"/>
                <a:ea typeface="微软雅黑" panose="020B0503020204020204" pitchFamily="34" charset="-122"/>
              </a:rPr>
              <a:t>连续就医</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62" name="矩形 61"/>
          <p:cNvSpPr/>
          <p:nvPr/>
        </p:nvSpPr>
        <p:spPr>
          <a:xfrm>
            <a:off x="550938" y="5112480"/>
            <a:ext cx="1924050" cy="1135054"/>
          </a:xfrm>
          <a:prstGeom prst="rect">
            <a:avLst/>
          </a:prstGeom>
        </p:spPr>
        <p:txBody>
          <a:bodyPr wrap="square">
            <a:spAutoFit/>
          </a:bodyPr>
          <a:lstStyle/>
          <a:p>
            <a:pPr lvl="0" algn="ctr" fontAlgn="base">
              <a:lnSpc>
                <a:spcPct val="150000"/>
              </a:lnSpc>
              <a:spcBef>
                <a:spcPct val="0"/>
              </a:spcBef>
              <a:spcAft>
                <a:spcPct val="0"/>
              </a:spcAft>
              <a:defRPr/>
            </a:pPr>
            <a:r>
              <a:rPr lang="zh-CN" altLang="en-US" sz="2400" b="1" dirty="0">
                <a:solidFill>
                  <a:schemeClr val="bg1"/>
                </a:solidFill>
                <a:latin typeface="微软雅黑" panose="020B0503020204020204" pitchFamily="34" charset="-122"/>
                <a:ea typeface="微软雅黑" panose="020B0503020204020204" pitchFamily="34" charset="-122"/>
              </a:rPr>
              <a:t>科技革命</a:t>
            </a:r>
            <a:endParaRPr lang="zh-CN" altLang="en-US" sz="2400" b="1" dirty="0">
              <a:solidFill>
                <a:schemeClr val="bg1"/>
              </a:solidFill>
              <a:latin typeface="微软雅黑" panose="020B0503020204020204" pitchFamily="34" charset="-122"/>
              <a:ea typeface="微软雅黑" panose="020B0503020204020204" pitchFamily="34" charset="-122"/>
            </a:endParaRPr>
          </a:p>
          <a:p>
            <a:pPr lvl="0" algn="ctr" fontAlgn="base">
              <a:lnSpc>
                <a:spcPct val="150000"/>
              </a:lnSpc>
              <a:spcBef>
                <a:spcPct val="0"/>
              </a:spcBef>
              <a:spcAft>
                <a:spcPct val="0"/>
              </a:spcAft>
              <a:defRPr/>
            </a:pPr>
            <a:r>
              <a:rPr lang="zh-CN" altLang="en-US" sz="2400" b="1" dirty="0">
                <a:solidFill>
                  <a:schemeClr val="bg1"/>
                </a:solidFill>
                <a:latin typeface="微软雅黑" panose="020B0503020204020204" pitchFamily="34" charset="-122"/>
                <a:ea typeface="微软雅黑" panose="020B0503020204020204" pitchFamily="34" charset="-122"/>
              </a:rPr>
              <a:t>驱动发展</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矩形 83"/>
          <p:cNvSpPr>
            <a:spLocks noChangeArrowheads="1"/>
          </p:cNvSpPr>
          <p:nvPr/>
        </p:nvSpPr>
        <p:spPr bwMode="auto">
          <a:xfrm>
            <a:off x="1810544" y="5286577"/>
            <a:ext cx="7955755" cy="1116013"/>
          </a:xfrm>
          <a:prstGeom prst="rect">
            <a:avLst/>
          </a:prstGeom>
          <a:solidFill>
            <a:srgbClr val="F2F2F2"/>
          </a:solidFill>
          <a:ln w="9525">
            <a:solidFill>
              <a:srgbClr val="B8B8B8"/>
            </a:solidFill>
            <a:miter lim="800000"/>
          </a:ln>
        </p:spPr>
        <p:txBody>
          <a:bodyPr/>
          <a:lstStyle/>
          <a:p>
            <a:pPr>
              <a:buFont typeface="Arial" panose="020B0604020202020204" pitchFamily="34" charset="0"/>
              <a:buNone/>
            </a:pPr>
            <a:endParaRPr lang="zh-CN" altLang="en-US"/>
          </a:p>
        </p:txBody>
      </p:sp>
      <p:sp>
        <p:nvSpPr>
          <p:cNvPr id="48" name="标题 47"/>
          <p:cNvSpPr>
            <a:spLocks noGrp="1"/>
          </p:cNvSpPr>
          <p:nvPr>
            <p:ph type="title"/>
          </p:nvPr>
        </p:nvSpPr>
        <p:spPr/>
        <p:txBody>
          <a:bodyPr>
            <a:normAutofit/>
          </a:bodyPr>
          <a:lstStyle/>
          <a:p>
            <a:r>
              <a:rPr lang="zh-CN" altLang="en-US" dirty="0">
                <a:sym typeface="Calibri" panose="020F0502020204030204" pitchFamily="34" charset="0"/>
              </a:rPr>
              <a:t>现实中的挑战</a:t>
            </a:r>
            <a:endParaRPr lang="en-US" altLang="zh-CN" dirty="0">
              <a:sym typeface="Calibri" panose="020F0502020204030204" pitchFamily="34" charset="0"/>
            </a:endParaRPr>
          </a:p>
        </p:txBody>
      </p:sp>
      <p:cxnSp>
        <p:nvCxnSpPr>
          <p:cNvPr id="12" name="直接连接符 11"/>
          <p:cNvCxnSpPr/>
          <p:nvPr/>
        </p:nvCxnSpPr>
        <p:spPr>
          <a:xfrm>
            <a:off x="321032" y="902693"/>
            <a:ext cx="11300354" cy="0"/>
          </a:xfrm>
          <a:prstGeom prst="line">
            <a:avLst/>
          </a:prstGeom>
          <a:ln>
            <a:solidFill>
              <a:srgbClr val="B13528"/>
            </a:solidFill>
          </a:ln>
        </p:spPr>
        <p:style>
          <a:lnRef idx="1">
            <a:schemeClr val="accent1"/>
          </a:lnRef>
          <a:fillRef idx="0">
            <a:schemeClr val="accent1"/>
          </a:fillRef>
          <a:effectRef idx="0">
            <a:schemeClr val="accent1"/>
          </a:effectRef>
          <a:fontRef idx="minor">
            <a:schemeClr val="tx1"/>
          </a:fontRef>
        </p:style>
      </p:cxnSp>
      <p:graphicFrame>
        <p:nvGraphicFramePr>
          <p:cNvPr id="55" name="内容占位符 20482"/>
          <p:cNvGraphicFramePr/>
          <p:nvPr/>
        </p:nvGraphicFramePr>
        <p:xfrm>
          <a:off x="1982788" y="1911423"/>
          <a:ext cx="7848600" cy="2268000"/>
        </p:xfrm>
        <a:graphic>
          <a:graphicData uri="http://schemas.openxmlformats.org/drawingml/2006/table">
            <a:tbl>
              <a:tblPr>
                <a:tableStyleId>{BC89EF96-8CEA-46FF-86C4-4CE0E7609802}</a:tableStyleId>
              </a:tblPr>
              <a:tblGrid>
                <a:gridCol w="1943100"/>
                <a:gridCol w="2770188"/>
                <a:gridCol w="3135312"/>
              </a:tblGrid>
              <a:tr h="453600">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2"/>
                          </a:solidFill>
                          <a:latin typeface="Arial" panose="020B0604020202020204" pitchFamily="34" charset="0"/>
                          <a:ea typeface="宋体" panose="02010600030101010101" pitchFamily="2" charset="-122"/>
                        </a:defRPr>
                      </a:lvl1pPr>
                      <a:lvl2pPr marL="742950" lvl="1" indent="-285750" algn="l">
                        <a:defRPr sz="2400" kern="1200"/>
                      </a:lvl2pPr>
                      <a:lvl3pPr marL="1143000" lvl="2" indent="-228600" algn="l">
                        <a:defRPr sz="2000" kern="1200"/>
                      </a:lvl3pPr>
                      <a:lvl4pPr marL="1600200" lvl="3" indent="-228600" algn="l">
                        <a:defRPr sz="1800" kern="1200"/>
                      </a:lvl4pPr>
                      <a:lvl5pPr marL="2057400" lvl="4" indent="-228600" algn="l">
                        <a:defRPr sz="1800" kern="1200"/>
                      </a:lvl5pPr>
                    </a:lstStyle>
                    <a:p>
                      <a:pPr marL="0" lvl="0" indent="0" algn="ctr" eaLnBrk="1" fontAlgn="ctr" hangingPunct="1">
                        <a:lnSpc>
                          <a:spcPct val="100000"/>
                        </a:lnSpc>
                        <a:spcBef>
                          <a:spcPct val="0"/>
                        </a:spcBef>
                        <a:buFont typeface="Arial" panose="020B0604020202020204" pitchFamily="34" charset="0"/>
                        <a:buNone/>
                      </a:pPr>
                      <a:r>
                        <a:rPr lang="zh-CN" altLang="en-US" sz="2000" b="1" dirty="0">
                          <a:solidFill>
                            <a:schemeClr val="bg1"/>
                          </a:solidFill>
                          <a:latin typeface="微软雅黑" panose="020B0503020204020204" pitchFamily="34" charset="-122"/>
                          <a:ea typeface="微软雅黑" panose="020B0503020204020204" pitchFamily="34" charset="-122"/>
                        </a:rPr>
                        <a:t>疾病名称</a:t>
                      </a:r>
                      <a:endParaRPr lang="zh-CN" altLang="en-US" sz="2000" b="1" dirty="0">
                        <a:solidFill>
                          <a:schemeClr val="bg1"/>
                        </a:solidFill>
                        <a:latin typeface="微软雅黑" panose="020B0503020204020204" pitchFamily="34" charset="-122"/>
                        <a:ea typeface="微软雅黑" panose="020B0503020204020204" pitchFamily="34" charset="-122"/>
                      </a:endParaRPr>
                    </a:p>
                  </a:txBody>
                  <a:tcPr marL="9525" marR="9525" marT="9525" marB="0" anchor="ctr">
                    <a:lnL w="12700" cmpd="sng">
                      <a:noFill/>
                    </a:lnL>
                    <a:lnR w="9525" cap="flat" cmpd="sng" algn="ctr">
                      <a:solidFill>
                        <a:srgbClr val="B13528"/>
                      </a:solidFill>
                      <a:prstDash val="solid"/>
                      <a:round/>
                      <a:headEnd type="none" w="med" len="med"/>
                      <a:tailEnd type="none" w="med" len="med"/>
                    </a:lnR>
                    <a:lnT w="12700" cmpd="sng">
                      <a:noFill/>
                    </a:lnT>
                    <a:lnB w="9525" cap="flat" cmpd="sng" algn="ctr">
                      <a:solidFill>
                        <a:srgbClr val="B13528"/>
                      </a:solidFill>
                      <a:prstDash val="solid"/>
                      <a:round/>
                      <a:headEnd type="none" w="med" len="med"/>
                      <a:tailEnd type="none" w="med" len="med"/>
                    </a:lnB>
                    <a:lnTlToBr w="12700" cmpd="sng">
                      <a:noFill/>
                      <a:prstDash val="solid"/>
                    </a:lnTlToBr>
                    <a:lnBlToTr w="12700" cmpd="sng">
                      <a:noFill/>
                      <a:prstDash val="solid"/>
                    </a:lnBlToTr>
                    <a:solidFill>
                      <a:srgbClr val="B13528"/>
                    </a:solidFill>
                  </a:tcPr>
                </a:tc>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2"/>
                          </a:solidFill>
                          <a:latin typeface="Arial" panose="020B0604020202020204" pitchFamily="34" charset="0"/>
                          <a:ea typeface="宋体" panose="02010600030101010101" pitchFamily="2" charset="-122"/>
                        </a:defRPr>
                      </a:lvl1pPr>
                      <a:lvl2pPr marL="742950" lvl="1" indent="-285750" algn="l">
                        <a:defRPr sz="2400" kern="1200"/>
                      </a:lvl2pPr>
                      <a:lvl3pPr marL="1143000" lvl="2" indent="-228600" algn="l">
                        <a:defRPr sz="2000" kern="1200"/>
                      </a:lvl3pPr>
                      <a:lvl4pPr marL="1600200" lvl="3" indent="-228600" algn="l">
                        <a:defRPr sz="1800" kern="1200"/>
                      </a:lvl4pPr>
                      <a:lvl5pPr marL="2057400" lvl="4" indent="-228600" algn="l">
                        <a:defRPr sz="1800" kern="1200"/>
                      </a:lvl5pPr>
                    </a:lstStyle>
                    <a:p>
                      <a:pPr marL="0" lvl="0" indent="0" algn="ctr" eaLnBrk="1" fontAlgn="ctr" hangingPunct="1">
                        <a:lnSpc>
                          <a:spcPct val="100000"/>
                        </a:lnSpc>
                        <a:spcBef>
                          <a:spcPct val="0"/>
                        </a:spcBef>
                        <a:buFont typeface="Arial" panose="020B0604020202020204" pitchFamily="34" charset="0"/>
                        <a:buNone/>
                      </a:pPr>
                      <a:r>
                        <a:rPr lang="zh-CN" altLang="en-US" sz="2000" b="1" dirty="0">
                          <a:solidFill>
                            <a:schemeClr val="bg1"/>
                          </a:solidFill>
                          <a:latin typeface="微软雅黑" panose="020B0503020204020204" pitchFamily="34" charset="-122"/>
                          <a:ea typeface="微软雅黑" panose="020B0503020204020204" pitchFamily="34" charset="-122"/>
                        </a:rPr>
                        <a:t>总门诊人次</a:t>
                      </a:r>
                      <a:endParaRPr lang="zh-CN" altLang="en-US" sz="2000" b="1" dirty="0">
                        <a:solidFill>
                          <a:schemeClr val="bg1"/>
                        </a:solidFill>
                        <a:latin typeface="微软雅黑" panose="020B0503020204020204" pitchFamily="34" charset="-122"/>
                        <a:ea typeface="微软雅黑" panose="020B0503020204020204" pitchFamily="34" charset="-122"/>
                      </a:endParaRPr>
                    </a:p>
                  </a:txBody>
                  <a:tcPr marL="9525" marR="9525" marT="9525" marB="0" anchor="ctr">
                    <a:lnL w="9525" cap="flat" cmpd="sng" algn="ctr">
                      <a:solidFill>
                        <a:srgbClr val="B13528"/>
                      </a:solidFill>
                      <a:prstDash val="solid"/>
                      <a:round/>
                      <a:headEnd type="none" w="med" len="med"/>
                      <a:tailEnd type="none" w="med" len="med"/>
                    </a:lnL>
                    <a:lnR w="9525" cap="flat" cmpd="sng" algn="ctr">
                      <a:solidFill>
                        <a:srgbClr val="B13528"/>
                      </a:solidFill>
                      <a:prstDash val="solid"/>
                      <a:round/>
                      <a:headEnd type="none" w="med" len="med"/>
                      <a:tailEnd type="none" w="med" len="med"/>
                    </a:lnR>
                    <a:lnT w="12700" cmpd="sng">
                      <a:noFill/>
                    </a:lnT>
                    <a:lnB w="9525" cap="flat" cmpd="sng" algn="ctr">
                      <a:solidFill>
                        <a:srgbClr val="B13528"/>
                      </a:solidFill>
                      <a:prstDash val="solid"/>
                      <a:round/>
                      <a:headEnd type="none" w="med" len="med"/>
                      <a:tailEnd type="none" w="med" len="med"/>
                    </a:lnB>
                    <a:lnTlToBr w="12700" cmpd="sng">
                      <a:noFill/>
                      <a:prstDash val="solid"/>
                    </a:lnTlToBr>
                    <a:lnBlToTr w="12700" cmpd="sng">
                      <a:noFill/>
                      <a:prstDash val="solid"/>
                    </a:lnBlToTr>
                    <a:solidFill>
                      <a:srgbClr val="B13528"/>
                    </a:solidFill>
                  </a:tcPr>
                </a:tc>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2"/>
                          </a:solidFill>
                          <a:latin typeface="Arial" panose="020B0604020202020204" pitchFamily="34" charset="0"/>
                          <a:ea typeface="宋体" panose="02010600030101010101" pitchFamily="2" charset="-122"/>
                        </a:defRPr>
                      </a:lvl1pPr>
                      <a:lvl2pPr marL="742950" lvl="1" indent="-285750" algn="l">
                        <a:defRPr sz="2400" kern="1200"/>
                      </a:lvl2pPr>
                      <a:lvl3pPr marL="1143000" lvl="2" indent="-228600" algn="l">
                        <a:defRPr sz="2000" kern="1200"/>
                      </a:lvl3pPr>
                      <a:lvl4pPr marL="1600200" lvl="3" indent="-228600" algn="l">
                        <a:defRPr sz="1800" kern="1200"/>
                      </a:lvl4pPr>
                      <a:lvl5pPr marL="2057400" lvl="4" indent="-228600" algn="l">
                        <a:defRPr sz="1800" kern="1200"/>
                      </a:lvl5pPr>
                    </a:lstStyle>
                    <a:p>
                      <a:pPr marL="0" lvl="0" indent="0" algn="ctr" eaLnBrk="1" fontAlgn="ctr" hangingPunct="1">
                        <a:lnSpc>
                          <a:spcPct val="100000"/>
                        </a:lnSpc>
                        <a:spcBef>
                          <a:spcPct val="0"/>
                        </a:spcBef>
                        <a:buFont typeface="Arial" panose="020B0604020202020204" pitchFamily="34" charset="0"/>
                        <a:buNone/>
                      </a:pPr>
                      <a:r>
                        <a:rPr lang="zh-CN" altLang="en-US" sz="2000" b="1" dirty="0">
                          <a:solidFill>
                            <a:schemeClr val="bg1"/>
                          </a:solidFill>
                          <a:latin typeface="微软雅黑" panose="020B0503020204020204" pitchFamily="34" charset="-122"/>
                          <a:ea typeface="微软雅黑" panose="020B0503020204020204" pitchFamily="34" charset="-122"/>
                        </a:rPr>
                        <a:t>单纯开药人次</a:t>
                      </a:r>
                      <a:endParaRPr lang="zh-CN" altLang="en-US" sz="2000" b="1" dirty="0">
                        <a:solidFill>
                          <a:schemeClr val="bg1"/>
                        </a:solidFill>
                        <a:latin typeface="微软雅黑" panose="020B0503020204020204" pitchFamily="34" charset="-122"/>
                        <a:ea typeface="微软雅黑" panose="020B0503020204020204" pitchFamily="34" charset="-122"/>
                      </a:endParaRPr>
                    </a:p>
                  </a:txBody>
                  <a:tcPr marL="9525" marR="9525" marT="9525" marB="0" anchor="ctr">
                    <a:lnL w="9525" cap="flat" cmpd="sng" algn="ctr">
                      <a:solidFill>
                        <a:srgbClr val="B13528"/>
                      </a:solidFill>
                      <a:prstDash val="solid"/>
                      <a:round/>
                      <a:headEnd type="none" w="med" len="med"/>
                      <a:tailEnd type="none" w="med" len="med"/>
                    </a:lnL>
                    <a:lnR w="12700" cmpd="sng">
                      <a:noFill/>
                    </a:lnR>
                    <a:lnT w="12700" cmpd="sng">
                      <a:noFill/>
                    </a:lnT>
                    <a:lnB w="9525" cap="flat" cmpd="sng" algn="ctr">
                      <a:solidFill>
                        <a:srgbClr val="B13528"/>
                      </a:solidFill>
                      <a:prstDash val="solid"/>
                      <a:round/>
                      <a:headEnd type="none" w="med" len="med"/>
                      <a:tailEnd type="none" w="med" len="med"/>
                    </a:lnB>
                    <a:lnTlToBr w="12700" cmpd="sng">
                      <a:noFill/>
                      <a:prstDash val="solid"/>
                    </a:lnTlToBr>
                    <a:lnBlToTr w="12700" cmpd="sng">
                      <a:noFill/>
                      <a:prstDash val="solid"/>
                    </a:lnBlToTr>
                    <a:solidFill>
                      <a:srgbClr val="B13528"/>
                    </a:solidFill>
                  </a:tcPr>
                </a:tc>
              </a:tr>
              <a:tr h="453600">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2"/>
                          </a:solidFill>
                          <a:latin typeface="Arial" panose="020B0604020202020204" pitchFamily="34" charset="0"/>
                          <a:ea typeface="宋体" panose="02010600030101010101" pitchFamily="2" charset="-122"/>
                        </a:defRPr>
                      </a:lvl1pPr>
                      <a:lvl2pPr marL="742950" lvl="1" indent="-285750" algn="l">
                        <a:defRPr sz="2400" kern="1200"/>
                      </a:lvl2pPr>
                      <a:lvl3pPr marL="1143000" lvl="2" indent="-228600" algn="l">
                        <a:defRPr sz="2000" kern="1200"/>
                      </a:lvl3pPr>
                      <a:lvl4pPr marL="1600200" lvl="3" indent="-228600" algn="l">
                        <a:defRPr sz="1800" kern="1200"/>
                      </a:lvl4pPr>
                      <a:lvl5pPr marL="2057400" lvl="4" indent="-228600" algn="l">
                        <a:defRPr sz="1800" kern="1200"/>
                      </a:lvl5pPr>
                    </a:lstStyle>
                    <a:p>
                      <a:pPr marL="0" lvl="0" indent="0" algn="ctr" defTabSz="914400" rtl="0" eaLnBrk="1" fontAlgn="ctr" latinLnBrk="0" hangingPunct="1">
                        <a:lnSpc>
                          <a:spcPct val="100000"/>
                        </a:lnSpc>
                        <a:spcBef>
                          <a:spcPct val="0"/>
                        </a:spcBef>
                        <a:spcAft>
                          <a:spcPct val="0"/>
                        </a:spcAft>
                        <a:buFont typeface="Arial" panose="020B0604020202020204" pitchFamily="34" charset="0"/>
                        <a:buNone/>
                      </a:pPr>
                      <a:r>
                        <a:rPr lang="zh-CN" altLang="en-US" sz="2000" b="0" i="0" u="none" kern="1200" baseline="0" dirty="0">
                          <a:solidFill>
                            <a:schemeClr val="tx1">
                              <a:lumMod val="75000"/>
                              <a:lumOff val="25000"/>
                            </a:schemeClr>
                          </a:solidFill>
                          <a:latin typeface="微软雅黑" panose="020B0503020204020204" pitchFamily="34" charset="-122"/>
                          <a:ea typeface="微软雅黑" panose="020B0503020204020204" pitchFamily="34" charset="-122"/>
                          <a:cs typeface="+mn-cs"/>
                        </a:rPr>
                        <a:t>高血压</a:t>
                      </a:r>
                      <a:endParaRPr lang="zh-CN" altLang="en-US" sz="2000" b="0" i="0" u="none" kern="1200" baseline="0" dirty="0">
                        <a:solidFill>
                          <a:schemeClr val="tx1">
                            <a:lumMod val="75000"/>
                            <a:lumOff val="25000"/>
                          </a:schemeClr>
                        </a:solidFill>
                        <a:latin typeface="微软雅黑" panose="020B0503020204020204" pitchFamily="34" charset="-122"/>
                        <a:ea typeface="微软雅黑" panose="020B0503020204020204" pitchFamily="34" charset="-122"/>
                        <a:cs typeface="+mn-cs"/>
                      </a:endParaRPr>
                    </a:p>
                  </a:txBody>
                  <a:tcPr marL="9525" marR="9525" marT="9525" marB="0" anchor="ctr">
                    <a:lnL w="12700" cmpd="sng">
                      <a:noFill/>
                    </a:lnL>
                    <a:lnR w="9525" cap="flat" cmpd="sng" algn="ctr">
                      <a:solidFill>
                        <a:srgbClr val="B13528"/>
                      </a:solidFill>
                      <a:prstDash val="solid"/>
                      <a:round/>
                      <a:headEnd type="none" w="med" len="med"/>
                      <a:tailEnd type="none" w="med" len="med"/>
                    </a:lnR>
                    <a:lnT w="9525" cap="flat" cmpd="sng" algn="ctr">
                      <a:solidFill>
                        <a:srgbClr val="B13528"/>
                      </a:solidFill>
                      <a:prstDash val="solid"/>
                      <a:round/>
                      <a:headEnd type="none" w="med" len="med"/>
                      <a:tailEnd type="none" w="med" len="med"/>
                    </a:lnT>
                    <a:lnB w="9525" cap="flat" cmpd="sng" algn="ctr">
                      <a:solidFill>
                        <a:srgbClr val="B13528"/>
                      </a:solidFill>
                      <a:prstDash val="solid"/>
                      <a:round/>
                      <a:headEnd type="none" w="med" len="med"/>
                      <a:tailEnd type="none" w="med" len="med"/>
                    </a:lnB>
                    <a:lnTlToBr w="12700" cmpd="sng">
                      <a:noFill/>
                      <a:prstDash val="solid"/>
                    </a:lnTlToBr>
                    <a:lnBlToTr w="12700" cmpd="sng">
                      <a:noFill/>
                      <a:prstDash val="solid"/>
                    </a:lnBlToTr>
                  </a:tcPr>
                </a:tc>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2"/>
                          </a:solidFill>
                          <a:latin typeface="Arial" panose="020B0604020202020204" pitchFamily="34" charset="0"/>
                          <a:ea typeface="宋体" panose="02010600030101010101" pitchFamily="2" charset="-122"/>
                        </a:defRPr>
                      </a:lvl1pPr>
                      <a:lvl2pPr marL="742950" lvl="1" indent="-285750" algn="l">
                        <a:defRPr sz="2400" kern="1200"/>
                      </a:lvl2pPr>
                      <a:lvl3pPr marL="1143000" lvl="2" indent="-228600" algn="l">
                        <a:defRPr sz="2000" kern="1200"/>
                      </a:lvl3pPr>
                      <a:lvl4pPr marL="1600200" lvl="3" indent="-228600" algn="l">
                        <a:defRPr sz="1800" kern="1200"/>
                      </a:lvl4pPr>
                      <a:lvl5pPr marL="2057400" lvl="4" indent="-228600" algn="l">
                        <a:defRPr sz="1800" kern="1200"/>
                      </a:lvl5pPr>
                    </a:lstStyle>
                    <a:p>
                      <a:pPr marL="0" lvl="0" indent="0" algn="ctr" eaLnBrk="1" fontAlgn="ctr" hangingPunct="1">
                        <a:lnSpc>
                          <a:spcPct val="100000"/>
                        </a:lnSpc>
                        <a:spcBef>
                          <a:spcPct val="0"/>
                        </a:spcBef>
                        <a:buFont typeface="Arial" panose="020B0604020202020204" pitchFamily="34" charset="0"/>
                        <a:buNone/>
                      </a:pPr>
                      <a:r>
                        <a:rPr lang="en-US" altLang="x-none" sz="2000" dirty="0">
                          <a:solidFill>
                            <a:schemeClr val="tx1">
                              <a:lumMod val="75000"/>
                              <a:lumOff val="25000"/>
                            </a:schemeClr>
                          </a:solidFill>
                        </a:rPr>
                        <a:t>183620</a:t>
                      </a:r>
                      <a:endParaRPr lang="en-US" altLang="x-none" sz="2000" b="1" dirty="0">
                        <a:solidFill>
                          <a:schemeClr val="tx1">
                            <a:lumMod val="75000"/>
                            <a:lumOff val="25000"/>
                          </a:schemeClr>
                        </a:solidFill>
                        <a:latin typeface="宋体" panose="02010600030101010101" pitchFamily="2" charset="-122"/>
                      </a:endParaRPr>
                    </a:p>
                  </a:txBody>
                  <a:tcPr marL="9525" marR="9525" marT="9525" marB="0" anchor="ctr">
                    <a:lnL w="9525" cap="flat" cmpd="sng" algn="ctr">
                      <a:solidFill>
                        <a:srgbClr val="B13528"/>
                      </a:solidFill>
                      <a:prstDash val="solid"/>
                      <a:round/>
                      <a:headEnd type="none" w="med" len="med"/>
                      <a:tailEnd type="none" w="med" len="med"/>
                    </a:lnL>
                    <a:lnR w="9525" cap="flat" cmpd="sng" algn="ctr">
                      <a:solidFill>
                        <a:srgbClr val="B13528"/>
                      </a:solidFill>
                      <a:prstDash val="solid"/>
                      <a:round/>
                      <a:headEnd type="none" w="med" len="med"/>
                      <a:tailEnd type="none" w="med" len="med"/>
                    </a:lnR>
                    <a:lnT w="9525" cap="flat" cmpd="sng" algn="ctr">
                      <a:solidFill>
                        <a:srgbClr val="B13528"/>
                      </a:solidFill>
                      <a:prstDash val="solid"/>
                      <a:round/>
                      <a:headEnd type="none" w="med" len="med"/>
                      <a:tailEnd type="none" w="med" len="med"/>
                    </a:lnT>
                    <a:lnB w="9525" cap="flat" cmpd="sng" algn="ctr">
                      <a:solidFill>
                        <a:srgbClr val="B13528"/>
                      </a:solidFill>
                      <a:prstDash val="solid"/>
                      <a:round/>
                      <a:headEnd type="none" w="med" len="med"/>
                      <a:tailEnd type="none" w="med" len="med"/>
                    </a:lnB>
                    <a:lnTlToBr w="12700" cmpd="sng">
                      <a:noFill/>
                      <a:prstDash val="solid"/>
                    </a:lnTlToBr>
                    <a:lnBlToTr w="12700" cmpd="sng">
                      <a:noFill/>
                      <a:prstDash val="solid"/>
                    </a:lnBlToTr>
                  </a:tcPr>
                </a:tc>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2"/>
                          </a:solidFill>
                          <a:latin typeface="Arial" panose="020B0604020202020204" pitchFamily="34" charset="0"/>
                          <a:ea typeface="宋体" panose="02010600030101010101" pitchFamily="2" charset="-122"/>
                        </a:defRPr>
                      </a:lvl1pPr>
                      <a:lvl2pPr marL="742950" lvl="1" indent="-285750" algn="l">
                        <a:defRPr sz="2400" kern="1200"/>
                      </a:lvl2pPr>
                      <a:lvl3pPr marL="1143000" lvl="2" indent="-228600" algn="l">
                        <a:defRPr sz="2000" kern="1200"/>
                      </a:lvl3pPr>
                      <a:lvl4pPr marL="1600200" lvl="3" indent="-228600" algn="l">
                        <a:defRPr sz="1800" kern="1200"/>
                      </a:lvl4pPr>
                      <a:lvl5pPr marL="2057400" lvl="4" indent="-228600" algn="l">
                        <a:defRPr sz="1800" kern="1200"/>
                      </a:lvl5pPr>
                    </a:lstStyle>
                    <a:p>
                      <a:pPr marL="0" lvl="0" indent="0" algn="ctr" eaLnBrk="1" fontAlgn="ctr" hangingPunct="1">
                        <a:lnSpc>
                          <a:spcPct val="100000"/>
                        </a:lnSpc>
                        <a:spcBef>
                          <a:spcPct val="0"/>
                        </a:spcBef>
                        <a:buFont typeface="Arial" panose="020B0604020202020204" pitchFamily="34" charset="0"/>
                        <a:buNone/>
                      </a:pPr>
                      <a:r>
                        <a:rPr lang="en-US" altLang="x-none" sz="2000" dirty="0">
                          <a:solidFill>
                            <a:schemeClr val="tx1">
                              <a:lumMod val="75000"/>
                              <a:lumOff val="25000"/>
                            </a:schemeClr>
                          </a:solidFill>
                        </a:rPr>
                        <a:t>142767</a:t>
                      </a:r>
                      <a:r>
                        <a:rPr lang="zh-CN" altLang="en-US" sz="2000" dirty="0">
                          <a:solidFill>
                            <a:schemeClr val="tx1">
                              <a:lumMod val="75000"/>
                              <a:lumOff val="25000"/>
                            </a:schemeClr>
                          </a:solidFill>
                        </a:rPr>
                        <a:t>（</a:t>
                      </a:r>
                      <a:r>
                        <a:rPr lang="en-US" altLang="x-none" sz="2000" dirty="0">
                          <a:solidFill>
                            <a:schemeClr val="tx1">
                              <a:lumMod val="75000"/>
                              <a:lumOff val="25000"/>
                            </a:schemeClr>
                          </a:solidFill>
                        </a:rPr>
                        <a:t>77.75%</a:t>
                      </a:r>
                      <a:r>
                        <a:rPr lang="zh-CN" altLang="en-US" sz="2000" dirty="0">
                          <a:solidFill>
                            <a:schemeClr val="tx1">
                              <a:lumMod val="75000"/>
                              <a:lumOff val="25000"/>
                            </a:schemeClr>
                          </a:solidFill>
                        </a:rPr>
                        <a:t>）</a:t>
                      </a:r>
                      <a:endParaRPr lang="zh-CN" altLang="en-US" sz="2000" b="1" dirty="0">
                        <a:solidFill>
                          <a:schemeClr val="tx1">
                            <a:lumMod val="75000"/>
                            <a:lumOff val="25000"/>
                          </a:schemeClr>
                        </a:solidFill>
                        <a:latin typeface="宋体" panose="02010600030101010101" pitchFamily="2" charset="-122"/>
                      </a:endParaRPr>
                    </a:p>
                  </a:txBody>
                  <a:tcPr marL="9525" marR="9525" marT="9525" marB="0" anchor="ctr">
                    <a:lnL w="9525" cap="flat" cmpd="sng" algn="ctr">
                      <a:solidFill>
                        <a:srgbClr val="B13528"/>
                      </a:solidFill>
                      <a:prstDash val="solid"/>
                      <a:round/>
                      <a:headEnd type="none" w="med" len="med"/>
                      <a:tailEnd type="none" w="med" len="med"/>
                    </a:lnL>
                    <a:lnR w="12700" cmpd="sng">
                      <a:noFill/>
                    </a:lnR>
                    <a:lnT w="9525" cap="flat" cmpd="sng" algn="ctr">
                      <a:solidFill>
                        <a:srgbClr val="B13528"/>
                      </a:solidFill>
                      <a:prstDash val="solid"/>
                      <a:round/>
                      <a:headEnd type="none" w="med" len="med"/>
                      <a:tailEnd type="none" w="med" len="med"/>
                    </a:lnT>
                    <a:lnB w="9525" cap="flat" cmpd="sng" algn="ctr">
                      <a:solidFill>
                        <a:srgbClr val="B13528"/>
                      </a:solidFill>
                      <a:prstDash val="solid"/>
                      <a:round/>
                      <a:headEnd type="none" w="med" len="med"/>
                      <a:tailEnd type="none" w="med" len="med"/>
                    </a:lnB>
                    <a:lnTlToBr w="12700" cmpd="sng">
                      <a:noFill/>
                      <a:prstDash val="solid"/>
                    </a:lnTlToBr>
                    <a:lnBlToTr w="12700" cmpd="sng">
                      <a:noFill/>
                      <a:prstDash val="solid"/>
                    </a:lnBlToTr>
                  </a:tcPr>
                </a:tc>
              </a:tr>
              <a:tr h="453600">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2"/>
                          </a:solidFill>
                          <a:latin typeface="Arial" panose="020B0604020202020204" pitchFamily="34" charset="0"/>
                          <a:ea typeface="宋体" panose="02010600030101010101" pitchFamily="2" charset="-122"/>
                        </a:defRPr>
                      </a:lvl1pPr>
                      <a:lvl2pPr marL="742950" lvl="1" indent="-285750" algn="l">
                        <a:defRPr sz="2400" kern="1200"/>
                      </a:lvl2pPr>
                      <a:lvl3pPr marL="1143000" lvl="2" indent="-228600" algn="l">
                        <a:defRPr sz="2000" kern="1200"/>
                      </a:lvl3pPr>
                      <a:lvl4pPr marL="1600200" lvl="3" indent="-228600" algn="l">
                        <a:defRPr sz="1800" kern="1200"/>
                      </a:lvl4pPr>
                      <a:lvl5pPr marL="2057400" lvl="4" indent="-228600" algn="l">
                        <a:defRPr sz="1800" kern="1200"/>
                      </a:lvl5pPr>
                    </a:lstStyle>
                    <a:p>
                      <a:pPr marL="0" lvl="0" indent="0" algn="ctr" defTabSz="914400" rtl="0" eaLnBrk="1" fontAlgn="ctr" latinLnBrk="0" hangingPunct="1">
                        <a:lnSpc>
                          <a:spcPct val="100000"/>
                        </a:lnSpc>
                        <a:spcBef>
                          <a:spcPct val="0"/>
                        </a:spcBef>
                        <a:spcAft>
                          <a:spcPct val="0"/>
                        </a:spcAft>
                        <a:buFont typeface="Arial" panose="020B0604020202020204" pitchFamily="34" charset="0"/>
                        <a:buNone/>
                      </a:pPr>
                      <a:r>
                        <a:rPr lang="zh-CN" altLang="en-US" sz="2000" b="0" i="0" u="none" kern="1200" baseline="0" dirty="0">
                          <a:solidFill>
                            <a:schemeClr val="tx1">
                              <a:lumMod val="75000"/>
                              <a:lumOff val="25000"/>
                            </a:schemeClr>
                          </a:solidFill>
                          <a:latin typeface="微软雅黑" panose="020B0503020204020204" pitchFamily="34" charset="-122"/>
                          <a:ea typeface="微软雅黑" panose="020B0503020204020204" pitchFamily="34" charset="-122"/>
                          <a:cs typeface="+mn-cs"/>
                        </a:rPr>
                        <a:t>糖尿病</a:t>
                      </a:r>
                      <a:endParaRPr lang="zh-CN" altLang="en-US" sz="2000" b="0" i="0" u="none" kern="1200" baseline="0" dirty="0">
                        <a:solidFill>
                          <a:schemeClr val="tx1">
                            <a:lumMod val="75000"/>
                            <a:lumOff val="25000"/>
                          </a:schemeClr>
                        </a:solidFill>
                        <a:latin typeface="微软雅黑" panose="020B0503020204020204" pitchFamily="34" charset="-122"/>
                        <a:ea typeface="微软雅黑" panose="020B0503020204020204" pitchFamily="34" charset="-122"/>
                        <a:cs typeface="+mn-cs"/>
                      </a:endParaRPr>
                    </a:p>
                  </a:txBody>
                  <a:tcPr marL="9525" marR="9525" marT="9525" marB="0" anchor="ctr">
                    <a:lnL w="12700" cmpd="sng">
                      <a:noFill/>
                    </a:lnL>
                    <a:lnR w="9525" cap="flat" cmpd="sng" algn="ctr">
                      <a:solidFill>
                        <a:srgbClr val="B13528"/>
                      </a:solidFill>
                      <a:prstDash val="solid"/>
                      <a:round/>
                      <a:headEnd type="none" w="med" len="med"/>
                      <a:tailEnd type="none" w="med" len="med"/>
                    </a:lnR>
                    <a:lnT w="9525" cap="flat" cmpd="sng" algn="ctr">
                      <a:solidFill>
                        <a:srgbClr val="B13528"/>
                      </a:solidFill>
                      <a:prstDash val="solid"/>
                      <a:round/>
                      <a:headEnd type="none" w="med" len="med"/>
                      <a:tailEnd type="none" w="med" len="med"/>
                    </a:lnT>
                    <a:lnB w="9525" cap="flat" cmpd="sng" algn="ctr">
                      <a:solidFill>
                        <a:srgbClr val="B13528"/>
                      </a:solidFill>
                      <a:prstDash val="solid"/>
                      <a:round/>
                      <a:headEnd type="none" w="med" len="med"/>
                      <a:tailEnd type="none" w="med" len="med"/>
                    </a:lnB>
                    <a:lnTlToBr w="12700" cmpd="sng">
                      <a:noFill/>
                      <a:prstDash val="solid"/>
                    </a:lnTlToBr>
                    <a:lnBlToTr w="12700" cmpd="sng">
                      <a:noFill/>
                      <a:prstDash val="solid"/>
                    </a:lnBlToTr>
                  </a:tcPr>
                </a:tc>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2"/>
                          </a:solidFill>
                          <a:latin typeface="Arial" panose="020B0604020202020204" pitchFamily="34" charset="0"/>
                          <a:ea typeface="宋体" panose="02010600030101010101" pitchFamily="2" charset="-122"/>
                        </a:defRPr>
                      </a:lvl1pPr>
                      <a:lvl2pPr marL="742950" lvl="1" indent="-285750" algn="l">
                        <a:defRPr sz="2400" kern="1200"/>
                      </a:lvl2pPr>
                      <a:lvl3pPr marL="1143000" lvl="2" indent="-228600" algn="l">
                        <a:defRPr sz="2000" kern="1200"/>
                      </a:lvl3pPr>
                      <a:lvl4pPr marL="1600200" lvl="3" indent="-228600" algn="l">
                        <a:defRPr sz="1800" kern="1200"/>
                      </a:lvl4pPr>
                      <a:lvl5pPr marL="2057400" lvl="4" indent="-228600" algn="l">
                        <a:defRPr sz="1800" kern="1200"/>
                      </a:lvl5pPr>
                    </a:lstStyle>
                    <a:p>
                      <a:pPr marL="0" lvl="0" indent="0" algn="ctr" eaLnBrk="1" fontAlgn="ctr" hangingPunct="1">
                        <a:lnSpc>
                          <a:spcPct val="100000"/>
                        </a:lnSpc>
                        <a:spcBef>
                          <a:spcPct val="0"/>
                        </a:spcBef>
                        <a:buFont typeface="Arial" panose="020B0604020202020204" pitchFamily="34" charset="0"/>
                        <a:buNone/>
                      </a:pPr>
                      <a:r>
                        <a:rPr lang="en-US" altLang="x-none" sz="2000" dirty="0">
                          <a:solidFill>
                            <a:schemeClr val="tx1">
                              <a:lumMod val="75000"/>
                              <a:lumOff val="25000"/>
                            </a:schemeClr>
                          </a:solidFill>
                        </a:rPr>
                        <a:t>81111</a:t>
                      </a:r>
                      <a:endParaRPr lang="en-US" altLang="x-none" sz="2000" b="1" dirty="0">
                        <a:solidFill>
                          <a:schemeClr val="tx1">
                            <a:lumMod val="75000"/>
                            <a:lumOff val="25000"/>
                          </a:schemeClr>
                        </a:solidFill>
                        <a:latin typeface="宋体" panose="02010600030101010101" pitchFamily="2" charset="-122"/>
                      </a:endParaRPr>
                    </a:p>
                  </a:txBody>
                  <a:tcPr marL="9525" marR="9525" marT="9525" marB="0" anchor="ctr">
                    <a:lnL w="9525" cap="flat" cmpd="sng" algn="ctr">
                      <a:solidFill>
                        <a:srgbClr val="B13528"/>
                      </a:solidFill>
                      <a:prstDash val="solid"/>
                      <a:round/>
                      <a:headEnd type="none" w="med" len="med"/>
                      <a:tailEnd type="none" w="med" len="med"/>
                    </a:lnL>
                    <a:lnR w="9525" cap="flat" cmpd="sng" algn="ctr">
                      <a:solidFill>
                        <a:srgbClr val="B13528"/>
                      </a:solidFill>
                      <a:prstDash val="solid"/>
                      <a:round/>
                      <a:headEnd type="none" w="med" len="med"/>
                      <a:tailEnd type="none" w="med" len="med"/>
                    </a:lnR>
                    <a:lnT w="9525" cap="flat" cmpd="sng" algn="ctr">
                      <a:solidFill>
                        <a:srgbClr val="B13528"/>
                      </a:solidFill>
                      <a:prstDash val="solid"/>
                      <a:round/>
                      <a:headEnd type="none" w="med" len="med"/>
                      <a:tailEnd type="none" w="med" len="med"/>
                    </a:lnT>
                    <a:lnB w="9525" cap="flat" cmpd="sng" algn="ctr">
                      <a:solidFill>
                        <a:srgbClr val="B13528"/>
                      </a:solidFill>
                      <a:prstDash val="solid"/>
                      <a:round/>
                      <a:headEnd type="none" w="med" len="med"/>
                      <a:tailEnd type="none" w="med" len="med"/>
                    </a:lnB>
                    <a:lnTlToBr w="12700" cmpd="sng">
                      <a:noFill/>
                      <a:prstDash val="solid"/>
                    </a:lnTlToBr>
                    <a:lnBlToTr w="12700" cmpd="sng">
                      <a:noFill/>
                      <a:prstDash val="solid"/>
                    </a:lnBlToTr>
                  </a:tcPr>
                </a:tc>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2"/>
                          </a:solidFill>
                          <a:latin typeface="Arial" panose="020B0604020202020204" pitchFamily="34" charset="0"/>
                          <a:ea typeface="宋体" panose="02010600030101010101" pitchFamily="2" charset="-122"/>
                        </a:defRPr>
                      </a:lvl1pPr>
                      <a:lvl2pPr marL="742950" lvl="1" indent="-285750" algn="l">
                        <a:defRPr sz="2400" kern="1200"/>
                      </a:lvl2pPr>
                      <a:lvl3pPr marL="1143000" lvl="2" indent="-228600" algn="l">
                        <a:defRPr sz="2000" kern="1200"/>
                      </a:lvl3pPr>
                      <a:lvl4pPr marL="1600200" lvl="3" indent="-228600" algn="l">
                        <a:defRPr sz="1800" kern="1200"/>
                      </a:lvl4pPr>
                      <a:lvl5pPr marL="2057400" lvl="4" indent="-228600" algn="l">
                        <a:defRPr sz="1800" kern="1200"/>
                      </a:lvl5pPr>
                    </a:lstStyle>
                    <a:p>
                      <a:pPr marL="0" lvl="0" indent="0" algn="ctr" eaLnBrk="1" fontAlgn="ctr" hangingPunct="1">
                        <a:lnSpc>
                          <a:spcPct val="100000"/>
                        </a:lnSpc>
                        <a:spcBef>
                          <a:spcPct val="0"/>
                        </a:spcBef>
                        <a:buFont typeface="Arial" panose="020B0604020202020204" pitchFamily="34" charset="0"/>
                        <a:buNone/>
                      </a:pPr>
                      <a:r>
                        <a:rPr lang="en-US" altLang="x-none" sz="2000" dirty="0">
                          <a:solidFill>
                            <a:schemeClr val="tx1">
                              <a:lumMod val="75000"/>
                              <a:lumOff val="25000"/>
                            </a:schemeClr>
                          </a:solidFill>
                        </a:rPr>
                        <a:t>54873</a:t>
                      </a:r>
                      <a:r>
                        <a:rPr lang="zh-CN" altLang="en-US" sz="2000" dirty="0">
                          <a:solidFill>
                            <a:schemeClr val="tx1">
                              <a:lumMod val="75000"/>
                              <a:lumOff val="25000"/>
                            </a:schemeClr>
                          </a:solidFill>
                        </a:rPr>
                        <a:t>（</a:t>
                      </a:r>
                      <a:r>
                        <a:rPr lang="en-US" altLang="x-none" sz="2000" dirty="0">
                          <a:solidFill>
                            <a:schemeClr val="tx1">
                              <a:lumMod val="75000"/>
                              <a:lumOff val="25000"/>
                            </a:schemeClr>
                          </a:solidFill>
                        </a:rPr>
                        <a:t>67.65%</a:t>
                      </a:r>
                      <a:r>
                        <a:rPr lang="zh-CN" altLang="en-US" sz="2000" dirty="0">
                          <a:solidFill>
                            <a:schemeClr val="tx1">
                              <a:lumMod val="75000"/>
                              <a:lumOff val="25000"/>
                            </a:schemeClr>
                          </a:solidFill>
                        </a:rPr>
                        <a:t>）</a:t>
                      </a:r>
                      <a:endParaRPr lang="zh-CN" altLang="en-US" sz="2000" b="1" dirty="0">
                        <a:solidFill>
                          <a:schemeClr val="tx1">
                            <a:lumMod val="75000"/>
                            <a:lumOff val="25000"/>
                          </a:schemeClr>
                        </a:solidFill>
                        <a:latin typeface="宋体" panose="02010600030101010101" pitchFamily="2" charset="-122"/>
                      </a:endParaRPr>
                    </a:p>
                  </a:txBody>
                  <a:tcPr marL="9525" marR="9525" marT="9525" marB="0" anchor="ctr">
                    <a:lnL w="9525" cap="flat" cmpd="sng" algn="ctr">
                      <a:solidFill>
                        <a:srgbClr val="B13528"/>
                      </a:solidFill>
                      <a:prstDash val="solid"/>
                      <a:round/>
                      <a:headEnd type="none" w="med" len="med"/>
                      <a:tailEnd type="none" w="med" len="med"/>
                    </a:lnL>
                    <a:lnR w="12700" cmpd="sng">
                      <a:noFill/>
                    </a:lnR>
                    <a:lnT w="9525" cap="flat" cmpd="sng" algn="ctr">
                      <a:solidFill>
                        <a:srgbClr val="B13528"/>
                      </a:solidFill>
                      <a:prstDash val="solid"/>
                      <a:round/>
                      <a:headEnd type="none" w="med" len="med"/>
                      <a:tailEnd type="none" w="med" len="med"/>
                    </a:lnT>
                    <a:lnB w="9525" cap="flat" cmpd="sng" algn="ctr">
                      <a:solidFill>
                        <a:srgbClr val="B13528"/>
                      </a:solidFill>
                      <a:prstDash val="solid"/>
                      <a:round/>
                      <a:headEnd type="none" w="med" len="med"/>
                      <a:tailEnd type="none" w="med" len="med"/>
                    </a:lnB>
                    <a:lnTlToBr w="12700" cmpd="sng">
                      <a:noFill/>
                      <a:prstDash val="solid"/>
                    </a:lnTlToBr>
                    <a:lnBlToTr w="12700" cmpd="sng">
                      <a:noFill/>
                      <a:prstDash val="solid"/>
                    </a:lnBlToTr>
                  </a:tcPr>
                </a:tc>
              </a:tr>
              <a:tr h="453600">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2"/>
                          </a:solidFill>
                          <a:latin typeface="Arial" panose="020B0604020202020204" pitchFamily="34" charset="0"/>
                          <a:ea typeface="宋体" panose="02010600030101010101" pitchFamily="2" charset="-122"/>
                        </a:defRPr>
                      </a:lvl1pPr>
                      <a:lvl2pPr marL="742950" lvl="1" indent="-285750" algn="l">
                        <a:defRPr sz="2400" kern="1200"/>
                      </a:lvl2pPr>
                      <a:lvl3pPr marL="1143000" lvl="2" indent="-228600" algn="l">
                        <a:defRPr sz="2000" kern="1200"/>
                      </a:lvl3pPr>
                      <a:lvl4pPr marL="1600200" lvl="3" indent="-228600" algn="l">
                        <a:defRPr sz="1800" kern="1200"/>
                      </a:lvl4pPr>
                      <a:lvl5pPr marL="2057400" lvl="4" indent="-228600" algn="l">
                        <a:defRPr sz="1800" kern="1200"/>
                      </a:lvl5pPr>
                    </a:lstStyle>
                    <a:p>
                      <a:pPr marL="0" lvl="0" indent="0" algn="ctr" defTabSz="914400" rtl="0" eaLnBrk="1" fontAlgn="ctr" latinLnBrk="0" hangingPunct="1">
                        <a:lnSpc>
                          <a:spcPct val="100000"/>
                        </a:lnSpc>
                        <a:spcBef>
                          <a:spcPct val="0"/>
                        </a:spcBef>
                        <a:spcAft>
                          <a:spcPct val="0"/>
                        </a:spcAft>
                        <a:buFont typeface="Arial" panose="020B0604020202020204" pitchFamily="34" charset="0"/>
                        <a:buNone/>
                      </a:pPr>
                      <a:r>
                        <a:rPr lang="zh-CN" altLang="en-US" sz="2000" b="0" i="0" u="none" kern="1200" baseline="0" dirty="0">
                          <a:solidFill>
                            <a:schemeClr val="tx1">
                              <a:lumMod val="75000"/>
                              <a:lumOff val="25000"/>
                            </a:schemeClr>
                          </a:solidFill>
                          <a:latin typeface="微软雅黑" panose="020B0503020204020204" pitchFamily="34" charset="-122"/>
                          <a:ea typeface="微软雅黑" panose="020B0503020204020204" pitchFamily="34" charset="-122"/>
                          <a:cs typeface="+mn-cs"/>
                        </a:rPr>
                        <a:t>冠心病</a:t>
                      </a:r>
                      <a:endParaRPr lang="zh-CN" altLang="en-US" sz="2000" b="0" i="0" u="none" kern="1200" baseline="0" dirty="0">
                        <a:solidFill>
                          <a:schemeClr val="tx1">
                            <a:lumMod val="75000"/>
                            <a:lumOff val="25000"/>
                          </a:schemeClr>
                        </a:solidFill>
                        <a:latin typeface="微软雅黑" panose="020B0503020204020204" pitchFamily="34" charset="-122"/>
                        <a:ea typeface="微软雅黑" panose="020B0503020204020204" pitchFamily="34" charset="-122"/>
                        <a:cs typeface="+mn-cs"/>
                      </a:endParaRPr>
                    </a:p>
                  </a:txBody>
                  <a:tcPr marL="9525" marR="9525" marT="9525" marB="0" anchor="ctr">
                    <a:lnL w="12700" cmpd="sng">
                      <a:noFill/>
                    </a:lnL>
                    <a:lnR w="9525" cap="flat" cmpd="sng" algn="ctr">
                      <a:solidFill>
                        <a:srgbClr val="B13528"/>
                      </a:solidFill>
                      <a:prstDash val="solid"/>
                      <a:round/>
                      <a:headEnd type="none" w="med" len="med"/>
                      <a:tailEnd type="none" w="med" len="med"/>
                    </a:lnR>
                    <a:lnT w="9525" cap="flat" cmpd="sng" algn="ctr">
                      <a:solidFill>
                        <a:srgbClr val="B13528"/>
                      </a:solidFill>
                      <a:prstDash val="solid"/>
                      <a:round/>
                      <a:headEnd type="none" w="med" len="med"/>
                      <a:tailEnd type="none" w="med" len="med"/>
                    </a:lnT>
                    <a:lnB w="9525" cap="flat" cmpd="sng" algn="ctr">
                      <a:solidFill>
                        <a:srgbClr val="B13528"/>
                      </a:solidFill>
                      <a:prstDash val="solid"/>
                      <a:round/>
                      <a:headEnd type="none" w="med" len="med"/>
                      <a:tailEnd type="none" w="med" len="med"/>
                    </a:lnB>
                    <a:lnTlToBr w="12700" cmpd="sng">
                      <a:noFill/>
                      <a:prstDash val="solid"/>
                    </a:lnTlToBr>
                    <a:lnBlToTr w="12700" cmpd="sng">
                      <a:noFill/>
                      <a:prstDash val="solid"/>
                    </a:lnBlToTr>
                  </a:tcPr>
                </a:tc>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2"/>
                          </a:solidFill>
                          <a:latin typeface="Arial" panose="020B0604020202020204" pitchFamily="34" charset="0"/>
                          <a:ea typeface="宋体" panose="02010600030101010101" pitchFamily="2" charset="-122"/>
                        </a:defRPr>
                      </a:lvl1pPr>
                      <a:lvl2pPr marL="742950" lvl="1" indent="-285750" algn="l">
                        <a:defRPr sz="2400" kern="1200"/>
                      </a:lvl2pPr>
                      <a:lvl3pPr marL="1143000" lvl="2" indent="-228600" algn="l">
                        <a:defRPr sz="2000" kern="1200"/>
                      </a:lvl3pPr>
                      <a:lvl4pPr marL="1600200" lvl="3" indent="-228600" algn="l">
                        <a:defRPr sz="1800" kern="1200"/>
                      </a:lvl4pPr>
                      <a:lvl5pPr marL="2057400" lvl="4" indent="-228600" algn="l">
                        <a:defRPr sz="1800" kern="1200"/>
                      </a:lvl5pPr>
                    </a:lstStyle>
                    <a:p>
                      <a:pPr marL="0" lvl="0" indent="0" algn="ctr" eaLnBrk="1" fontAlgn="ctr" hangingPunct="1">
                        <a:lnSpc>
                          <a:spcPct val="100000"/>
                        </a:lnSpc>
                        <a:spcBef>
                          <a:spcPct val="0"/>
                        </a:spcBef>
                        <a:buFont typeface="Arial" panose="020B0604020202020204" pitchFamily="34" charset="0"/>
                        <a:buNone/>
                      </a:pPr>
                      <a:r>
                        <a:rPr lang="en-US" altLang="x-none" sz="2000" dirty="0">
                          <a:solidFill>
                            <a:schemeClr val="tx1">
                              <a:lumMod val="75000"/>
                              <a:lumOff val="25000"/>
                            </a:schemeClr>
                          </a:solidFill>
                        </a:rPr>
                        <a:t>116361</a:t>
                      </a:r>
                      <a:endParaRPr lang="en-US" altLang="x-none" sz="2000" b="1" dirty="0">
                        <a:solidFill>
                          <a:schemeClr val="tx1">
                            <a:lumMod val="75000"/>
                            <a:lumOff val="25000"/>
                          </a:schemeClr>
                        </a:solidFill>
                        <a:latin typeface="宋体" panose="02010600030101010101" pitchFamily="2" charset="-122"/>
                      </a:endParaRPr>
                    </a:p>
                  </a:txBody>
                  <a:tcPr marL="9525" marR="9525" marT="9525" marB="0" anchor="ctr">
                    <a:lnL w="9525" cap="flat" cmpd="sng" algn="ctr">
                      <a:solidFill>
                        <a:srgbClr val="B13528"/>
                      </a:solidFill>
                      <a:prstDash val="solid"/>
                      <a:round/>
                      <a:headEnd type="none" w="med" len="med"/>
                      <a:tailEnd type="none" w="med" len="med"/>
                    </a:lnL>
                    <a:lnR w="9525" cap="flat" cmpd="sng" algn="ctr">
                      <a:solidFill>
                        <a:srgbClr val="B13528"/>
                      </a:solidFill>
                      <a:prstDash val="solid"/>
                      <a:round/>
                      <a:headEnd type="none" w="med" len="med"/>
                      <a:tailEnd type="none" w="med" len="med"/>
                    </a:lnR>
                    <a:lnT w="9525" cap="flat" cmpd="sng" algn="ctr">
                      <a:solidFill>
                        <a:srgbClr val="B13528"/>
                      </a:solidFill>
                      <a:prstDash val="solid"/>
                      <a:round/>
                      <a:headEnd type="none" w="med" len="med"/>
                      <a:tailEnd type="none" w="med" len="med"/>
                    </a:lnT>
                    <a:lnB w="9525" cap="flat" cmpd="sng" algn="ctr">
                      <a:solidFill>
                        <a:srgbClr val="B13528"/>
                      </a:solidFill>
                      <a:prstDash val="solid"/>
                      <a:round/>
                      <a:headEnd type="none" w="med" len="med"/>
                      <a:tailEnd type="none" w="med" len="med"/>
                    </a:lnB>
                    <a:lnTlToBr w="12700" cmpd="sng">
                      <a:noFill/>
                      <a:prstDash val="solid"/>
                    </a:lnTlToBr>
                    <a:lnBlToTr w="12700" cmpd="sng">
                      <a:noFill/>
                      <a:prstDash val="solid"/>
                    </a:lnBlToTr>
                  </a:tcPr>
                </a:tc>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2"/>
                          </a:solidFill>
                          <a:latin typeface="Arial" panose="020B0604020202020204" pitchFamily="34" charset="0"/>
                          <a:ea typeface="宋体" panose="02010600030101010101" pitchFamily="2" charset="-122"/>
                        </a:defRPr>
                      </a:lvl1pPr>
                      <a:lvl2pPr marL="742950" lvl="1" indent="-285750" algn="l">
                        <a:defRPr sz="2400" kern="1200"/>
                      </a:lvl2pPr>
                      <a:lvl3pPr marL="1143000" lvl="2" indent="-228600" algn="l">
                        <a:defRPr sz="2000" kern="1200"/>
                      </a:lvl3pPr>
                      <a:lvl4pPr marL="1600200" lvl="3" indent="-228600" algn="l">
                        <a:defRPr sz="1800" kern="1200"/>
                      </a:lvl4pPr>
                      <a:lvl5pPr marL="2057400" lvl="4" indent="-228600" algn="l">
                        <a:defRPr sz="1800" kern="1200"/>
                      </a:lvl5pPr>
                    </a:lstStyle>
                    <a:p>
                      <a:pPr marL="0" lvl="0" indent="0" algn="ctr" eaLnBrk="1" fontAlgn="ctr" hangingPunct="1">
                        <a:lnSpc>
                          <a:spcPct val="100000"/>
                        </a:lnSpc>
                        <a:spcBef>
                          <a:spcPct val="0"/>
                        </a:spcBef>
                        <a:buFont typeface="Arial" panose="020B0604020202020204" pitchFamily="34" charset="0"/>
                        <a:buNone/>
                      </a:pPr>
                      <a:r>
                        <a:rPr lang="en-US" altLang="x-none" sz="2000" dirty="0">
                          <a:solidFill>
                            <a:schemeClr val="tx1">
                              <a:lumMod val="75000"/>
                              <a:lumOff val="25000"/>
                            </a:schemeClr>
                          </a:solidFill>
                        </a:rPr>
                        <a:t>96097</a:t>
                      </a:r>
                      <a:r>
                        <a:rPr lang="zh-CN" altLang="en-US" sz="2000" dirty="0">
                          <a:solidFill>
                            <a:schemeClr val="tx1">
                              <a:lumMod val="75000"/>
                              <a:lumOff val="25000"/>
                            </a:schemeClr>
                          </a:solidFill>
                        </a:rPr>
                        <a:t>（</a:t>
                      </a:r>
                      <a:r>
                        <a:rPr lang="en-US" altLang="x-none" sz="2000" dirty="0">
                          <a:solidFill>
                            <a:schemeClr val="tx1">
                              <a:lumMod val="75000"/>
                              <a:lumOff val="25000"/>
                            </a:schemeClr>
                          </a:solidFill>
                        </a:rPr>
                        <a:t>82.59%</a:t>
                      </a:r>
                      <a:r>
                        <a:rPr lang="zh-CN" altLang="en-US" sz="2000" dirty="0">
                          <a:solidFill>
                            <a:schemeClr val="tx1">
                              <a:lumMod val="75000"/>
                              <a:lumOff val="25000"/>
                            </a:schemeClr>
                          </a:solidFill>
                        </a:rPr>
                        <a:t>）</a:t>
                      </a:r>
                      <a:endParaRPr lang="zh-CN" altLang="en-US" sz="2000" b="1" dirty="0">
                        <a:solidFill>
                          <a:schemeClr val="tx1">
                            <a:lumMod val="75000"/>
                            <a:lumOff val="25000"/>
                          </a:schemeClr>
                        </a:solidFill>
                        <a:latin typeface="宋体" panose="02010600030101010101" pitchFamily="2" charset="-122"/>
                      </a:endParaRPr>
                    </a:p>
                  </a:txBody>
                  <a:tcPr marL="9525" marR="9525" marT="9525" marB="0" anchor="ctr">
                    <a:lnL w="9525" cap="flat" cmpd="sng" algn="ctr">
                      <a:solidFill>
                        <a:srgbClr val="B13528"/>
                      </a:solidFill>
                      <a:prstDash val="solid"/>
                      <a:round/>
                      <a:headEnd type="none" w="med" len="med"/>
                      <a:tailEnd type="none" w="med" len="med"/>
                    </a:lnL>
                    <a:lnR w="12700" cmpd="sng">
                      <a:noFill/>
                    </a:lnR>
                    <a:lnT w="9525" cap="flat" cmpd="sng" algn="ctr">
                      <a:solidFill>
                        <a:srgbClr val="B13528"/>
                      </a:solidFill>
                      <a:prstDash val="solid"/>
                      <a:round/>
                      <a:headEnd type="none" w="med" len="med"/>
                      <a:tailEnd type="none" w="med" len="med"/>
                    </a:lnT>
                    <a:lnB w="9525" cap="flat" cmpd="sng" algn="ctr">
                      <a:solidFill>
                        <a:srgbClr val="B13528"/>
                      </a:solidFill>
                      <a:prstDash val="solid"/>
                      <a:round/>
                      <a:headEnd type="none" w="med" len="med"/>
                      <a:tailEnd type="none" w="med" len="med"/>
                    </a:lnB>
                    <a:lnTlToBr w="12700" cmpd="sng">
                      <a:noFill/>
                      <a:prstDash val="solid"/>
                    </a:lnTlToBr>
                    <a:lnBlToTr w="12700" cmpd="sng">
                      <a:noFill/>
                      <a:prstDash val="solid"/>
                    </a:lnBlToTr>
                  </a:tcPr>
                </a:tc>
              </a:tr>
              <a:tr h="453600">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2"/>
                          </a:solidFill>
                          <a:latin typeface="Arial" panose="020B0604020202020204" pitchFamily="34" charset="0"/>
                          <a:ea typeface="宋体" panose="02010600030101010101" pitchFamily="2" charset="-122"/>
                        </a:defRPr>
                      </a:lvl1pPr>
                      <a:lvl2pPr marL="742950" lvl="1" indent="-285750" algn="l">
                        <a:defRPr sz="2400" kern="1200"/>
                      </a:lvl2pPr>
                      <a:lvl3pPr marL="1143000" lvl="2" indent="-228600" algn="l">
                        <a:defRPr sz="2000" kern="1200"/>
                      </a:lvl3pPr>
                      <a:lvl4pPr marL="1600200" lvl="3" indent="-228600" algn="l">
                        <a:defRPr sz="1800" kern="1200"/>
                      </a:lvl4pPr>
                      <a:lvl5pPr marL="2057400" lvl="4" indent="-228600" algn="l">
                        <a:defRPr sz="1800" kern="1200"/>
                      </a:lvl5pPr>
                    </a:lstStyle>
                    <a:p>
                      <a:pPr marL="0" lvl="0" indent="0" algn="ctr" defTabSz="914400" rtl="0" eaLnBrk="1" fontAlgn="ctr" latinLnBrk="0" hangingPunct="1">
                        <a:lnSpc>
                          <a:spcPct val="100000"/>
                        </a:lnSpc>
                        <a:spcBef>
                          <a:spcPct val="0"/>
                        </a:spcBef>
                        <a:spcAft>
                          <a:spcPct val="0"/>
                        </a:spcAft>
                        <a:buFont typeface="Arial" panose="020B0604020202020204" pitchFamily="34" charset="0"/>
                        <a:buNone/>
                      </a:pPr>
                      <a:r>
                        <a:rPr lang="zh-CN" altLang="en-US" sz="2000" b="0" i="0" u="none" kern="1200" baseline="0" dirty="0">
                          <a:solidFill>
                            <a:schemeClr val="tx1">
                              <a:lumMod val="75000"/>
                              <a:lumOff val="25000"/>
                            </a:schemeClr>
                          </a:solidFill>
                          <a:latin typeface="微软雅黑" panose="020B0503020204020204" pitchFamily="34" charset="-122"/>
                          <a:ea typeface="微软雅黑" panose="020B0503020204020204" pitchFamily="34" charset="-122"/>
                          <a:cs typeface="+mn-cs"/>
                        </a:rPr>
                        <a:t>脑血管病</a:t>
                      </a:r>
                      <a:endParaRPr lang="zh-CN" altLang="en-US" sz="2000" b="0" i="0" u="none" kern="1200" baseline="0" dirty="0">
                        <a:solidFill>
                          <a:schemeClr val="tx1">
                            <a:lumMod val="75000"/>
                            <a:lumOff val="25000"/>
                          </a:schemeClr>
                        </a:solidFill>
                        <a:latin typeface="微软雅黑" panose="020B0503020204020204" pitchFamily="34" charset="-122"/>
                        <a:ea typeface="微软雅黑" panose="020B0503020204020204" pitchFamily="34" charset="-122"/>
                        <a:cs typeface="+mn-cs"/>
                      </a:endParaRPr>
                    </a:p>
                  </a:txBody>
                  <a:tcPr marL="9525" marR="9525" marT="9525" marB="0" anchor="ctr">
                    <a:lnL w="12700" cmpd="sng">
                      <a:noFill/>
                    </a:lnL>
                    <a:lnR w="9525" cap="flat" cmpd="sng" algn="ctr">
                      <a:solidFill>
                        <a:srgbClr val="B13528"/>
                      </a:solidFill>
                      <a:prstDash val="solid"/>
                      <a:round/>
                      <a:headEnd type="none" w="med" len="med"/>
                      <a:tailEnd type="none" w="med" len="med"/>
                    </a:lnR>
                    <a:lnT w="9525" cap="flat" cmpd="sng" algn="ctr">
                      <a:solidFill>
                        <a:srgbClr val="B13528"/>
                      </a:solidFill>
                      <a:prstDash val="solid"/>
                      <a:round/>
                      <a:headEnd type="none" w="med" len="med"/>
                      <a:tailEnd type="none" w="med" len="med"/>
                    </a:lnT>
                    <a:lnB w="28575" cap="flat" cmpd="sng" algn="ctr">
                      <a:solidFill>
                        <a:srgbClr val="B13528"/>
                      </a:solidFill>
                      <a:prstDash val="solid"/>
                      <a:round/>
                      <a:headEnd type="none" w="med" len="med"/>
                      <a:tailEnd type="none" w="med" len="med"/>
                    </a:lnB>
                    <a:lnTlToBr w="12700" cmpd="sng">
                      <a:noFill/>
                      <a:prstDash val="solid"/>
                    </a:lnTlToBr>
                    <a:lnBlToTr w="12700" cmpd="sng">
                      <a:noFill/>
                      <a:prstDash val="solid"/>
                    </a:lnBlToTr>
                  </a:tcPr>
                </a:tc>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2"/>
                          </a:solidFill>
                          <a:latin typeface="Arial" panose="020B0604020202020204" pitchFamily="34" charset="0"/>
                          <a:ea typeface="宋体" panose="02010600030101010101" pitchFamily="2" charset="-122"/>
                        </a:defRPr>
                      </a:lvl1pPr>
                      <a:lvl2pPr marL="742950" lvl="1" indent="-285750" algn="l">
                        <a:defRPr sz="2400" kern="1200"/>
                      </a:lvl2pPr>
                      <a:lvl3pPr marL="1143000" lvl="2" indent="-228600" algn="l">
                        <a:defRPr sz="2000" kern="1200"/>
                      </a:lvl3pPr>
                      <a:lvl4pPr marL="1600200" lvl="3" indent="-228600" algn="l">
                        <a:defRPr sz="1800" kern="1200"/>
                      </a:lvl4pPr>
                      <a:lvl5pPr marL="2057400" lvl="4" indent="-228600" algn="l">
                        <a:defRPr sz="1800" kern="1200"/>
                      </a:lvl5pPr>
                    </a:lstStyle>
                    <a:p>
                      <a:pPr marL="0" lvl="0" indent="0" algn="ctr" eaLnBrk="1" fontAlgn="ctr" hangingPunct="1">
                        <a:lnSpc>
                          <a:spcPct val="100000"/>
                        </a:lnSpc>
                        <a:spcBef>
                          <a:spcPct val="0"/>
                        </a:spcBef>
                        <a:buFont typeface="Arial" panose="020B0604020202020204" pitchFamily="34" charset="0"/>
                        <a:buNone/>
                      </a:pPr>
                      <a:r>
                        <a:rPr lang="en-US" altLang="x-none" sz="2000" dirty="0">
                          <a:solidFill>
                            <a:schemeClr val="tx1">
                              <a:lumMod val="75000"/>
                              <a:lumOff val="25000"/>
                            </a:schemeClr>
                          </a:solidFill>
                        </a:rPr>
                        <a:t>144659</a:t>
                      </a:r>
                      <a:endParaRPr lang="en-US" altLang="x-none" sz="2000" b="1" dirty="0">
                        <a:solidFill>
                          <a:schemeClr val="tx1">
                            <a:lumMod val="75000"/>
                            <a:lumOff val="25000"/>
                          </a:schemeClr>
                        </a:solidFill>
                        <a:latin typeface="宋体" panose="02010600030101010101" pitchFamily="2" charset="-122"/>
                      </a:endParaRPr>
                    </a:p>
                  </a:txBody>
                  <a:tcPr marL="9525" marR="9525" marT="9525" marB="0" anchor="ctr">
                    <a:lnL w="9525" cap="flat" cmpd="sng" algn="ctr">
                      <a:solidFill>
                        <a:srgbClr val="B13528"/>
                      </a:solidFill>
                      <a:prstDash val="solid"/>
                      <a:round/>
                      <a:headEnd type="none" w="med" len="med"/>
                      <a:tailEnd type="none" w="med" len="med"/>
                    </a:lnL>
                    <a:lnR w="9525" cap="flat" cmpd="sng" algn="ctr">
                      <a:solidFill>
                        <a:srgbClr val="B13528"/>
                      </a:solidFill>
                      <a:prstDash val="solid"/>
                      <a:round/>
                      <a:headEnd type="none" w="med" len="med"/>
                      <a:tailEnd type="none" w="med" len="med"/>
                    </a:lnR>
                    <a:lnT w="9525" cap="flat" cmpd="sng" algn="ctr">
                      <a:solidFill>
                        <a:srgbClr val="B13528"/>
                      </a:solidFill>
                      <a:prstDash val="solid"/>
                      <a:round/>
                      <a:headEnd type="none" w="med" len="med"/>
                      <a:tailEnd type="none" w="med" len="med"/>
                    </a:lnT>
                    <a:lnB w="28575" cap="flat" cmpd="sng" algn="ctr">
                      <a:solidFill>
                        <a:srgbClr val="B13528"/>
                      </a:solidFill>
                      <a:prstDash val="solid"/>
                      <a:round/>
                      <a:headEnd type="none" w="med" len="med"/>
                      <a:tailEnd type="none" w="med" len="med"/>
                    </a:lnB>
                    <a:lnTlToBr w="12700" cmpd="sng">
                      <a:noFill/>
                      <a:prstDash val="solid"/>
                    </a:lnTlToBr>
                    <a:lnBlToTr w="12700" cmpd="sng">
                      <a:noFill/>
                      <a:prstDash val="solid"/>
                    </a:lnBlToTr>
                  </a:tcPr>
                </a:tc>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2"/>
                          </a:solidFill>
                          <a:latin typeface="Arial" panose="020B0604020202020204" pitchFamily="34" charset="0"/>
                          <a:ea typeface="宋体" panose="02010600030101010101" pitchFamily="2" charset="-122"/>
                        </a:defRPr>
                      </a:lvl1pPr>
                      <a:lvl2pPr marL="742950" lvl="1" indent="-285750" algn="l">
                        <a:defRPr sz="2400" kern="1200"/>
                      </a:lvl2pPr>
                      <a:lvl3pPr marL="1143000" lvl="2" indent="-228600" algn="l">
                        <a:defRPr sz="2000" kern="1200"/>
                      </a:lvl3pPr>
                      <a:lvl4pPr marL="1600200" lvl="3" indent="-228600" algn="l">
                        <a:defRPr sz="1800" kern="1200"/>
                      </a:lvl4pPr>
                      <a:lvl5pPr marL="2057400" lvl="4" indent="-228600" algn="l">
                        <a:defRPr sz="1800" kern="1200"/>
                      </a:lvl5pPr>
                    </a:lstStyle>
                    <a:p>
                      <a:pPr marL="0" lvl="0" indent="0" algn="ctr" eaLnBrk="1" fontAlgn="ctr" hangingPunct="1">
                        <a:lnSpc>
                          <a:spcPct val="100000"/>
                        </a:lnSpc>
                        <a:spcBef>
                          <a:spcPct val="0"/>
                        </a:spcBef>
                        <a:buFont typeface="Arial" panose="020B0604020202020204" pitchFamily="34" charset="0"/>
                        <a:buNone/>
                      </a:pPr>
                      <a:r>
                        <a:rPr lang="en-US" altLang="x-none" sz="2000" dirty="0">
                          <a:solidFill>
                            <a:schemeClr val="tx1">
                              <a:lumMod val="75000"/>
                              <a:lumOff val="25000"/>
                            </a:schemeClr>
                          </a:solidFill>
                        </a:rPr>
                        <a:t>89262</a:t>
                      </a:r>
                      <a:r>
                        <a:rPr lang="zh-CN" altLang="en-US" sz="2000" dirty="0">
                          <a:solidFill>
                            <a:schemeClr val="tx1">
                              <a:lumMod val="75000"/>
                              <a:lumOff val="25000"/>
                            </a:schemeClr>
                          </a:solidFill>
                        </a:rPr>
                        <a:t>（</a:t>
                      </a:r>
                      <a:r>
                        <a:rPr lang="en-US" altLang="x-none" sz="2000" dirty="0">
                          <a:solidFill>
                            <a:schemeClr val="tx1">
                              <a:lumMod val="75000"/>
                              <a:lumOff val="25000"/>
                            </a:schemeClr>
                          </a:solidFill>
                        </a:rPr>
                        <a:t>61.71%</a:t>
                      </a:r>
                      <a:r>
                        <a:rPr lang="zh-CN" altLang="en-US" sz="2000" dirty="0">
                          <a:solidFill>
                            <a:schemeClr val="tx1">
                              <a:lumMod val="75000"/>
                              <a:lumOff val="25000"/>
                            </a:schemeClr>
                          </a:solidFill>
                        </a:rPr>
                        <a:t>）</a:t>
                      </a:r>
                      <a:endParaRPr lang="zh-CN" altLang="en-US" sz="2000" b="1" dirty="0">
                        <a:solidFill>
                          <a:schemeClr val="tx1">
                            <a:lumMod val="75000"/>
                            <a:lumOff val="25000"/>
                          </a:schemeClr>
                        </a:solidFill>
                        <a:latin typeface="宋体" panose="02010600030101010101" pitchFamily="2" charset="-122"/>
                      </a:endParaRPr>
                    </a:p>
                  </a:txBody>
                  <a:tcPr marL="9525" marR="9525" marT="9525" marB="0" anchor="ctr">
                    <a:lnL w="9525" cap="flat" cmpd="sng" algn="ctr">
                      <a:solidFill>
                        <a:srgbClr val="B13528"/>
                      </a:solidFill>
                      <a:prstDash val="solid"/>
                      <a:round/>
                      <a:headEnd type="none" w="med" len="med"/>
                      <a:tailEnd type="none" w="med" len="med"/>
                    </a:lnL>
                    <a:lnR w="12700" cmpd="sng">
                      <a:noFill/>
                    </a:lnR>
                    <a:lnT w="9525" cap="flat" cmpd="sng" algn="ctr">
                      <a:solidFill>
                        <a:srgbClr val="B13528"/>
                      </a:solidFill>
                      <a:prstDash val="solid"/>
                      <a:round/>
                      <a:headEnd type="none" w="med" len="med"/>
                      <a:tailEnd type="none" w="med" len="med"/>
                    </a:lnT>
                    <a:lnB w="28575" cap="flat" cmpd="sng" algn="ctr">
                      <a:solidFill>
                        <a:srgbClr val="B13528"/>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56" name="TextBox 5"/>
          <p:cNvSpPr txBox="1"/>
          <p:nvPr/>
        </p:nvSpPr>
        <p:spPr>
          <a:xfrm>
            <a:off x="3129575" y="1402133"/>
            <a:ext cx="5683268" cy="461665"/>
          </a:xfrm>
          <a:prstGeom prst="rect">
            <a:avLst/>
          </a:prstGeom>
          <a:noFill/>
        </p:spPr>
        <p:txBody>
          <a:bodyPr wrap="square" rtlCol="0">
            <a:spAutoFit/>
          </a:bodyPr>
          <a:lstStyle/>
          <a:p>
            <a:pPr algn="ct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我院门诊慢性病患者构成（</a:t>
            </a:r>
            <a:r>
              <a:rPr lang="en-US" altLang="x-none" sz="2400" b="1" dirty="0">
                <a:solidFill>
                  <a:schemeClr val="tx1">
                    <a:lumMod val="75000"/>
                    <a:lumOff val="25000"/>
                  </a:schemeClr>
                </a:solidFill>
                <a:latin typeface="微软雅黑" panose="020B0503020204020204" pitchFamily="34" charset="-122"/>
                <a:ea typeface="微软雅黑" panose="020B0503020204020204" pitchFamily="34" charset="-122"/>
              </a:rPr>
              <a:t>2014</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年）</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7" name="TextBox 5"/>
          <p:cNvSpPr txBox="1"/>
          <p:nvPr/>
        </p:nvSpPr>
        <p:spPr>
          <a:xfrm>
            <a:off x="2940680" y="5510276"/>
            <a:ext cx="5592763" cy="584775"/>
          </a:xfrm>
          <a:prstGeom prst="rect">
            <a:avLst/>
          </a:prstGeom>
          <a:noFill/>
          <a:ln w="9525">
            <a:noFill/>
          </a:ln>
        </p:spPr>
        <p:txBody>
          <a:bodyPr>
            <a:spAutoFit/>
          </a:bodyPr>
          <a:lstStyle/>
          <a:p>
            <a:r>
              <a:rPr lang="zh-CN" altLang="en-US" sz="3200" b="1" dirty="0">
                <a:solidFill>
                  <a:srgbClr val="B13528"/>
                </a:solidFill>
                <a:latin typeface="微软雅黑" panose="020B0503020204020204" pitchFamily="34" charset="-122"/>
                <a:ea typeface="微软雅黑" panose="020B0503020204020204" pitchFamily="34" charset="-122"/>
              </a:rPr>
              <a:t>分级诊疗，三级医院何去何从？</a:t>
            </a:r>
            <a:endParaRPr lang="zh-CN" altLang="en-US" sz="3200" b="1" dirty="0">
              <a:solidFill>
                <a:srgbClr val="B13528"/>
              </a:solidFill>
              <a:latin typeface="微软雅黑" panose="020B0503020204020204" pitchFamily="34" charset="-122"/>
              <a:ea typeface="微软雅黑" panose="020B0503020204020204" pitchFamily="34" charset="-122"/>
            </a:endParaRPr>
          </a:p>
        </p:txBody>
      </p:sp>
      <p:sp>
        <p:nvSpPr>
          <p:cNvPr id="5" name="矩形 4"/>
          <p:cNvSpPr/>
          <p:nvPr/>
        </p:nvSpPr>
        <p:spPr>
          <a:xfrm>
            <a:off x="1735932" y="4179423"/>
            <a:ext cx="8342312" cy="784830"/>
          </a:xfrm>
          <a:prstGeom prst="rect">
            <a:avLst/>
          </a:prstGeom>
        </p:spPr>
        <p:txBody>
          <a:bodyPr wrap="square">
            <a:spAutoFit/>
          </a:bodyPr>
          <a:lstStyle/>
          <a:p>
            <a:pPr marL="171450" indent="-171450">
              <a:lnSpc>
                <a:spcPct val="150000"/>
              </a:lnSpc>
              <a:buChar char="•"/>
            </a:pPr>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201</a:t>
            </a:r>
            <a:r>
              <a:rPr lang="en-US" altLang="zh-CN" sz="2000" b="1" dirty="0">
                <a:solidFill>
                  <a:schemeClr val="tx1">
                    <a:lumMod val="75000"/>
                    <a:lumOff val="25000"/>
                  </a:schemeClr>
                </a:solidFill>
                <a:latin typeface="微软雅黑" panose="020B0503020204020204" pitchFamily="34" charset="-122"/>
                <a:ea typeface="微软雅黑" panose="020B0503020204020204" pitchFamily="34" charset="-122"/>
              </a:rPr>
              <a:t>7</a:t>
            </a:r>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年3月门诊患者挂两个以上科室号的比例占全部患者的</a:t>
            </a:r>
            <a:r>
              <a:rPr lang="zh-CN" altLang="en-US" sz="3000" dirty="0">
                <a:solidFill>
                  <a:srgbClr val="B13528"/>
                </a:solidFill>
                <a:latin typeface="Impact" panose="020B0806030902050204" pitchFamily="34" charset="0"/>
                <a:ea typeface="微软雅黑" panose="020B0503020204020204" pitchFamily="34" charset="-122"/>
              </a:rPr>
              <a:t>23.1%</a:t>
            </a:r>
            <a:endParaRPr lang="zh-CN" altLang="en-US" sz="3000" dirty="0">
              <a:solidFill>
                <a:srgbClr val="B13528"/>
              </a:solidFill>
              <a:latin typeface="Impact" panose="020B0806030902050204" pitchFamily="34" charset="0"/>
              <a:ea typeface="微软雅黑" panose="020B0503020204020204" pitchFamily="34" charset="-122"/>
            </a:endParaRPr>
          </a:p>
        </p:txBody>
      </p:sp>
      <p:sp>
        <p:nvSpPr>
          <p:cNvPr id="68" name="Freeform 12"/>
          <p:cNvSpPr/>
          <p:nvPr/>
        </p:nvSpPr>
        <p:spPr bwMode="auto">
          <a:xfrm>
            <a:off x="1735932" y="5211777"/>
            <a:ext cx="528638" cy="530225"/>
          </a:xfrm>
          <a:custGeom>
            <a:avLst/>
            <a:gdLst>
              <a:gd name="T0" fmla="*/ 0 w 1446"/>
              <a:gd name="T1" fmla="*/ 0 h 1446"/>
              <a:gd name="T2" fmla="*/ 2147483647 w 1446"/>
              <a:gd name="T3" fmla="*/ 0 h 1446"/>
              <a:gd name="T4" fmla="*/ 2147483647 w 1446"/>
              <a:gd name="T5" fmla="*/ 2147483647 h 1446"/>
              <a:gd name="T6" fmla="*/ 2147483647 w 1446"/>
              <a:gd name="T7" fmla="*/ 2147483647 h 1446"/>
              <a:gd name="T8" fmla="*/ 2147483647 w 1446"/>
              <a:gd name="T9" fmla="*/ 2147483647 h 1446"/>
              <a:gd name="T10" fmla="*/ 0 w 1446"/>
              <a:gd name="T11" fmla="*/ 2147483647 h 1446"/>
              <a:gd name="T12" fmla="*/ 0 w 1446"/>
              <a:gd name="T13" fmla="*/ 0 h 144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rgbClr val="B13528"/>
          </a:solidFill>
          <a:ln>
            <a:noFill/>
          </a:ln>
        </p:spPr>
        <p:txBody>
          <a:bodyPr/>
          <a:lstStyle/>
          <a:p>
            <a:endParaRPr lang="zh-CN" altLang="en-US"/>
          </a:p>
        </p:txBody>
      </p:sp>
      <p:sp>
        <p:nvSpPr>
          <p:cNvPr id="69" name="Freeform 12"/>
          <p:cNvSpPr/>
          <p:nvPr/>
        </p:nvSpPr>
        <p:spPr bwMode="auto">
          <a:xfrm flipH="1" flipV="1">
            <a:off x="9302751" y="5945390"/>
            <a:ext cx="528637" cy="530225"/>
          </a:xfrm>
          <a:custGeom>
            <a:avLst/>
            <a:gdLst>
              <a:gd name="T0" fmla="*/ 0 w 1446"/>
              <a:gd name="T1" fmla="*/ 0 h 1446"/>
              <a:gd name="T2" fmla="*/ 2147483647 w 1446"/>
              <a:gd name="T3" fmla="*/ 0 h 1446"/>
              <a:gd name="T4" fmla="*/ 2147483647 w 1446"/>
              <a:gd name="T5" fmla="*/ 2147483647 h 1446"/>
              <a:gd name="T6" fmla="*/ 2147483647 w 1446"/>
              <a:gd name="T7" fmla="*/ 2147483647 h 1446"/>
              <a:gd name="T8" fmla="*/ 2147483647 w 1446"/>
              <a:gd name="T9" fmla="*/ 2147483647 h 1446"/>
              <a:gd name="T10" fmla="*/ 0 w 1446"/>
              <a:gd name="T11" fmla="*/ 2147483647 h 1446"/>
              <a:gd name="T12" fmla="*/ 0 w 1446"/>
              <a:gd name="T13" fmla="*/ 0 h 144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tx1">
              <a:lumMod val="75000"/>
              <a:lumOff val="25000"/>
            </a:schemeClr>
          </a:solidFill>
          <a:ln>
            <a:noFill/>
          </a:ln>
        </p:spPr>
        <p:txBody>
          <a:bodyPr/>
          <a:lstStyle/>
          <a:p>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2622550" y="330200"/>
            <a:ext cx="9569450" cy="1231900"/>
          </a:xfrm>
          <a:prstGeom prst="rect">
            <a:avLst/>
          </a:prstGeom>
          <a:solidFill>
            <a:srgbClr val="E6E7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28188" y="0"/>
            <a:ext cx="4029382" cy="6857999"/>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1280025" y="2192204"/>
            <a:ext cx="1412956" cy="141295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目    </a:t>
            </a:r>
            <a:endParaRPr lang="en-US" altLang="zh-CN"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pPr algn="ctr"/>
            <a:r>
              <a:rPr lang="zh-CN" altLang="en-US"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录</a:t>
            </a:r>
            <a:endParaRPr lang="zh-CN" altLang="en-US"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nvGrpSpPr>
          <p:cNvPr id="22" name="组合 21"/>
          <p:cNvGrpSpPr/>
          <p:nvPr/>
        </p:nvGrpSpPr>
        <p:grpSpPr>
          <a:xfrm>
            <a:off x="4843996" y="870065"/>
            <a:ext cx="6056095" cy="930579"/>
            <a:chOff x="4843996" y="870065"/>
            <a:chExt cx="6056095" cy="930579"/>
          </a:xfrm>
        </p:grpSpPr>
        <p:sp>
          <p:nvSpPr>
            <p:cNvPr id="2" name="对角圆角矩形 1"/>
            <p:cNvSpPr/>
            <p:nvPr/>
          </p:nvSpPr>
          <p:spPr>
            <a:xfrm>
              <a:off x="6000550" y="1079965"/>
              <a:ext cx="4899541" cy="578882"/>
            </a:xfrm>
            <a:prstGeom prst="round2DiagRect">
              <a:avLst/>
            </a:prstGeom>
            <a:noFill/>
            <a:ln>
              <a:noFill/>
            </a:ln>
          </p:spPr>
          <p:style>
            <a:lnRef idx="2">
              <a:schemeClr val="accent3"/>
            </a:lnRef>
            <a:fillRef idx="1">
              <a:schemeClr val="lt1"/>
            </a:fillRef>
            <a:effectRef idx="0">
              <a:schemeClr val="accent3"/>
            </a:effectRef>
            <a:fontRef idx="minor">
              <a:schemeClr val="dk1"/>
            </a:fontRef>
          </p:style>
          <p:txBody>
            <a:bodyPr wrap="none">
              <a:spAutoFit/>
            </a:bodyPr>
            <a:lstStyle/>
            <a:p>
              <a:pPr lvl="0"/>
              <a:r>
                <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rPr>
                <a:t>分级诊疗背景下的机遇和挑战</a:t>
              </a:r>
              <a:endParaRPr lang="zh-CN" altLang="en-US" sz="2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1" name="椭圆 20"/>
            <p:cNvSpPr/>
            <p:nvPr/>
          </p:nvSpPr>
          <p:spPr>
            <a:xfrm>
              <a:off x="4843996" y="870065"/>
              <a:ext cx="930579" cy="930579"/>
            </a:xfrm>
            <a:prstGeom prst="ellipse">
              <a:avLst/>
            </a:prstGeom>
            <a:solidFill>
              <a:schemeClr val="tx1">
                <a:lumMod val="75000"/>
                <a:lumOff val="25000"/>
              </a:schemeClr>
            </a:solidFill>
            <a:ln w="76200">
              <a:solidFill>
                <a:srgbClr val="FFFDF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rPr>
                <a:t>1</a:t>
              </a:r>
              <a:endParaRPr lang="zh-CN" altLang="en-US"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endParaRPr>
            </a:p>
          </p:txBody>
        </p:sp>
      </p:grpSp>
      <p:grpSp>
        <p:nvGrpSpPr>
          <p:cNvPr id="23" name="组合 22"/>
          <p:cNvGrpSpPr/>
          <p:nvPr/>
        </p:nvGrpSpPr>
        <p:grpSpPr>
          <a:xfrm>
            <a:off x="4843996" y="2237612"/>
            <a:ext cx="5693550" cy="930579"/>
            <a:chOff x="4843996" y="870065"/>
            <a:chExt cx="5693550" cy="930579"/>
          </a:xfrm>
        </p:grpSpPr>
        <p:sp>
          <p:nvSpPr>
            <p:cNvPr id="24" name="对角圆角矩形 23"/>
            <p:cNvSpPr/>
            <p:nvPr/>
          </p:nvSpPr>
          <p:spPr>
            <a:xfrm>
              <a:off x="6000550" y="1079965"/>
              <a:ext cx="4536996" cy="578882"/>
            </a:xfrm>
            <a:prstGeom prst="round2DiagRect">
              <a:avLst/>
            </a:prstGeom>
            <a:noFill/>
            <a:ln>
              <a:noFill/>
            </a:ln>
          </p:spPr>
          <p:style>
            <a:lnRef idx="2">
              <a:schemeClr val="accent3"/>
            </a:lnRef>
            <a:fillRef idx="1">
              <a:schemeClr val="lt1"/>
            </a:fillRef>
            <a:effectRef idx="0">
              <a:schemeClr val="accent3"/>
            </a:effectRef>
            <a:fontRef idx="minor">
              <a:schemeClr val="dk1"/>
            </a:fontRef>
          </p:style>
          <p:txBody>
            <a:bodyPr wrap="none">
              <a:spAutoFit/>
            </a:bodyPr>
            <a:lstStyle/>
            <a:p>
              <a:pPr lvl="0"/>
              <a:r>
                <a:rPr lang="zh-CN" altLang="en-US" sz="2800" b="1" dirty="0">
                  <a:solidFill>
                    <a:srgbClr val="B13528"/>
                  </a:solidFill>
                  <a:latin typeface="微软雅黑" panose="020B0503020204020204" pitchFamily="34" charset="-122"/>
                  <a:ea typeface="微软雅黑" panose="020B0503020204020204" pitchFamily="34" charset="-122"/>
                </a:rPr>
                <a:t>全科医学的特点与发展历程</a:t>
              </a:r>
              <a:endParaRPr lang="zh-CN" altLang="en-US" sz="2800" b="1" dirty="0">
                <a:solidFill>
                  <a:srgbClr val="B13528"/>
                </a:solidFill>
                <a:latin typeface="微软雅黑" panose="020B0503020204020204" pitchFamily="34" charset="-122"/>
                <a:ea typeface="微软雅黑" panose="020B0503020204020204" pitchFamily="34" charset="-122"/>
              </a:endParaRPr>
            </a:p>
          </p:txBody>
        </p:sp>
        <p:sp>
          <p:nvSpPr>
            <p:cNvPr id="25" name="椭圆 24"/>
            <p:cNvSpPr/>
            <p:nvPr/>
          </p:nvSpPr>
          <p:spPr>
            <a:xfrm>
              <a:off x="4843996" y="870065"/>
              <a:ext cx="930579" cy="930579"/>
            </a:xfrm>
            <a:prstGeom prst="ellipse">
              <a:avLst/>
            </a:prstGeom>
            <a:solidFill>
              <a:srgbClr val="B13528"/>
            </a:solidFill>
            <a:ln w="76200">
              <a:solidFill>
                <a:srgbClr val="FFFDF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rPr>
                <a:t>2</a:t>
              </a:r>
              <a:endParaRPr lang="zh-CN" altLang="en-US"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endParaRPr>
            </a:p>
          </p:txBody>
        </p:sp>
      </p:grpSp>
      <p:grpSp>
        <p:nvGrpSpPr>
          <p:cNvPr id="26" name="组合 25"/>
          <p:cNvGrpSpPr/>
          <p:nvPr/>
        </p:nvGrpSpPr>
        <p:grpSpPr>
          <a:xfrm>
            <a:off x="4861068" y="3605159"/>
            <a:ext cx="4596308" cy="930579"/>
            <a:chOff x="4843996" y="870065"/>
            <a:chExt cx="4596308" cy="930579"/>
          </a:xfrm>
        </p:grpSpPr>
        <p:sp>
          <p:nvSpPr>
            <p:cNvPr id="27" name="对角圆角矩形 26"/>
            <p:cNvSpPr/>
            <p:nvPr/>
          </p:nvSpPr>
          <p:spPr>
            <a:xfrm>
              <a:off x="6000550" y="1079965"/>
              <a:ext cx="3439754" cy="578444"/>
            </a:xfrm>
            <a:prstGeom prst="round2DiagRect">
              <a:avLst/>
            </a:prstGeom>
            <a:noFill/>
            <a:ln>
              <a:noFill/>
            </a:ln>
          </p:spPr>
          <p:style>
            <a:lnRef idx="2">
              <a:schemeClr val="accent3"/>
            </a:lnRef>
            <a:fillRef idx="1">
              <a:schemeClr val="lt1"/>
            </a:fillRef>
            <a:effectRef idx="0">
              <a:schemeClr val="accent3"/>
            </a:effectRef>
            <a:fontRef idx="minor">
              <a:schemeClr val="dk1"/>
            </a:fontRef>
          </p:style>
          <p:txBody>
            <a:bodyPr wrap="none">
              <a:spAutoFit/>
            </a:bodyPr>
            <a:lstStyle/>
            <a:p>
              <a:pPr lvl="0"/>
              <a:r>
                <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rPr>
                <a:t>新形势下的学科定位</a:t>
              </a:r>
              <a:endPar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8" name="椭圆 27"/>
            <p:cNvSpPr/>
            <p:nvPr/>
          </p:nvSpPr>
          <p:spPr>
            <a:xfrm>
              <a:off x="4843996" y="870065"/>
              <a:ext cx="930579" cy="930579"/>
            </a:xfrm>
            <a:prstGeom prst="ellipse">
              <a:avLst/>
            </a:prstGeom>
            <a:solidFill>
              <a:schemeClr val="tx1">
                <a:lumMod val="75000"/>
                <a:lumOff val="25000"/>
              </a:schemeClr>
            </a:solidFill>
            <a:ln w="76200">
              <a:solidFill>
                <a:srgbClr val="FFFDF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rPr>
                <a:t>3</a:t>
              </a:r>
              <a:endParaRPr lang="zh-CN" altLang="en-US"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endParaRPr>
            </a:p>
          </p:txBody>
        </p:sp>
      </p:grpSp>
      <p:grpSp>
        <p:nvGrpSpPr>
          <p:cNvPr id="29" name="组合 28"/>
          <p:cNvGrpSpPr/>
          <p:nvPr/>
        </p:nvGrpSpPr>
        <p:grpSpPr>
          <a:xfrm>
            <a:off x="4861068" y="4972706"/>
            <a:ext cx="5693550" cy="930579"/>
            <a:chOff x="4843996" y="870065"/>
            <a:chExt cx="5693550" cy="930579"/>
          </a:xfrm>
        </p:grpSpPr>
        <p:sp>
          <p:nvSpPr>
            <p:cNvPr id="30" name="对角圆角矩形 29"/>
            <p:cNvSpPr/>
            <p:nvPr/>
          </p:nvSpPr>
          <p:spPr>
            <a:xfrm>
              <a:off x="6000550" y="1079965"/>
              <a:ext cx="4536996" cy="578882"/>
            </a:xfrm>
            <a:prstGeom prst="round2DiagRect">
              <a:avLst/>
            </a:prstGeom>
            <a:noFill/>
            <a:ln>
              <a:noFill/>
            </a:ln>
          </p:spPr>
          <p:style>
            <a:lnRef idx="2">
              <a:schemeClr val="accent3"/>
            </a:lnRef>
            <a:fillRef idx="1">
              <a:schemeClr val="lt1"/>
            </a:fillRef>
            <a:effectRef idx="0">
              <a:schemeClr val="accent3"/>
            </a:effectRef>
            <a:fontRef idx="minor">
              <a:schemeClr val="dk1"/>
            </a:fontRef>
          </p:style>
          <p:txBody>
            <a:bodyPr wrap="none">
              <a:spAutoFit/>
            </a:bodyPr>
            <a:lstStyle/>
            <a:p>
              <a:pPr lvl="0"/>
              <a:r>
                <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rPr>
                <a:t>社区慢性病管理与学科融合</a:t>
              </a:r>
              <a:endPar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1" name="椭圆 30"/>
            <p:cNvSpPr/>
            <p:nvPr/>
          </p:nvSpPr>
          <p:spPr>
            <a:xfrm>
              <a:off x="4843996" y="870065"/>
              <a:ext cx="930579" cy="930579"/>
            </a:xfrm>
            <a:prstGeom prst="ellipse">
              <a:avLst/>
            </a:prstGeom>
            <a:solidFill>
              <a:schemeClr val="tx1">
                <a:lumMod val="75000"/>
                <a:lumOff val="25000"/>
              </a:schemeClr>
            </a:solidFill>
            <a:ln w="76200">
              <a:solidFill>
                <a:srgbClr val="FFFDF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rPr>
                <a:t>4</a:t>
              </a:r>
              <a:endParaRPr lang="zh-CN" altLang="en-US"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1349263" y="5699341"/>
            <a:ext cx="8944087" cy="809409"/>
            <a:chOff x="1349263" y="5356441"/>
            <a:chExt cx="4731861" cy="809409"/>
          </a:xfrm>
        </p:grpSpPr>
        <p:sp>
          <p:nvSpPr>
            <p:cNvPr id="68" name="矩形 67"/>
            <p:cNvSpPr/>
            <p:nvPr/>
          </p:nvSpPr>
          <p:spPr>
            <a:xfrm>
              <a:off x="1349263" y="5447222"/>
              <a:ext cx="4731861" cy="718628"/>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矩形 68"/>
            <p:cNvSpPr/>
            <p:nvPr/>
          </p:nvSpPr>
          <p:spPr>
            <a:xfrm>
              <a:off x="1349263" y="5356441"/>
              <a:ext cx="4731861" cy="9078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8" name="标题 47"/>
          <p:cNvSpPr>
            <a:spLocks noGrp="1"/>
          </p:cNvSpPr>
          <p:nvPr>
            <p:ph type="title"/>
          </p:nvPr>
        </p:nvSpPr>
        <p:spPr/>
        <p:txBody>
          <a:bodyPr>
            <a:normAutofit/>
          </a:bodyPr>
          <a:lstStyle/>
          <a:p>
            <a:r>
              <a:rPr lang="zh-CN" altLang="en-US" dirty="0">
                <a:sym typeface="Calibri" panose="020F0502020204030204" pitchFamily="34" charset="0"/>
              </a:rPr>
              <a:t>全科医学的特点</a:t>
            </a:r>
            <a:endParaRPr lang="zh-CN" altLang="en-US" dirty="0">
              <a:sym typeface="Calibri" panose="020F0502020204030204" pitchFamily="34" charset="0"/>
            </a:endParaRPr>
          </a:p>
        </p:txBody>
      </p:sp>
      <p:cxnSp>
        <p:nvCxnSpPr>
          <p:cNvPr id="12" name="直接连接符 11"/>
          <p:cNvCxnSpPr/>
          <p:nvPr/>
        </p:nvCxnSpPr>
        <p:spPr>
          <a:xfrm>
            <a:off x="321032" y="902693"/>
            <a:ext cx="11300354" cy="0"/>
          </a:xfrm>
          <a:prstGeom prst="line">
            <a:avLst/>
          </a:prstGeom>
          <a:ln>
            <a:solidFill>
              <a:srgbClr val="B13528"/>
            </a:solidFill>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a:off x="954197" y="1365482"/>
            <a:ext cx="2223176" cy="1765300"/>
            <a:chOff x="954197" y="1365482"/>
            <a:chExt cx="2223176" cy="1765300"/>
          </a:xfrm>
        </p:grpSpPr>
        <p:sp>
          <p:nvSpPr>
            <p:cNvPr id="56" name="六边形 55"/>
            <p:cNvSpPr/>
            <p:nvPr/>
          </p:nvSpPr>
          <p:spPr>
            <a:xfrm>
              <a:off x="1129624" y="1365482"/>
              <a:ext cx="2047749" cy="1765300"/>
            </a:xfrm>
            <a:prstGeom prst="hexagon">
              <a:avLst/>
            </a:prstGeom>
            <a:solidFill>
              <a:srgbClr val="8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5400" dirty="0">
                  <a:solidFill>
                    <a:prstClr val="white"/>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rPr>
                <a:t>4C</a:t>
              </a:r>
              <a:endParaRPr lang="zh-CN" altLang="en-US" sz="5400" dirty="0">
                <a:solidFill>
                  <a:prstClr val="white"/>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endParaRPr>
            </a:p>
          </p:txBody>
        </p:sp>
        <p:sp>
          <p:nvSpPr>
            <p:cNvPr id="55" name="六边形 54"/>
            <p:cNvSpPr/>
            <p:nvPr/>
          </p:nvSpPr>
          <p:spPr>
            <a:xfrm>
              <a:off x="954197" y="1365482"/>
              <a:ext cx="2047749" cy="1765300"/>
            </a:xfrm>
            <a:prstGeom prst="hexagon">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7200" dirty="0">
                  <a:solidFill>
                    <a:prstClr val="white"/>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rPr>
                <a:t>4C</a:t>
              </a:r>
              <a:endParaRPr lang="zh-CN" altLang="en-US" sz="7200" dirty="0">
                <a:solidFill>
                  <a:prstClr val="white"/>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endParaRPr>
            </a:p>
          </p:txBody>
        </p:sp>
      </p:grpSp>
      <p:sp>
        <p:nvSpPr>
          <p:cNvPr id="5" name="矩形 4"/>
          <p:cNvSpPr/>
          <p:nvPr/>
        </p:nvSpPr>
        <p:spPr>
          <a:xfrm>
            <a:off x="3604427" y="1365482"/>
            <a:ext cx="7327900" cy="1815882"/>
          </a:xfrm>
          <a:prstGeom prst="rect">
            <a:avLst/>
          </a:prstGeom>
        </p:spPr>
        <p:txBody>
          <a:bodyPr wrap="square">
            <a:spAutoFit/>
          </a:bodyPr>
          <a:lstStyle/>
          <a:p>
            <a:pPr marL="342900" indent="-342900">
              <a:buClr>
                <a:srgbClr val="B13528"/>
              </a:buClr>
              <a:buFont typeface="Arial" panose="020B0604020202020204" pitchFamily="34" charset="0"/>
              <a:buChar char="•"/>
            </a:pPr>
            <a:r>
              <a:rPr lang="en-US" altLang="x-none" sz="2800" dirty="0">
                <a:solidFill>
                  <a:srgbClr val="B13528"/>
                </a:solidFill>
                <a:latin typeface="Impact" panose="020B0806030902050204" pitchFamily="34" charset="0"/>
                <a:ea typeface="微软雅黑" panose="020B0503020204020204" pitchFamily="34" charset="-122"/>
              </a:rPr>
              <a:t>C</a:t>
            </a:r>
            <a:r>
              <a:rPr lang="en-US" altLang="x-none" sz="2400"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ommunity orientation care  </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以社区为基础 </a:t>
            </a:r>
            <a:endParaRPr lang="en-US" altLang="x-none" sz="2400"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endParaRPr>
          </a:p>
          <a:p>
            <a:pPr marL="342900" indent="-342900">
              <a:buClr>
                <a:srgbClr val="B13528"/>
              </a:buClr>
              <a:buFont typeface="Arial" panose="020B0604020202020204" pitchFamily="34" charset="0"/>
              <a:buChar char="•"/>
            </a:pPr>
            <a:r>
              <a:rPr lang="en-US" altLang="x-none" sz="2800" dirty="0">
                <a:solidFill>
                  <a:srgbClr val="B13528"/>
                </a:solidFill>
                <a:latin typeface="Impact" panose="020B0806030902050204" pitchFamily="34" charset="0"/>
                <a:ea typeface="微软雅黑" panose="020B0503020204020204" pitchFamily="34" charset="-122"/>
              </a:rPr>
              <a:t>C</a:t>
            </a:r>
            <a:r>
              <a:rPr lang="en-US" altLang="x-none" sz="2400"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ontinuity of care </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连续性 </a:t>
            </a:r>
            <a:endParaRPr lang="en-US" altLang="x-none" sz="2400"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endParaRPr>
          </a:p>
          <a:p>
            <a:pPr marL="342900" indent="-342900">
              <a:buClr>
                <a:srgbClr val="B13528"/>
              </a:buClr>
              <a:buFont typeface="Arial" panose="020B0604020202020204" pitchFamily="34" charset="0"/>
              <a:buChar char="•"/>
            </a:pPr>
            <a:r>
              <a:rPr lang="en-US" altLang="x-none" sz="2800" dirty="0">
                <a:solidFill>
                  <a:srgbClr val="B13528"/>
                </a:solidFill>
                <a:latin typeface="Impact" panose="020B0806030902050204" pitchFamily="34" charset="0"/>
                <a:ea typeface="微软雅黑" panose="020B0503020204020204" pitchFamily="34" charset="-122"/>
              </a:rPr>
              <a:t>C</a:t>
            </a:r>
            <a:r>
              <a:rPr lang="en-US" altLang="x-none" sz="2400"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omprehensive care </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综合性 </a:t>
            </a:r>
            <a:endParaRPr lang="en-US" altLang="x-none" sz="2400"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endParaRPr>
          </a:p>
          <a:p>
            <a:pPr marL="342900" indent="-342900">
              <a:buClr>
                <a:srgbClr val="B13528"/>
              </a:buClr>
              <a:buFont typeface="Arial" panose="020B0604020202020204" pitchFamily="34" charset="0"/>
              <a:buChar char="•"/>
            </a:pPr>
            <a:r>
              <a:rPr lang="en-US" altLang="x-none" sz="2800" dirty="0">
                <a:solidFill>
                  <a:srgbClr val="B13528"/>
                </a:solidFill>
                <a:latin typeface="Impact" panose="020B0806030902050204" pitchFamily="34" charset="0"/>
                <a:ea typeface="微软雅黑" panose="020B0503020204020204" pitchFamily="34" charset="-122"/>
              </a:rPr>
              <a:t>C</a:t>
            </a:r>
            <a:r>
              <a:rPr lang="en-US" altLang="x-none" sz="2400"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oordination of care  </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协调性 </a:t>
            </a:r>
            <a:endParaRPr lang="en-US" altLang="x-none" sz="2400"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endParaRPr>
          </a:p>
        </p:txBody>
      </p:sp>
      <p:grpSp>
        <p:nvGrpSpPr>
          <p:cNvPr id="63" name="组合 62"/>
          <p:cNvGrpSpPr/>
          <p:nvPr/>
        </p:nvGrpSpPr>
        <p:grpSpPr>
          <a:xfrm>
            <a:off x="954197" y="3448282"/>
            <a:ext cx="2223176" cy="1765300"/>
            <a:chOff x="954197" y="1365482"/>
            <a:chExt cx="2223176" cy="1765300"/>
          </a:xfrm>
        </p:grpSpPr>
        <p:sp>
          <p:nvSpPr>
            <p:cNvPr id="65" name="六边形 64"/>
            <p:cNvSpPr/>
            <p:nvPr/>
          </p:nvSpPr>
          <p:spPr>
            <a:xfrm>
              <a:off x="1129624" y="1365482"/>
              <a:ext cx="2047749" cy="1765300"/>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5400" dirty="0">
                  <a:solidFill>
                    <a:prstClr val="white"/>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rPr>
                <a:t>4C</a:t>
              </a:r>
              <a:endParaRPr lang="zh-CN" altLang="en-US" sz="5400" dirty="0">
                <a:solidFill>
                  <a:prstClr val="white"/>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endParaRPr>
            </a:p>
          </p:txBody>
        </p:sp>
        <p:sp>
          <p:nvSpPr>
            <p:cNvPr id="66" name="六边形 65"/>
            <p:cNvSpPr/>
            <p:nvPr/>
          </p:nvSpPr>
          <p:spPr>
            <a:xfrm>
              <a:off x="954197" y="1365482"/>
              <a:ext cx="2047749" cy="1765300"/>
            </a:xfrm>
            <a:prstGeom prst="hexagon">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7200" dirty="0">
                  <a:solidFill>
                    <a:prstClr val="white"/>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rPr>
                <a:t>4P</a:t>
              </a:r>
              <a:endParaRPr lang="zh-CN" altLang="en-US" sz="7200" dirty="0">
                <a:solidFill>
                  <a:prstClr val="white"/>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endParaRPr>
            </a:p>
          </p:txBody>
        </p:sp>
      </p:grpSp>
      <p:sp>
        <p:nvSpPr>
          <p:cNvPr id="67" name="矩形 66"/>
          <p:cNvSpPr/>
          <p:nvPr/>
        </p:nvSpPr>
        <p:spPr>
          <a:xfrm>
            <a:off x="3604427" y="3448282"/>
            <a:ext cx="7327900" cy="1815882"/>
          </a:xfrm>
          <a:prstGeom prst="rect">
            <a:avLst/>
          </a:prstGeom>
        </p:spPr>
        <p:txBody>
          <a:bodyPr wrap="square">
            <a:spAutoFit/>
          </a:bodyPr>
          <a:lstStyle/>
          <a:p>
            <a:pPr marL="342900" indent="-342900">
              <a:buClr>
                <a:srgbClr val="B13528"/>
              </a:buClr>
              <a:buFont typeface="Arial" panose="020B0604020202020204" pitchFamily="34" charset="0"/>
              <a:buChar char="•"/>
            </a:pPr>
            <a:r>
              <a:rPr lang="en-US" altLang="x-none" sz="2800" dirty="0">
                <a:solidFill>
                  <a:srgbClr val="B13528"/>
                </a:solidFill>
                <a:latin typeface="Impact" panose="020B0806030902050204" pitchFamily="34" charset="0"/>
                <a:ea typeface="微软雅黑" panose="020B0503020204020204" pitchFamily="34" charset="-122"/>
              </a:rPr>
              <a:t>P</a:t>
            </a:r>
            <a:r>
              <a:rPr lang="en-US" altLang="x-none" sz="2400"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rimacy  care</a:t>
            </a:r>
            <a:r>
              <a:rPr lang="en-US" altLang="x-none" sz="2400" b="1"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  </a:t>
            </a:r>
            <a:r>
              <a:rPr lang="zh-CN" altLang="en-US" sz="2400" b="1"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初级保健服务 </a:t>
            </a:r>
            <a:endParaRPr lang="en-US" altLang="x-none" sz="2400" b="1"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endParaRPr>
          </a:p>
          <a:p>
            <a:pPr marL="342900" indent="-342900">
              <a:buClr>
                <a:srgbClr val="B13528"/>
              </a:buClr>
              <a:buFont typeface="Arial" panose="020B0604020202020204" pitchFamily="34" charset="0"/>
              <a:buChar char="•"/>
            </a:pPr>
            <a:r>
              <a:rPr lang="en-US" altLang="x-none" sz="2800" dirty="0" err="1">
                <a:solidFill>
                  <a:srgbClr val="B13528"/>
                </a:solidFill>
                <a:latin typeface="Impact" panose="020B0806030902050204" pitchFamily="34" charset="0"/>
                <a:ea typeface="微软雅黑" panose="020B0503020204020204" pitchFamily="34" charset="-122"/>
              </a:rPr>
              <a:t>P</a:t>
            </a:r>
            <a:r>
              <a:rPr lang="en-US" altLang="x-none" sz="2400" dirty="0" err="1">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ersonalised</a:t>
            </a:r>
            <a:r>
              <a:rPr lang="en-US" altLang="x-none" sz="2400"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 care  </a:t>
            </a:r>
            <a:r>
              <a:rPr lang="zh-CN" altLang="en-US" sz="2400" b="1"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个性化的服务 </a:t>
            </a:r>
            <a:endParaRPr lang="en-US" altLang="x-none" sz="2400" b="1"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endParaRPr>
          </a:p>
          <a:p>
            <a:pPr marL="342900" indent="-342900">
              <a:buClr>
                <a:srgbClr val="B13528"/>
              </a:buClr>
              <a:buFont typeface="Arial" panose="020B0604020202020204" pitchFamily="34" charset="0"/>
              <a:buChar char="•"/>
            </a:pPr>
            <a:r>
              <a:rPr lang="en-US" altLang="x-none" sz="2800" dirty="0">
                <a:solidFill>
                  <a:srgbClr val="B13528"/>
                </a:solidFill>
                <a:latin typeface="Impact" panose="020B0806030902050204" pitchFamily="34" charset="0"/>
                <a:ea typeface="微软雅黑" panose="020B0503020204020204" pitchFamily="34" charset="-122"/>
              </a:rPr>
              <a:t>P</a:t>
            </a:r>
            <a:r>
              <a:rPr lang="en-US" altLang="x-none" sz="2400"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revention/health promotion  </a:t>
            </a:r>
            <a:r>
              <a:rPr lang="zh-CN" altLang="en-US" sz="2400" b="1"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预防</a:t>
            </a:r>
            <a:r>
              <a:rPr lang="en-US" altLang="zh-CN" sz="2400" b="1"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a:t>
            </a:r>
            <a:r>
              <a:rPr lang="zh-CN" altLang="en-US" sz="2400" b="1"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健康促进 </a:t>
            </a:r>
            <a:endParaRPr lang="en-US" altLang="x-none" sz="2400" b="1"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endParaRPr>
          </a:p>
          <a:p>
            <a:pPr marL="342900" indent="-342900">
              <a:buClr>
                <a:srgbClr val="B13528"/>
              </a:buClr>
              <a:buFont typeface="Arial" panose="020B0604020202020204" pitchFamily="34" charset="0"/>
              <a:buChar char="•"/>
            </a:pPr>
            <a:r>
              <a:rPr lang="en-US" altLang="x-none" sz="2800" dirty="0">
                <a:solidFill>
                  <a:srgbClr val="B13528"/>
                </a:solidFill>
                <a:latin typeface="Impact" panose="020B0806030902050204" pitchFamily="34" charset="0"/>
                <a:ea typeface="微软雅黑" panose="020B0503020204020204" pitchFamily="34" charset="-122"/>
              </a:rPr>
              <a:t>P</a:t>
            </a:r>
            <a:r>
              <a:rPr lang="en-US" altLang="x-none" sz="2400"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atient oriented care  </a:t>
            </a:r>
            <a:r>
              <a:rPr lang="zh-CN" altLang="en-US" sz="2400" b="1"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以病人为中心 </a:t>
            </a:r>
            <a:endParaRPr lang="en-US" altLang="x-none" sz="2400" b="1"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7" name="矩形 6"/>
          <p:cNvSpPr/>
          <p:nvPr/>
        </p:nvSpPr>
        <p:spPr>
          <a:xfrm>
            <a:off x="1735254" y="5857048"/>
            <a:ext cx="7981673" cy="584775"/>
          </a:xfrm>
          <a:prstGeom prst="rect">
            <a:avLst/>
          </a:prstGeom>
        </p:spPr>
        <p:txBody>
          <a:bodyPr wrap="none">
            <a:spAutoFit/>
          </a:bodyPr>
          <a:lstStyle/>
          <a:p>
            <a:pPr algn="ctr"/>
            <a:r>
              <a:rPr lang="zh-CN" altLang="en-US" sz="3200" b="1" spc="600" dirty="0">
                <a:solidFill>
                  <a:schemeClr val="bg1"/>
                </a:solidFill>
                <a:latin typeface="微软雅黑" panose="020B0503020204020204" pitchFamily="34" charset="-122"/>
                <a:ea typeface="微软雅黑" panose="020B0503020204020204" pitchFamily="34" charset="-122"/>
              </a:rPr>
              <a:t>以症状和健康问题为导向的临床学科</a:t>
            </a:r>
            <a:endParaRPr lang="zh-CN" altLang="en-US" sz="3200" b="1" spc="6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矩形 69"/>
          <p:cNvSpPr/>
          <p:nvPr/>
        </p:nvSpPr>
        <p:spPr>
          <a:xfrm>
            <a:off x="5984463" y="2600727"/>
            <a:ext cx="5057154" cy="3602349"/>
          </a:xfrm>
          <a:prstGeom prst="rect">
            <a:avLst/>
          </a:prstGeom>
          <a:solidFill>
            <a:schemeClr val="bg1"/>
          </a:solidFill>
          <a:ln>
            <a:noFill/>
          </a:ln>
          <a:effectLst>
            <a:outerShdw blurRad="63500" sx="101000" sy="101000" algn="ctr" rotWithShape="0">
              <a:prstClr val="black">
                <a:alpha val="1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8983331" y="1282702"/>
            <a:ext cx="2058286" cy="96917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任意多边形 27"/>
          <p:cNvSpPr/>
          <p:nvPr/>
        </p:nvSpPr>
        <p:spPr>
          <a:xfrm rot="5400000">
            <a:off x="7426886" y="473076"/>
            <a:ext cx="969169" cy="2588426"/>
          </a:xfrm>
          <a:custGeom>
            <a:avLst/>
            <a:gdLst>
              <a:gd name="connsiteX0" fmla="*/ 0 w 1021607"/>
              <a:gd name="connsiteY0" fmla="*/ 1219907 h 1219907"/>
              <a:gd name="connsiteX1" fmla="*/ 0 w 1021607"/>
              <a:gd name="connsiteY1" fmla="*/ 116036 h 1219907"/>
              <a:gd name="connsiteX2" fmla="*/ 381631 w 1021607"/>
              <a:gd name="connsiteY2" fmla="*/ 116036 h 1219907"/>
              <a:gd name="connsiteX3" fmla="*/ 510804 w 1021607"/>
              <a:gd name="connsiteY3" fmla="*/ 0 h 1219907"/>
              <a:gd name="connsiteX4" fmla="*/ 639977 w 1021607"/>
              <a:gd name="connsiteY4" fmla="*/ 116036 h 1219907"/>
              <a:gd name="connsiteX5" fmla="*/ 1021607 w 1021607"/>
              <a:gd name="connsiteY5" fmla="*/ 116036 h 1219907"/>
              <a:gd name="connsiteX6" fmla="*/ 1021607 w 1021607"/>
              <a:gd name="connsiteY6" fmla="*/ 1219907 h 1219907"/>
              <a:gd name="connsiteX0-1" fmla="*/ 0 w 1021607"/>
              <a:gd name="connsiteY0-2" fmla="*/ 1450176 h 1450176"/>
              <a:gd name="connsiteX1-3" fmla="*/ 0 w 1021607"/>
              <a:gd name="connsiteY1-4" fmla="*/ 346305 h 1450176"/>
              <a:gd name="connsiteX2-5" fmla="*/ 381631 w 1021607"/>
              <a:gd name="connsiteY2-6" fmla="*/ 346305 h 1450176"/>
              <a:gd name="connsiteX3-7" fmla="*/ 518559 w 1021607"/>
              <a:gd name="connsiteY3-8" fmla="*/ 0 h 1450176"/>
              <a:gd name="connsiteX4-9" fmla="*/ 639977 w 1021607"/>
              <a:gd name="connsiteY4-10" fmla="*/ 346305 h 1450176"/>
              <a:gd name="connsiteX5-11" fmla="*/ 1021607 w 1021607"/>
              <a:gd name="connsiteY5-12" fmla="*/ 346305 h 1450176"/>
              <a:gd name="connsiteX6-13" fmla="*/ 1021607 w 1021607"/>
              <a:gd name="connsiteY6-14" fmla="*/ 1450176 h 1450176"/>
              <a:gd name="connsiteX7" fmla="*/ 0 w 1021607"/>
              <a:gd name="connsiteY7" fmla="*/ 1450176 h 1450176"/>
              <a:gd name="connsiteX0-15" fmla="*/ 0 w 1021607"/>
              <a:gd name="connsiteY0-16" fmla="*/ 1184880 h 1184880"/>
              <a:gd name="connsiteX1-17" fmla="*/ 0 w 1021607"/>
              <a:gd name="connsiteY1-18" fmla="*/ 81009 h 1184880"/>
              <a:gd name="connsiteX2-19" fmla="*/ 381631 w 1021607"/>
              <a:gd name="connsiteY2-20" fmla="*/ 81009 h 1184880"/>
              <a:gd name="connsiteX3-21" fmla="*/ 531949 w 1021607"/>
              <a:gd name="connsiteY3-22" fmla="*/ 0 h 1184880"/>
              <a:gd name="connsiteX4-23" fmla="*/ 639977 w 1021607"/>
              <a:gd name="connsiteY4-24" fmla="*/ 81009 h 1184880"/>
              <a:gd name="connsiteX5-25" fmla="*/ 1021607 w 1021607"/>
              <a:gd name="connsiteY5-26" fmla="*/ 81009 h 1184880"/>
              <a:gd name="connsiteX6-27" fmla="*/ 1021607 w 1021607"/>
              <a:gd name="connsiteY6-28" fmla="*/ 1184880 h 1184880"/>
              <a:gd name="connsiteX7-29" fmla="*/ 0 w 1021607"/>
              <a:gd name="connsiteY7-30" fmla="*/ 1184880 h 1184880"/>
              <a:gd name="connsiteX0-31" fmla="*/ 0 w 1021607"/>
              <a:gd name="connsiteY0-32" fmla="*/ 1155698 h 1155698"/>
              <a:gd name="connsiteX1-33" fmla="*/ 0 w 1021607"/>
              <a:gd name="connsiteY1-34" fmla="*/ 51827 h 1155698"/>
              <a:gd name="connsiteX2-35" fmla="*/ 381631 w 1021607"/>
              <a:gd name="connsiteY2-36" fmla="*/ 51827 h 1155698"/>
              <a:gd name="connsiteX3-37" fmla="*/ 531952 w 1021607"/>
              <a:gd name="connsiteY3-38" fmla="*/ 0 h 1155698"/>
              <a:gd name="connsiteX4-39" fmla="*/ 639977 w 1021607"/>
              <a:gd name="connsiteY4-40" fmla="*/ 51827 h 1155698"/>
              <a:gd name="connsiteX5-41" fmla="*/ 1021607 w 1021607"/>
              <a:gd name="connsiteY5-42" fmla="*/ 51827 h 1155698"/>
              <a:gd name="connsiteX6-43" fmla="*/ 1021607 w 1021607"/>
              <a:gd name="connsiteY6-44" fmla="*/ 1155698 h 1155698"/>
              <a:gd name="connsiteX7-45" fmla="*/ 0 w 1021607"/>
              <a:gd name="connsiteY7-46" fmla="*/ 1155698 h 115569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29" y="connsiteY7-30"/>
              </a:cxn>
            </a:cxnLst>
            <a:rect l="l" t="t" r="r" b="b"/>
            <a:pathLst>
              <a:path w="1021607" h="1155698">
                <a:moveTo>
                  <a:pt x="0" y="1155698"/>
                </a:moveTo>
                <a:lnTo>
                  <a:pt x="0" y="51827"/>
                </a:lnTo>
                <a:lnTo>
                  <a:pt x="381631" y="51827"/>
                </a:lnTo>
                <a:lnTo>
                  <a:pt x="531952" y="0"/>
                </a:lnTo>
                <a:lnTo>
                  <a:pt x="639977" y="51827"/>
                </a:lnTo>
                <a:lnTo>
                  <a:pt x="1021607" y="51827"/>
                </a:lnTo>
                <a:lnTo>
                  <a:pt x="1021607" y="1155698"/>
                </a:lnTo>
                <a:lnTo>
                  <a:pt x="0" y="1155698"/>
                </a:lnTo>
                <a:close/>
              </a:path>
            </a:pathLst>
          </a:cu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9" name="任意多边形 28"/>
          <p:cNvSpPr/>
          <p:nvPr/>
        </p:nvSpPr>
        <p:spPr>
          <a:xfrm rot="5400000">
            <a:off x="5033830" y="473078"/>
            <a:ext cx="969169" cy="2588426"/>
          </a:xfrm>
          <a:custGeom>
            <a:avLst/>
            <a:gdLst>
              <a:gd name="connsiteX0" fmla="*/ 0 w 1021607"/>
              <a:gd name="connsiteY0" fmla="*/ 1219907 h 1219907"/>
              <a:gd name="connsiteX1" fmla="*/ 0 w 1021607"/>
              <a:gd name="connsiteY1" fmla="*/ 116036 h 1219907"/>
              <a:gd name="connsiteX2" fmla="*/ 381631 w 1021607"/>
              <a:gd name="connsiteY2" fmla="*/ 116036 h 1219907"/>
              <a:gd name="connsiteX3" fmla="*/ 510804 w 1021607"/>
              <a:gd name="connsiteY3" fmla="*/ 0 h 1219907"/>
              <a:gd name="connsiteX4" fmla="*/ 639977 w 1021607"/>
              <a:gd name="connsiteY4" fmla="*/ 116036 h 1219907"/>
              <a:gd name="connsiteX5" fmla="*/ 1021607 w 1021607"/>
              <a:gd name="connsiteY5" fmla="*/ 116036 h 1219907"/>
              <a:gd name="connsiteX6" fmla="*/ 1021607 w 1021607"/>
              <a:gd name="connsiteY6" fmla="*/ 1219907 h 1219907"/>
              <a:gd name="connsiteX0-1" fmla="*/ 0 w 1021607"/>
              <a:gd name="connsiteY0-2" fmla="*/ 1450176 h 1450176"/>
              <a:gd name="connsiteX1-3" fmla="*/ 0 w 1021607"/>
              <a:gd name="connsiteY1-4" fmla="*/ 346305 h 1450176"/>
              <a:gd name="connsiteX2-5" fmla="*/ 381631 w 1021607"/>
              <a:gd name="connsiteY2-6" fmla="*/ 346305 h 1450176"/>
              <a:gd name="connsiteX3-7" fmla="*/ 518559 w 1021607"/>
              <a:gd name="connsiteY3-8" fmla="*/ 0 h 1450176"/>
              <a:gd name="connsiteX4-9" fmla="*/ 639977 w 1021607"/>
              <a:gd name="connsiteY4-10" fmla="*/ 346305 h 1450176"/>
              <a:gd name="connsiteX5-11" fmla="*/ 1021607 w 1021607"/>
              <a:gd name="connsiteY5-12" fmla="*/ 346305 h 1450176"/>
              <a:gd name="connsiteX6-13" fmla="*/ 1021607 w 1021607"/>
              <a:gd name="connsiteY6-14" fmla="*/ 1450176 h 1450176"/>
              <a:gd name="connsiteX7" fmla="*/ 0 w 1021607"/>
              <a:gd name="connsiteY7" fmla="*/ 1450176 h 1450176"/>
              <a:gd name="connsiteX0-15" fmla="*/ 0 w 1021607"/>
              <a:gd name="connsiteY0-16" fmla="*/ 1184880 h 1184880"/>
              <a:gd name="connsiteX1-17" fmla="*/ 0 w 1021607"/>
              <a:gd name="connsiteY1-18" fmla="*/ 81009 h 1184880"/>
              <a:gd name="connsiteX2-19" fmla="*/ 381631 w 1021607"/>
              <a:gd name="connsiteY2-20" fmla="*/ 81009 h 1184880"/>
              <a:gd name="connsiteX3-21" fmla="*/ 531949 w 1021607"/>
              <a:gd name="connsiteY3-22" fmla="*/ 0 h 1184880"/>
              <a:gd name="connsiteX4-23" fmla="*/ 639977 w 1021607"/>
              <a:gd name="connsiteY4-24" fmla="*/ 81009 h 1184880"/>
              <a:gd name="connsiteX5-25" fmla="*/ 1021607 w 1021607"/>
              <a:gd name="connsiteY5-26" fmla="*/ 81009 h 1184880"/>
              <a:gd name="connsiteX6-27" fmla="*/ 1021607 w 1021607"/>
              <a:gd name="connsiteY6-28" fmla="*/ 1184880 h 1184880"/>
              <a:gd name="connsiteX7-29" fmla="*/ 0 w 1021607"/>
              <a:gd name="connsiteY7-30" fmla="*/ 1184880 h 1184880"/>
              <a:gd name="connsiteX0-31" fmla="*/ 0 w 1021607"/>
              <a:gd name="connsiteY0-32" fmla="*/ 1155698 h 1155698"/>
              <a:gd name="connsiteX1-33" fmla="*/ 0 w 1021607"/>
              <a:gd name="connsiteY1-34" fmla="*/ 51827 h 1155698"/>
              <a:gd name="connsiteX2-35" fmla="*/ 381631 w 1021607"/>
              <a:gd name="connsiteY2-36" fmla="*/ 51827 h 1155698"/>
              <a:gd name="connsiteX3-37" fmla="*/ 531952 w 1021607"/>
              <a:gd name="connsiteY3-38" fmla="*/ 0 h 1155698"/>
              <a:gd name="connsiteX4-39" fmla="*/ 639977 w 1021607"/>
              <a:gd name="connsiteY4-40" fmla="*/ 51827 h 1155698"/>
              <a:gd name="connsiteX5-41" fmla="*/ 1021607 w 1021607"/>
              <a:gd name="connsiteY5-42" fmla="*/ 51827 h 1155698"/>
              <a:gd name="connsiteX6-43" fmla="*/ 1021607 w 1021607"/>
              <a:gd name="connsiteY6-44" fmla="*/ 1155698 h 1155698"/>
              <a:gd name="connsiteX7-45" fmla="*/ 0 w 1021607"/>
              <a:gd name="connsiteY7-46" fmla="*/ 1155698 h 115569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29" y="connsiteY7-30"/>
              </a:cxn>
            </a:cxnLst>
            <a:rect l="l" t="t" r="r" b="b"/>
            <a:pathLst>
              <a:path w="1021607" h="1155698">
                <a:moveTo>
                  <a:pt x="0" y="1155698"/>
                </a:moveTo>
                <a:lnTo>
                  <a:pt x="0" y="51827"/>
                </a:lnTo>
                <a:lnTo>
                  <a:pt x="381631" y="51827"/>
                </a:lnTo>
                <a:lnTo>
                  <a:pt x="531952" y="0"/>
                </a:lnTo>
                <a:lnTo>
                  <a:pt x="639977" y="51827"/>
                </a:lnTo>
                <a:lnTo>
                  <a:pt x="1021607" y="51827"/>
                </a:lnTo>
                <a:lnTo>
                  <a:pt x="1021607" y="1155698"/>
                </a:lnTo>
                <a:lnTo>
                  <a:pt x="0" y="1155698"/>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任意多边形 25"/>
          <p:cNvSpPr/>
          <p:nvPr/>
        </p:nvSpPr>
        <p:spPr>
          <a:xfrm rot="5400000">
            <a:off x="2649155" y="473076"/>
            <a:ext cx="969169" cy="2588426"/>
          </a:xfrm>
          <a:custGeom>
            <a:avLst/>
            <a:gdLst>
              <a:gd name="connsiteX0" fmla="*/ 0 w 1021607"/>
              <a:gd name="connsiteY0" fmla="*/ 1219907 h 1219907"/>
              <a:gd name="connsiteX1" fmla="*/ 0 w 1021607"/>
              <a:gd name="connsiteY1" fmla="*/ 116036 h 1219907"/>
              <a:gd name="connsiteX2" fmla="*/ 381631 w 1021607"/>
              <a:gd name="connsiteY2" fmla="*/ 116036 h 1219907"/>
              <a:gd name="connsiteX3" fmla="*/ 510804 w 1021607"/>
              <a:gd name="connsiteY3" fmla="*/ 0 h 1219907"/>
              <a:gd name="connsiteX4" fmla="*/ 639977 w 1021607"/>
              <a:gd name="connsiteY4" fmla="*/ 116036 h 1219907"/>
              <a:gd name="connsiteX5" fmla="*/ 1021607 w 1021607"/>
              <a:gd name="connsiteY5" fmla="*/ 116036 h 1219907"/>
              <a:gd name="connsiteX6" fmla="*/ 1021607 w 1021607"/>
              <a:gd name="connsiteY6" fmla="*/ 1219907 h 1219907"/>
              <a:gd name="connsiteX0-1" fmla="*/ 0 w 1021607"/>
              <a:gd name="connsiteY0-2" fmla="*/ 1450176 h 1450176"/>
              <a:gd name="connsiteX1-3" fmla="*/ 0 w 1021607"/>
              <a:gd name="connsiteY1-4" fmla="*/ 346305 h 1450176"/>
              <a:gd name="connsiteX2-5" fmla="*/ 381631 w 1021607"/>
              <a:gd name="connsiteY2-6" fmla="*/ 346305 h 1450176"/>
              <a:gd name="connsiteX3-7" fmla="*/ 518559 w 1021607"/>
              <a:gd name="connsiteY3-8" fmla="*/ 0 h 1450176"/>
              <a:gd name="connsiteX4-9" fmla="*/ 639977 w 1021607"/>
              <a:gd name="connsiteY4-10" fmla="*/ 346305 h 1450176"/>
              <a:gd name="connsiteX5-11" fmla="*/ 1021607 w 1021607"/>
              <a:gd name="connsiteY5-12" fmla="*/ 346305 h 1450176"/>
              <a:gd name="connsiteX6-13" fmla="*/ 1021607 w 1021607"/>
              <a:gd name="connsiteY6-14" fmla="*/ 1450176 h 1450176"/>
              <a:gd name="connsiteX7" fmla="*/ 0 w 1021607"/>
              <a:gd name="connsiteY7" fmla="*/ 1450176 h 1450176"/>
              <a:gd name="connsiteX0-15" fmla="*/ 0 w 1021607"/>
              <a:gd name="connsiteY0-16" fmla="*/ 1184880 h 1184880"/>
              <a:gd name="connsiteX1-17" fmla="*/ 0 w 1021607"/>
              <a:gd name="connsiteY1-18" fmla="*/ 81009 h 1184880"/>
              <a:gd name="connsiteX2-19" fmla="*/ 381631 w 1021607"/>
              <a:gd name="connsiteY2-20" fmla="*/ 81009 h 1184880"/>
              <a:gd name="connsiteX3-21" fmla="*/ 531949 w 1021607"/>
              <a:gd name="connsiteY3-22" fmla="*/ 0 h 1184880"/>
              <a:gd name="connsiteX4-23" fmla="*/ 639977 w 1021607"/>
              <a:gd name="connsiteY4-24" fmla="*/ 81009 h 1184880"/>
              <a:gd name="connsiteX5-25" fmla="*/ 1021607 w 1021607"/>
              <a:gd name="connsiteY5-26" fmla="*/ 81009 h 1184880"/>
              <a:gd name="connsiteX6-27" fmla="*/ 1021607 w 1021607"/>
              <a:gd name="connsiteY6-28" fmla="*/ 1184880 h 1184880"/>
              <a:gd name="connsiteX7-29" fmla="*/ 0 w 1021607"/>
              <a:gd name="connsiteY7-30" fmla="*/ 1184880 h 1184880"/>
              <a:gd name="connsiteX0-31" fmla="*/ 0 w 1021607"/>
              <a:gd name="connsiteY0-32" fmla="*/ 1155698 h 1155698"/>
              <a:gd name="connsiteX1-33" fmla="*/ 0 w 1021607"/>
              <a:gd name="connsiteY1-34" fmla="*/ 51827 h 1155698"/>
              <a:gd name="connsiteX2-35" fmla="*/ 381631 w 1021607"/>
              <a:gd name="connsiteY2-36" fmla="*/ 51827 h 1155698"/>
              <a:gd name="connsiteX3-37" fmla="*/ 531952 w 1021607"/>
              <a:gd name="connsiteY3-38" fmla="*/ 0 h 1155698"/>
              <a:gd name="connsiteX4-39" fmla="*/ 639977 w 1021607"/>
              <a:gd name="connsiteY4-40" fmla="*/ 51827 h 1155698"/>
              <a:gd name="connsiteX5-41" fmla="*/ 1021607 w 1021607"/>
              <a:gd name="connsiteY5-42" fmla="*/ 51827 h 1155698"/>
              <a:gd name="connsiteX6-43" fmla="*/ 1021607 w 1021607"/>
              <a:gd name="connsiteY6-44" fmla="*/ 1155698 h 1155698"/>
              <a:gd name="connsiteX7-45" fmla="*/ 0 w 1021607"/>
              <a:gd name="connsiteY7-46" fmla="*/ 1155698 h 115569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29" y="connsiteY7-30"/>
              </a:cxn>
            </a:cxnLst>
            <a:rect l="l" t="t" r="r" b="b"/>
            <a:pathLst>
              <a:path w="1021607" h="1155698">
                <a:moveTo>
                  <a:pt x="0" y="1155698"/>
                </a:moveTo>
                <a:lnTo>
                  <a:pt x="0" y="51827"/>
                </a:lnTo>
                <a:lnTo>
                  <a:pt x="381631" y="51827"/>
                </a:lnTo>
                <a:lnTo>
                  <a:pt x="531952" y="0"/>
                </a:lnTo>
                <a:lnTo>
                  <a:pt x="639977" y="51827"/>
                </a:lnTo>
                <a:lnTo>
                  <a:pt x="1021607" y="51827"/>
                </a:lnTo>
                <a:lnTo>
                  <a:pt x="1021607" y="1155698"/>
                </a:lnTo>
                <a:lnTo>
                  <a:pt x="0" y="1155698"/>
                </a:lnTo>
                <a:close/>
              </a:path>
            </a:pathLst>
          </a:cu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8" name="标题 47"/>
          <p:cNvSpPr>
            <a:spLocks noGrp="1"/>
          </p:cNvSpPr>
          <p:nvPr>
            <p:ph type="title"/>
          </p:nvPr>
        </p:nvSpPr>
        <p:spPr/>
        <p:txBody>
          <a:bodyPr>
            <a:normAutofit/>
          </a:bodyPr>
          <a:lstStyle/>
          <a:p>
            <a:r>
              <a:rPr lang="zh-CN" altLang="en-US" dirty="0">
                <a:sym typeface="Calibri" panose="020F0502020204030204" pitchFamily="34" charset="0"/>
              </a:rPr>
              <a:t>医学模式的转变：分久必合</a:t>
            </a:r>
            <a:endParaRPr lang="zh-CN" altLang="en-US" dirty="0">
              <a:sym typeface="Calibri" panose="020F0502020204030204" pitchFamily="34" charset="0"/>
            </a:endParaRPr>
          </a:p>
        </p:txBody>
      </p:sp>
      <p:cxnSp>
        <p:nvCxnSpPr>
          <p:cNvPr id="12" name="直接连接符 11"/>
          <p:cNvCxnSpPr/>
          <p:nvPr/>
        </p:nvCxnSpPr>
        <p:spPr>
          <a:xfrm>
            <a:off x="321032" y="902693"/>
            <a:ext cx="11300354" cy="0"/>
          </a:xfrm>
          <a:prstGeom prst="line">
            <a:avLst/>
          </a:prstGeom>
          <a:ln>
            <a:solidFill>
              <a:srgbClr val="B13528"/>
            </a:solidFill>
          </a:ln>
        </p:spPr>
        <p:style>
          <a:lnRef idx="1">
            <a:schemeClr val="accent1"/>
          </a:lnRef>
          <a:fillRef idx="0">
            <a:schemeClr val="accent1"/>
          </a:fillRef>
          <a:effectRef idx="0">
            <a:schemeClr val="accent1"/>
          </a:effectRef>
          <a:fontRef idx="minor">
            <a:schemeClr val="tx1"/>
          </a:fontRef>
        </p:style>
      </p:cxnSp>
      <p:sp>
        <p:nvSpPr>
          <p:cNvPr id="19" name="任意多边形 18"/>
          <p:cNvSpPr/>
          <p:nvPr/>
        </p:nvSpPr>
        <p:spPr>
          <a:xfrm rot="5400000">
            <a:off x="1061961" y="820017"/>
            <a:ext cx="969169" cy="1894544"/>
          </a:xfrm>
          <a:custGeom>
            <a:avLst/>
            <a:gdLst>
              <a:gd name="connsiteX0" fmla="*/ 0 w 1021607"/>
              <a:gd name="connsiteY0" fmla="*/ 1219907 h 1219907"/>
              <a:gd name="connsiteX1" fmla="*/ 0 w 1021607"/>
              <a:gd name="connsiteY1" fmla="*/ 116036 h 1219907"/>
              <a:gd name="connsiteX2" fmla="*/ 381631 w 1021607"/>
              <a:gd name="connsiteY2" fmla="*/ 116036 h 1219907"/>
              <a:gd name="connsiteX3" fmla="*/ 510804 w 1021607"/>
              <a:gd name="connsiteY3" fmla="*/ 0 h 1219907"/>
              <a:gd name="connsiteX4" fmla="*/ 639977 w 1021607"/>
              <a:gd name="connsiteY4" fmla="*/ 116036 h 1219907"/>
              <a:gd name="connsiteX5" fmla="*/ 1021607 w 1021607"/>
              <a:gd name="connsiteY5" fmla="*/ 116036 h 1219907"/>
              <a:gd name="connsiteX6" fmla="*/ 1021607 w 1021607"/>
              <a:gd name="connsiteY6" fmla="*/ 1219907 h 1219907"/>
              <a:gd name="connsiteX0-1" fmla="*/ 0 w 1021607"/>
              <a:gd name="connsiteY0-2" fmla="*/ 1450176 h 1450176"/>
              <a:gd name="connsiteX1-3" fmla="*/ 0 w 1021607"/>
              <a:gd name="connsiteY1-4" fmla="*/ 346305 h 1450176"/>
              <a:gd name="connsiteX2-5" fmla="*/ 381631 w 1021607"/>
              <a:gd name="connsiteY2-6" fmla="*/ 346305 h 1450176"/>
              <a:gd name="connsiteX3-7" fmla="*/ 518559 w 1021607"/>
              <a:gd name="connsiteY3-8" fmla="*/ 0 h 1450176"/>
              <a:gd name="connsiteX4-9" fmla="*/ 639977 w 1021607"/>
              <a:gd name="connsiteY4-10" fmla="*/ 346305 h 1450176"/>
              <a:gd name="connsiteX5-11" fmla="*/ 1021607 w 1021607"/>
              <a:gd name="connsiteY5-12" fmla="*/ 346305 h 1450176"/>
              <a:gd name="connsiteX6-13" fmla="*/ 1021607 w 1021607"/>
              <a:gd name="connsiteY6-14" fmla="*/ 1450176 h 1450176"/>
              <a:gd name="connsiteX7" fmla="*/ 0 w 1021607"/>
              <a:gd name="connsiteY7" fmla="*/ 1450176 h 1450176"/>
              <a:gd name="connsiteX0-15" fmla="*/ 0 w 1021607"/>
              <a:gd name="connsiteY0-16" fmla="*/ 1184880 h 1184880"/>
              <a:gd name="connsiteX1-17" fmla="*/ 0 w 1021607"/>
              <a:gd name="connsiteY1-18" fmla="*/ 81009 h 1184880"/>
              <a:gd name="connsiteX2-19" fmla="*/ 381631 w 1021607"/>
              <a:gd name="connsiteY2-20" fmla="*/ 81009 h 1184880"/>
              <a:gd name="connsiteX3-21" fmla="*/ 531949 w 1021607"/>
              <a:gd name="connsiteY3-22" fmla="*/ 0 h 1184880"/>
              <a:gd name="connsiteX4-23" fmla="*/ 639977 w 1021607"/>
              <a:gd name="connsiteY4-24" fmla="*/ 81009 h 1184880"/>
              <a:gd name="connsiteX5-25" fmla="*/ 1021607 w 1021607"/>
              <a:gd name="connsiteY5-26" fmla="*/ 81009 h 1184880"/>
              <a:gd name="connsiteX6-27" fmla="*/ 1021607 w 1021607"/>
              <a:gd name="connsiteY6-28" fmla="*/ 1184880 h 1184880"/>
              <a:gd name="connsiteX7-29" fmla="*/ 0 w 1021607"/>
              <a:gd name="connsiteY7-30" fmla="*/ 1184880 h 1184880"/>
              <a:gd name="connsiteX0-31" fmla="*/ 0 w 1021607"/>
              <a:gd name="connsiteY0-32" fmla="*/ 1155698 h 1155698"/>
              <a:gd name="connsiteX1-33" fmla="*/ 0 w 1021607"/>
              <a:gd name="connsiteY1-34" fmla="*/ 51827 h 1155698"/>
              <a:gd name="connsiteX2-35" fmla="*/ 381631 w 1021607"/>
              <a:gd name="connsiteY2-36" fmla="*/ 51827 h 1155698"/>
              <a:gd name="connsiteX3-37" fmla="*/ 531952 w 1021607"/>
              <a:gd name="connsiteY3-38" fmla="*/ 0 h 1155698"/>
              <a:gd name="connsiteX4-39" fmla="*/ 639977 w 1021607"/>
              <a:gd name="connsiteY4-40" fmla="*/ 51827 h 1155698"/>
              <a:gd name="connsiteX5-41" fmla="*/ 1021607 w 1021607"/>
              <a:gd name="connsiteY5-42" fmla="*/ 51827 h 1155698"/>
              <a:gd name="connsiteX6-43" fmla="*/ 1021607 w 1021607"/>
              <a:gd name="connsiteY6-44" fmla="*/ 1155698 h 1155698"/>
              <a:gd name="connsiteX7-45" fmla="*/ 0 w 1021607"/>
              <a:gd name="connsiteY7-46" fmla="*/ 1155698 h 115569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29" y="connsiteY7-30"/>
              </a:cxn>
            </a:cxnLst>
            <a:rect l="l" t="t" r="r" b="b"/>
            <a:pathLst>
              <a:path w="1021607" h="1155698">
                <a:moveTo>
                  <a:pt x="0" y="1155698"/>
                </a:moveTo>
                <a:lnTo>
                  <a:pt x="0" y="51827"/>
                </a:lnTo>
                <a:lnTo>
                  <a:pt x="381631" y="51827"/>
                </a:lnTo>
                <a:lnTo>
                  <a:pt x="531952" y="0"/>
                </a:lnTo>
                <a:lnTo>
                  <a:pt x="639977" y="51827"/>
                </a:lnTo>
                <a:lnTo>
                  <a:pt x="1021607" y="51827"/>
                </a:lnTo>
                <a:lnTo>
                  <a:pt x="1021607" y="1155698"/>
                </a:lnTo>
                <a:lnTo>
                  <a:pt x="0" y="1155698"/>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p:cNvSpPr txBox="1"/>
          <p:nvPr/>
        </p:nvSpPr>
        <p:spPr>
          <a:xfrm>
            <a:off x="723899" y="1505676"/>
            <a:ext cx="1620957" cy="523220"/>
          </a:xfrm>
          <a:prstGeom prst="rect">
            <a:avLst/>
          </a:prstGeom>
          <a:noFill/>
        </p:spPr>
        <p:txBody>
          <a:bodyPr wrap="none" rtlCol="0">
            <a:spAutoFit/>
          </a:bodyPr>
          <a:lstStyle/>
          <a:p>
            <a:r>
              <a:rPr lang="zh-CN" altLang="en-US" sz="2800" b="1" dirty="0">
                <a:solidFill>
                  <a:schemeClr val="bg1"/>
                </a:solidFill>
                <a:latin typeface="微软雅黑" panose="020B0503020204020204" pitchFamily="34" charset="-122"/>
                <a:ea typeface="微软雅黑" panose="020B0503020204020204" pitchFamily="34" charset="-122"/>
              </a:rPr>
              <a:t>临床医学</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27" name="文本框 26"/>
          <p:cNvSpPr txBox="1"/>
          <p:nvPr/>
        </p:nvSpPr>
        <p:spPr>
          <a:xfrm>
            <a:off x="2481943" y="1505677"/>
            <a:ext cx="1778051" cy="523220"/>
          </a:xfrm>
          <a:prstGeom prst="rect">
            <a:avLst/>
          </a:prstGeom>
          <a:noFill/>
        </p:spPr>
        <p:txBody>
          <a:bodyPr wrap="none" rtlCol="0">
            <a:spAutoFit/>
          </a:bodyPr>
          <a:lstStyle/>
          <a:p>
            <a:r>
              <a:rPr lang="zh-CN" altLang="en-US" sz="2800" b="1" dirty="0">
                <a:solidFill>
                  <a:schemeClr val="bg1"/>
                </a:solidFill>
                <a:latin typeface="微软雅黑" panose="020B0503020204020204" pitchFamily="34" charset="-122"/>
                <a:ea typeface="微软雅黑" panose="020B0503020204020204" pitchFamily="34" charset="-122"/>
              </a:rPr>
              <a:t>专科</a:t>
            </a:r>
            <a:r>
              <a:rPr lang="en-US" altLang="zh-CN" sz="2800" b="1" dirty="0">
                <a:solidFill>
                  <a:schemeClr val="bg1"/>
                </a:solidFill>
                <a:latin typeface="微软雅黑" panose="020B0503020204020204" pitchFamily="34" charset="-122"/>
                <a:ea typeface="微软雅黑" panose="020B0503020204020204" pitchFamily="34" charset="-122"/>
              </a:rPr>
              <a:t>·</a:t>
            </a:r>
            <a:r>
              <a:rPr lang="zh-CN" altLang="en-US" sz="2800" b="1" dirty="0">
                <a:solidFill>
                  <a:schemeClr val="bg1"/>
                </a:solidFill>
                <a:latin typeface="微软雅黑" panose="020B0503020204020204" pitchFamily="34" charset="-122"/>
                <a:ea typeface="微软雅黑" panose="020B0503020204020204" pitchFamily="34" charset="-122"/>
              </a:rPr>
              <a:t>二级</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30" name="文本框 29"/>
          <p:cNvSpPr txBox="1"/>
          <p:nvPr/>
        </p:nvSpPr>
        <p:spPr>
          <a:xfrm>
            <a:off x="4479817" y="1505677"/>
            <a:ext cx="2137124" cy="523220"/>
          </a:xfrm>
          <a:prstGeom prst="rect">
            <a:avLst/>
          </a:prstGeom>
          <a:noFill/>
        </p:spPr>
        <p:txBody>
          <a:bodyPr wrap="none" rtlCol="0">
            <a:spAutoFit/>
          </a:bodyPr>
          <a:lstStyle/>
          <a:p>
            <a:r>
              <a:rPr lang="zh-CN" altLang="en-US" sz="2800" b="1" dirty="0">
                <a:solidFill>
                  <a:schemeClr val="bg1"/>
                </a:solidFill>
                <a:latin typeface="微软雅黑" panose="020B0503020204020204" pitchFamily="34" charset="-122"/>
                <a:ea typeface="微软雅黑" panose="020B0503020204020204" pitchFamily="34" charset="-122"/>
              </a:rPr>
              <a:t>亚专科</a:t>
            </a:r>
            <a:r>
              <a:rPr lang="en-US" altLang="zh-CN" sz="2800" b="1" dirty="0">
                <a:solidFill>
                  <a:schemeClr val="bg1"/>
                </a:solidFill>
                <a:latin typeface="微软雅黑" panose="020B0503020204020204" pitchFamily="34" charset="-122"/>
                <a:ea typeface="微软雅黑" panose="020B0503020204020204" pitchFamily="34" charset="-122"/>
              </a:rPr>
              <a:t>·</a:t>
            </a:r>
            <a:r>
              <a:rPr lang="zh-CN" altLang="en-US" sz="2800" b="1" dirty="0">
                <a:solidFill>
                  <a:schemeClr val="bg1"/>
                </a:solidFill>
                <a:latin typeface="微软雅黑" panose="020B0503020204020204" pitchFamily="34" charset="-122"/>
                <a:ea typeface="微软雅黑" panose="020B0503020204020204" pitchFamily="34" charset="-122"/>
              </a:rPr>
              <a:t>三级</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31" name="文本框 30"/>
          <p:cNvSpPr txBox="1"/>
          <p:nvPr/>
        </p:nvSpPr>
        <p:spPr>
          <a:xfrm>
            <a:off x="6848253" y="1505677"/>
            <a:ext cx="2137124" cy="523220"/>
          </a:xfrm>
          <a:prstGeom prst="rect">
            <a:avLst/>
          </a:prstGeom>
          <a:noFill/>
        </p:spPr>
        <p:txBody>
          <a:bodyPr wrap="none" rtlCol="0">
            <a:spAutoFit/>
          </a:bodyPr>
          <a:lstStyle/>
          <a:p>
            <a:r>
              <a:rPr lang="zh-CN" altLang="en-US" sz="2800" b="1" dirty="0">
                <a:solidFill>
                  <a:schemeClr val="bg1"/>
                </a:solidFill>
                <a:latin typeface="微软雅黑" panose="020B0503020204020204" pitchFamily="34" charset="-122"/>
                <a:ea typeface="微软雅黑" panose="020B0503020204020204" pitchFamily="34" charset="-122"/>
              </a:rPr>
              <a:t>亚专科</a:t>
            </a:r>
            <a:r>
              <a:rPr lang="en-US" altLang="zh-CN" sz="2800" b="1" dirty="0">
                <a:solidFill>
                  <a:schemeClr val="bg1"/>
                </a:solidFill>
                <a:latin typeface="微软雅黑" panose="020B0503020204020204" pitchFamily="34" charset="-122"/>
                <a:ea typeface="微软雅黑" panose="020B0503020204020204" pitchFamily="34" charset="-122"/>
              </a:rPr>
              <a:t>·</a:t>
            </a:r>
            <a:r>
              <a:rPr lang="zh-CN" altLang="en-US" sz="2800" b="1" dirty="0">
                <a:solidFill>
                  <a:schemeClr val="bg1"/>
                </a:solidFill>
                <a:latin typeface="微软雅黑" panose="020B0503020204020204" pitchFamily="34" charset="-122"/>
                <a:ea typeface="微软雅黑" panose="020B0503020204020204" pitchFamily="34" charset="-122"/>
              </a:rPr>
              <a:t>四级</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32" name="文本框 31"/>
          <p:cNvSpPr txBox="1"/>
          <p:nvPr/>
        </p:nvSpPr>
        <p:spPr>
          <a:xfrm>
            <a:off x="9486288" y="1505676"/>
            <a:ext cx="1261884" cy="523220"/>
          </a:xfrm>
          <a:prstGeom prst="rect">
            <a:avLst/>
          </a:prstGeom>
          <a:noFill/>
        </p:spPr>
        <p:txBody>
          <a:bodyPr wrap="none" rtlCol="0">
            <a:spAutoFit/>
          </a:bodyPr>
          <a:lstStyle/>
          <a:p>
            <a:r>
              <a:rPr lang="zh-CN" altLang="en-US" sz="2800" b="1" dirty="0">
                <a:solidFill>
                  <a:schemeClr val="bg1"/>
                </a:solidFill>
                <a:latin typeface="微软雅黑" panose="020B0503020204020204" pitchFamily="34" charset="-122"/>
                <a:ea typeface="微软雅黑" panose="020B0503020204020204" pitchFamily="34" charset="-122"/>
              </a:rPr>
              <a:t>协作组</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9" name="矩形 8"/>
          <p:cNvSpPr/>
          <p:nvPr/>
        </p:nvSpPr>
        <p:spPr>
          <a:xfrm>
            <a:off x="5776208" y="3701034"/>
            <a:ext cx="4474426" cy="2308324"/>
          </a:xfrm>
          <a:prstGeom prst="rect">
            <a:avLst/>
          </a:prstGeom>
        </p:spPr>
        <p:txBody>
          <a:bodyPr wrap="square">
            <a:spAutoFit/>
          </a:bodyPr>
          <a:lstStyle/>
          <a:p>
            <a:pPr marL="742950" lvl="1" indent="-285750">
              <a:lnSpc>
                <a:spcPct val="200000"/>
              </a:lnSpc>
              <a:buClr>
                <a:srgbClr val="B13528"/>
              </a:buClr>
              <a:buFont typeface="Wingdings" panose="05000000000000000000" pitchFamily="2" charset="2"/>
              <a:buChar char="ü"/>
            </a:pPr>
            <a:r>
              <a:rPr lang="zh-CN" altLang="en-US" sz="2400" b="1" dirty="0">
                <a:latin typeface="微软雅黑" panose="020B0503020204020204" pitchFamily="34" charset="-122"/>
                <a:ea typeface="微软雅黑" panose="020B0503020204020204" pitchFamily="34" charset="-122"/>
              </a:rPr>
              <a:t>“宽口径”培养；</a:t>
            </a:r>
            <a:endParaRPr lang="en-US" altLang="x-none" sz="2400" b="1" dirty="0">
              <a:latin typeface="微软雅黑" panose="020B0503020204020204" pitchFamily="34" charset="-122"/>
              <a:ea typeface="微软雅黑" panose="020B0503020204020204" pitchFamily="34" charset="-122"/>
            </a:endParaRPr>
          </a:p>
          <a:p>
            <a:pPr marL="742950" lvl="1" indent="-285750">
              <a:lnSpc>
                <a:spcPct val="200000"/>
              </a:lnSpc>
              <a:buClr>
                <a:srgbClr val="B13528"/>
              </a:buClr>
              <a:buFont typeface="Wingdings" panose="05000000000000000000" pitchFamily="2" charset="2"/>
              <a:buChar char="ü"/>
            </a:pPr>
            <a:r>
              <a:rPr lang="zh-CN" altLang="en-US" sz="2400" b="1" dirty="0">
                <a:latin typeface="微软雅黑" panose="020B0503020204020204" pitchFamily="34" charset="-122"/>
                <a:ea typeface="微软雅黑" panose="020B0503020204020204" pitchFamily="34" charset="-122"/>
              </a:rPr>
              <a:t>  重视基本功；</a:t>
            </a:r>
            <a:endParaRPr lang="en-US" altLang="zh-CN" sz="2400" b="1" dirty="0">
              <a:latin typeface="微软雅黑" panose="020B0503020204020204" pitchFamily="34" charset="-122"/>
              <a:ea typeface="微软雅黑" panose="020B0503020204020204" pitchFamily="34" charset="-122"/>
            </a:endParaRPr>
          </a:p>
          <a:p>
            <a:pPr marL="742950" lvl="1" indent="-285750">
              <a:lnSpc>
                <a:spcPct val="200000"/>
              </a:lnSpc>
              <a:buClr>
                <a:srgbClr val="B13528"/>
              </a:buClr>
              <a:buFont typeface="Wingdings" panose="05000000000000000000" pitchFamily="2" charset="2"/>
              <a:buChar char="ü"/>
            </a:pPr>
            <a:r>
              <a:rPr lang="zh-CN" altLang="en-US" sz="2400" b="1" dirty="0">
                <a:latin typeface="微软雅黑" panose="020B0503020204020204" pitchFamily="34" charset="-122"/>
                <a:ea typeface="微软雅黑" panose="020B0503020204020204" pitchFamily="34" charset="-122"/>
              </a:rPr>
              <a:t>  回归基础，回归全面全程。</a:t>
            </a:r>
            <a:endParaRPr lang="zh-CN" altLang="en-US" sz="2400" b="1" dirty="0">
              <a:latin typeface="微软雅黑" panose="020B0503020204020204" pitchFamily="34" charset="-122"/>
              <a:ea typeface="微软雅黑" panose="020B0503020204020204" pitchFamily="34" charset="-122"/>
            </a:endParaRPr>
          </a:p>
        </p:txBody>
      </p:sp>
      <p:grpSp>
        <p:nvGrpSpPr>
          <p:cNvPr id="11" name="组合 10"/>
          <p:cNvGrpSpPr/>
          <p:nvPr/>
        </p:nvGrpSpPr>
        <p:grpSpPr>
          <a:xfrm>
            <a:off x="599272" y="2492759"/>
            <a:ext cx="4472723" cy="770930"/>
            <a:chOff x="599272" y="2631882"/>
            <a:chExt cx="4472723" cy="770930"/>
          </a:xfrm>
        </p:grpSpPr>
        <p:sp>
          <p:nvSpPr>
            <p:cNvPr id="43" name="矩形 42"/>
            <p:cNvSpPr/>
            <p:nvPr/>
          </p:nvSpPr>
          <p:spPr>
            <a:xfrm>
              <a:off x="599272" y="2742451"/>
              <a:ext cx="4472723" cy="660361"/>
            </a:xfrm>
            <a:prstGeom prst="rect">
              <a:avLst/>
            </a:prstGeom>
            <a:solidFill>
              <a:schemeClr val="bg1"/>
            </a:solidFill>
            <a:ln>
              <a:noFill/>
            </a:ln>
            <a:effectLst>
              <a:outerShdw blurRad="63500" sx="101000" sy="101000" algn="ctr" rotWithShape="0">
                <a:prstClr val="black">
                  <a:alpha val="1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 name="组合 38"/>
            <p:cNvGrpSpPr/>
            <p:nvPr/>
          </p:nvGrpSpPr>
          <p:grpSpPr>
            <a:xfrm>
              <a:off x="599273" y="2631882"/>
              <a:ext cx="1269998" cy="565740"/>
              <a:chOff x="5383663" y="932519"/>
              <a:chExt cx="647506" cy="565740"/>
            </a:xfrm>
          </p:grpSpPr>
          <p:sp>
            <p:nvSpPr>
              <p:cNvPr id="40" name="矩形 39"/>
              <p:cNvSpPr/>
              <p:nvPr/>
            </p:nvSpPr>
            <p:spPr>
              <a:xfrm>
                <a:off x="5427613" y="932522"/>
                <a:ext cx="603556" cy="565737"/>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latin typeface="微软雅黑" panose="020B0503020204020204" pitchFamily="34" charset="-122"/>
                    <a:ea typeface="微软雅黑" panose="020B0503020204020204" pitchFamily="34" charset="-122"/>
                  </a:rPr>
                  <a:t>优势</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41" name="等腰三角形 40"/>
              <p:cNvSpPr/>
              <p:nvPr/>
            </p:nvSpPr>
            <p:spPr>
              <a:xfrm rot="16200000">
                <a:off x="5326508" y="989674"/>
                <a:ext cx="158259" cy="43950"/>
              </a:xfrm>
              <a:prstGeom prst="triangle">
                <a:avLst>
                  <a:gd name="adj" fmla="val 0"/>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矩形 9"/>
            <p:cNvSpPr/>
            <p:nvPr/>
          </p:nvSpPr>
          <p:spPr>
            <a:xfrm>
              <a:off x="1964189" y="2783486"/>
              <a:ext cx="2339102" cy="461665"/>
            </a:xfrm>
            <a:prstGeom prst="rect">
              <a:avLst/>
            </a:prstGeom>
          </p:spPr>
          <p:txBody>
            <a:bodyPr wrap="none">
              <a:spAutoFit/>
            </a:bodyPr>
            <a:lstStyle/>
            <a:p>
              <a:pPr lvl="0"/>
              <a:r>
                <a:rPr lang="zh-CN" altLang="en-US" sz="2400" b="1" dirty="0">
                  <a:solidFill>
                    <a:srgbClr val="B13528"/>
                  </a:solidFill>
                  <a:latin typeface="微软雅黑" panose="020B0503020204020204" pitchFamily="34" charset="-122"/>
                  <a:ea typeface="微软雅黑" panose="020B0503020204020204" pitchFamily="34" charset="-122"/>
                </a:rPr>
                <a:t>治疗效率和精准</a:t>
              </a:r>
              <a:endParaRPr lang="en-US" altLang="x-none" sz="2400" b="1" dirty="0">
                <a:solidFill>
                  <a:srgbClr val="B13528"/>
                </a:solidFill>
                <a:latin typeface="微软雅黑" panose="020B0503020204020204" pitchFamily="34" charset="-122"/>
                <a:ea typeface="微软雅黑" panose="020B0503020204020204" pitchFamily="34" charset="-122"/>
              </a:endParaRPr>
            </a:p>
          </p:txBody>
        </p:sp>
      </p:grpSp>
      <p:grpSp>
        <p:nvGrpSpPr>
          <p:cNvPr id="45" name="组合 44"/>
          <p:cNvGrpSpPr/>
          <p:nvPr/>
        </p:nvGrpSpPr>
        <p:grpSpPr>
          <a:xfrm>
            <a:off x="599272" y="3422656"/>
            <a:ext cx="4472723" cy="2780420"/>
            <a:chOff x="599272" y="2631882"/>
            <a:chExt cx="4472723" cy="2780420"/>
          </a:xfrm>
        </p:grpSpPr>
        <p:sp>
          <p:nvSpPr>
            <p:cNvPr id="46" name="矩形 45"/>
            <p:cNvSpPr/>
            <p:nvPr/>
          </p:nvSpPr>
          <p:spPr>
            <a:xfrm>
              <a:off x="599272" y="2742452"/>
              <a:ext cx="4472723" cy="2669850"/>
            </a:xfrm>
            <a:prstGeom prst="rect">
              <a:avLst/>
            </a:prstGeom>
            <a:solidFill>
              <a:schemeClr val="bg1"/>
            </a:solidFill>
            <a:ln>
              <a:noFill/>
            </a:ln>
            <a:effectLst>
              <a:outerShdw blurRad="63500" sx="101000" sy="101000" algn="ctr" rotWithShape="0">
                <a:prstClr val="black">
                  <a:alpha val="1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7" name="组合 46"/>
            <p:cNvGrpSpPr/>
            <p:nvPr/>
          </p:nvGrpSpPr>
          <p:grpSpPr>
            <a:xfrm>
              <a:off x="599273" y="2631882"/>
              <a:ext cx="1269998" cy="565740"/>
              <a:chOff x="5383663" y="932519"/>
              <a:chExt cx="647506" cy="565740"/>
            </a:xfrm>
          </p:grpSpPr>
          <p:sp>
            <p:nvSpPr>
              <p:cNvPr id="50" name="矩形 49"/>
              <p:cNvSpPr/>
              <p:nvPr/>
            </p:nvSpPr>
            <p:spPr>
              <a:xfrm>
                <a:off x="5427613" y="932522"/>
                <a:ext cx="603556" cy="565737"/>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latin typeface="微软雅黑" panose="020B0503020204020204" pitchFamily="34" charset="-122"/>
                    <a:ea typeface="微软雅黑" panose="020B0503020204020204" pitchFamily="34" charset="-122"/>
                  </a:rPr>
                  <a:t>缺点</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51" name="等腰三角形 50"/>
              <p:cNvSpPr/>
              <p:nvPr/>
            </p:nvSpPr>
            <p:spPr>
              <a:xfrm rot="16200000">
                <a:off x="5326508" y="989674"/>
                <a:ext cx="158259" cy="43950"/>
              </a:xfrm>
              <a:prstGeom prst="triangle">
                <a:avLst>
                  <a:gd name="adj"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矩形 48"/>
            <p:cNvSpPr/>
            <p:nvPr/>
          </p:nvSpPr>
          <p:spPr>
            <a:xfrm>
              <a:off x="746769" y="3184922"/>
              <a:ext cx="4177728" cy="2120902"/>
            </a:xfrm>
            <a:prstGeom prst="rect">
              <a:avLst/>
            </a:prstGeom>
          </p:spPr>
          <p:txBody>
            <a:bodyPr wrap="square">
              <a:spAutoFit/>
            </a:bodyPr>
            <a:lstStyle/>
            <a:p>
              <a:pPr lvl="0">
                <a:lnSpc>
                  <a:spcPct val="150000"/>
                </a:lnSpc>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患者成了器官；</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疾病成了症状；</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lvl="0">
                <a:lnSpc>
                  <a:spcPct val="150000"/>
                </a:lnSpc>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临床成了检验；</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医师成了药师；</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lvl="0">
                <a:lnSpc>
                  <a:spcPct val="150000"/>
                </a:lnSpc>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心理躯体分离；    医护配合不佳；</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lvl="0">
                <a:lnSpc>
                  <a:spcPct val="150000"/>
                </a:lnSpc>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中医西医抵触；</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重治疗轻预防；</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lvl="0">
                <a:lnSpc>
                  <a:spcPct val="150000"/>
                </a:lnSpc>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城乡水平差距拉大</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20" name="矩形 19"/>
          <p:cNvSpPr/>
          <p:nvPr/>
        </p:nvSpPr>
        <p:spPr>
          <a:xfrm>
            <a:off x="6134186" y="2644363"/>
            <a:ext cx="1261884" cy="523220"/>
          </a:xfrm>
          <a:prstGeom prst="rect">
            <a:avLst/>
          </a:prstGeom>
        </p:spPr>
        <p:txBody>
          <a:bodyPr wrap="none">
            <a:spAutoFit/>
          </a:bodyPr>
          <a:lstStyle/>
          <a:p>
            <a:r>
              <a:rPr lang="zh-CN" altLang="en-US" sz="2800" b="1" dirty="0">
                <a:solidFill>
                  <a:srgbClr val="B13528"/>
                </a:solidFill>
                <a:latin typeface="微软雅黑" panose="020B0503020204020204" pitchFamily="34" charset="-122"/>
                <a:ea typeface="微软雅黑" panose="020B0503020204020204" pitchFamily="34" charset="-122"/>
              </a:rPr>
              <a:t>改进：</a:t>
            </a:r>
            <a:endParaRPr lang="zh-CN" altLang="en-US" sz="2800" dirty="0">
              <a:solidFill>
                <a:srgbClr val="B13528"/>
              </a:solidFill>
            </a:endParaRPr>
          </a:p>
        </p:txBody>
      </p:sp>
      <p:sp>
        <p:nvSpPr>
          <p:cNvPr id="33" name="矩形 32"/>
          <p:cNvSpPr/>
          <p:nvPr/>
        </p:nvSpPr>
        <p:spPr>
          <a:xfrm>
            <a:off x="5970189" y="3177814"/>
            <a:ext cx="5071428" cy="584775"/>
          </a:xfrm>
          <a:prstGeom prst="rect">
            <a:avLst/>
          </a:prstGeom>
          <a:solidFill>
            <a:srgbClr val="B13528"/>
          </a:solidFill>
        </p:spPr>
        <p:txBody>
          <a:bodyPr wrap="square">
            <a:spAutoFit/>
          </a:bodyPr>
          <a:lstStyle/>
          <a:p>
            <a:pPr lvl="0" algn="ctr"/>
            <a:r>
              <a:rPr lang="zh-CN" altLang="en-US" sz="3200" b="1" dirty="0">
                <a:solidFill>
                  <a:schemeClr val="bg1"/>
                </a:solidFill>
                <a:latin typeface="微软雅黑" panose="020B0503020204020204" pitchFamily="34" charset="-122"/>
                <a:ea typeface="微软雅黑" panose="020B0503020204020204" pitchFamily="34" charset="-122"/>
              </a:rPr>
              <a:t>全科医学、整合医学</a:t>
            </a:r>
            <a:endParaRPr lang="en-US" altLang="x-none" sz="3200" b="1" dirty="0">
              <a:solidFill>
                <a:schemeClr val="bg1"/>
              </a:solidFill>
              <a:latin typeface="微软雅黑" panose="020B0503020204020204" pitchFamily="34" charset="-122"/>
              <a:ea typeface="微软雅黑" panose="020B0503020204020204" pitchFamily="34" charset="-122"/>
            </a:endParaRPr>
          </a:p>
        </p:txBody>
      </p:sp>
      <p:sp>
        <p:nvSpPr>
          <p:cNvPr id="71" name="KSO_Shape"/>
          <p:cNvSpPr/>
          <p:nvPr/>
        </p:nvSpPr>
        <p:spPr>
          <a:xfrm>
            <a:off x="5335387" y="2685789"/>
            <a:ext cx="402235" cy="406964"/>
          </a:xfrm>
          <a:custGeom>
            <a:avLst/>
            <a:gdLst>
              <a:gd name="connsiteX0" fmla="*/ 422617 w 720080"/>
              <a:gd name="connsiteY0" fmla="*/ 167125 h 720080"/>
              <a:gd name="connsiteX1" fmla="*/ 392320 w 720080"/>
              <a:gd name="connsiteY1" fmla="*/ 179675 h 720080"/>
              <a:gd name="connsiteX2" fmla="*/ 392320 w 720080"/>
              <a:gd name="connsiteY2" fmla="*/ 240270 h 720080"/>
              <a:gd name="connsiteX3" fmla="*/ 470117 w 720080"/>
              <a:gd name="connsiteY3" fmla="*/ 318067 h 720080"/>
              <a:gd name="connsiteX4" fmla="*/ 151276 w 720080"/>
              <a:gd name="connsiteY4" fmla="*/ 318067 h 720080"/>
              <a:gd name="connsiteX5" fmla="*/ 108429 w 720080"/>
              <a:gd name="connsiteY5" fmla="*/ 360915 h 720080"/>
              <a:gd name="connsiteX6" fmla="*/ 151276 w 720080"/>
              <a:gd name="connsiteY6" fmla="*/ 403762 h 720080"/>
              <a:gd name="connsiteX7" fmla="*/ 467182 w 720080"/>
              <a:gd name="connsiteY7" fmla="*/ 403762 h 720080"/>
              <a:gd name="connsiteX8" fmla="*/ 391132 w 720080"/>
              <a:gd name="connsiteY8" fmla="*/ 479811 h 720080"/>
              <a:gd name="connsiteX9" fmla="*/ 391132 w 720080"/>
              <a:gd name="connsiteY9" fmla="*/ 540406 h 720080"/>
              <a:gd name="connsiteX10" fmla="*/ 451727 w 720080"/>
              <a:gd name="connsiteY10" fmla="*/ 540406 h 720080"/>
              <a:gd name="connsiteX11" fmla="*/ 597086 w 720080"/>
              <a:gd name="connsiteY11" fmla="*/ 395048 h 720080"/>
              <a:gd name="connsiteX12" fmla="*/ 603450 w 720080"/>
              <a:gd name="connsiteY12" fmla="*/ 388459 h 720080"/>
              <a:gd name="connsiteX13" fmla="*/ 605656 w 720080"/>
              <a:gd name="connsiteY13" fmla="*/ 385654 h 720080"/>
              <a:gd name="connsiteX14" fmla="*/ 607314 w 720080"/>
              <a:gd name="connsiteY14" fmla="*/ 381802 h 720080"/>
              <a:gd name="connsiteX15" fmla="*/ 611651 w 720080"/>
              <a:gd name="connsiteY15" fmla="*/ 359975 h 720080"/>
              <a:gd name="connsiteX16" fmla="*/ 607314 w 720080"/>
              <a:gd name="connsiteY16" fmla="*/ 338148 h 720080"/>
              <a:gd name="connsiteX17" fmla="*/ 604581 w 720080"/>
              <a:gd name="connsiteY17" fmla="*/ 333055 h 720080"/>
              <a:gd name="connsiteX18" fmla="*/ 603896 w 720080"/>
              <a:gd name="connsiteY18" fmla="*/ 331821 h 720080"/>
              <a:gd name="connsiteX19" fmla="*/ 598273 w 720080"/>
              <a:gd name="connsiteY19" fmla="*/ 325033 h 720080"/>
              <a:gd name="connsiteX20" fmla="*/ 452915 w 720080"/>
              <a:gd name="connsiteY20" fmla="*/ 179675 h 720080"/>
              <a:gd name="connsiteX21" fmla="*/ 422617 w 720080"/>
              <a:gd name="connsiteY21" fmla="*/ 167125 h 720080"/>
              <a:gd name="connsiteX22" fmla="*/ 360040 w 720080"/>
              <a:gd name="connsiteY22" fmla="*/ 0 h 720080"/>
              <a:gd name="connsiteX23" fmla="*/ 720080 w 720080"/>
              <a:gd name="connsiteY23" fmla="*/ 360040 h 720080"/>
              <a:gd name="connsiteX24" fmla="*/ 360040 w 720080"/>
              <a:gd name="connsiteY24" fmla="*/ 720080 h 720080"/>
              <a:gd name="connsiteX25" fmla="*/ 0 w 720080"/>
              <a:gd name="connsiteY25" fmla="*/ 360040 h 720080"/>
              <a:gd name="connsiteX26" fmla="*/ 360040 w 720080"/>
              <a:gd name="connsiteY26" fmla="*/ 0 h 720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20080" h="720080">
                <a:moveTo>
                  <a:pt x="422617" y="167125"/>
                </a:moveTo>
                <a:cubicBezTo>
                  <a:pt x="411652" y="167125"/>
                  <a:pt x="400686" y="171308"/>
                  <a:pt x="392320" y="179675"/>
                </a:cubicBezTo>
                <a:cubicBezTo>
                  <a:pt x="375587" y="196408"/>
                  <a:pt x="375587" y="223537"/>
                  <a:pt x="392320" y="240270"/>
                </a:cubicBezTo>
                <a:lnTo>
                  <a:pt x="470117" y="318067"/>
                </a:lnTo>
                <a:lnTo>
                  <a:pt x="151276" y="318067"/>
                </a:lnTo>
                <a:cubicBezTo>
                  <a:pt x="127612" y="318067"/>
                  <a:pt x="108429" y="337251"/>
                  <a:pt x="108429" y="360915"/>
                </a:cubicBezTo>
                <a:cubicBezTo>
                  <a:pt x="108429" y="384578"/>
                  <a:pt x="127612" y="403762"/>
                  <a:pt x="151276" y="403762"/>
                </a:cubicBezTo>
                <a:lnTo>
                  <a:pt x="467182" y="403762"/>
                </a:lnTo>
                <a:lnTo>
                  <a:pt x="391132" y="479811"/>
                </a:lnTo>
                <a:cubicBezTo>
                  <a:pt x="374399" y="496544"/>
                  <a:pt x="374399" y="523674"/>
                  <a:pt x="391132" y="540406"/>
                </a:cubicBezTo>
                <a:cubicBezTo>
                  <a:pt x="407865" y="557139"/>
                  <a:pt x="434994" y="557139"/>
                  <a:pt x="451727" y="540406"/>
                </a:cubicBezTo>
                <a:lnTo>
                  <a:pt x="597086" y="395048"/>
                </a:lnTo>
                <a:cubicBezTo>
                  <a:pt x="599177" y="392957"/>
                  <a:pt x="601484" y="390703"/>
                  <a:pt x="603450" y="388459"/>
                </a:cubicBezTo>
                <a:lnTo>
                  <a:pt x="605656" y="385654"/>
                </a:lnTo>
                <a:lnTo>
                  <a:pt x="607314" y="381802"/>
                </a:lnTo>
                <a:cubicBezTo>
                  <a:pt x="610052" y="375572"/>
                  <a:pt x="611651" y="368060"/>
                  <a:pt x="611651" y="359975"/>
                </a:cubicBezTo>
                <a:cubicBezTo>
                  <a:pt x="611651" y="351890"/>
                  <a:pt x="610052" y="344378"/>
                  <a:pt x="607314" y="338148"/>
                </a:cubicBezTo>
                <a:lnTo>
                  <a:pt x="604581" y="333055"/>
                </a:lnTo>
                <a:lnTo>
                  <a:pt x="603896" y="331821"/>
                </a:lnTo>
                <a:cubicBezTo>
                  <a:pt x="602248" y="329405"/>
                  <a:pt x="600365" y="327125"/>
                  <a:pt x="598273" y="325033"/>
                </a:cubicBezTo>
                <a:lnTo>
                  <a:pt x="452915" y="179675"/>
                </a:lnTo>
                <a:cubicBezTo>
                  <a:pt x="444548" y="171308"/>
                  <a:pt x="433583" y="167125"/>
                  <a:pt x="422617" y="167125"/>
                </a:cubicBezTo>
                <a:close/>
                <a:moveTo>
                  <a:pt x="360040" y="0"/>
                </a:moveTo>
                <a:cubicBezTo>
                  <a:pt x="558885" y="0"/>
                  <a:pt x="720080" y="161195"/>
                  <a:pt x="720080" y="360040"/>
                </a:cubicBezTo>
                <a:cubicBezTo>
                  <a:pt x="720080" y="558885"/>
                  <a:pt x="558885" y="720080"/>
                  <a:pt x="360040" y="720080"/>
                </a:cubicBezTo>
                <a:cubicBezTo>
                  <a:pt x="161195" y="720080"/>
                  <a:pt x="0" y="558885"/>
                  <a:pt x="0" y="360040"/>
                </a:cubicBezTo>
                <a:cubicBezTo>
                  <a:pt x="0" y="161195"/>
                  <a:pt x="161195" y="0"/>
                  <a:pt x="360040" y="0"/>
                </a:cubicBezTo>
                <a:close/>
              </a:path>
            </a:pathLst>
          </a:cu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全科与专科的比较</a:t>
            </a:r>
            <a:endParaRPr lang="zh-CN" altLang="en-US" dirty="0"/>
          </a:p>
        </p:txBody>
      </p:sp>
      <p:sp>
        <p:nvSpPr>
          <p:cNvPr id="3" name="矩形 2"/>
          <p:cNvSpPr/>
          <p:nvPr/>
        </p:nvSpPr>
        <p:spPr>
          <a:xfrm>
            <a:off x="698741" y="2817882"/>
            <a:ext cx="3982065" cy="658761"/>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12"/>
          <p:cNvSpPr/>
          <p:nvPr/>
        </p:nvSpPr>
        <p:spPr>
          <a:xfrm>
            <a:off x="4680474" y="2817883"/>
            <a:ext cx="1421885" cy="1430286"/>
          </a:xfrm>
          <a:custGeom>
            <a:avLst/>
            <a:gdLst>
              <a:gd name="connsiteX0" fmla="*/ 0 w 591715"/>
              <a:gd name="connsiteY0" fmla="*/ 658761 h 658761"/>
              <a:gd name="connsiteX1" fmla="*/ 0 w 591715"/>
              <a:gd name="connsiteY1" fmla="*/ 0 h 658761"/>
              <a:gd name="connsiteX2" fmla="*/ 591715 w 591715"/>
              <a:gd name="connsiteY2" fmla="*/ 658761 h 658761"/>
              <a:gd name="connsiteX3" fmla="*/ 0 w 591715"/>
              <a:gd name="connsiteY3" fmla="*/ 658761 h 658761"/>
              <a:gd name="connsiteX0-1" fmla="*/ 0 w 1429915"/>
              <a:gd name="connsiteY0-2" fmla="*/ 658761 h 1135011"/>
              <a:gd name="connsiteX1-3" fmla="*/ 0 w 1429915"/>
              <a:gd name="connsiteY1-4" fmla="*/ 0 h 1135011"/>
              <a:gd name="connsiteX2-5" fmla="*/ 1429915 w 1429915"/>
              <a:gd name="connsiteY2-6" fmla="*/ 1135011 h 1135011"/>
              <a:gd name="connsiteX3-7" fmla="*/ 0 w 1429915"/>
              <a:gd name="connsiteY3-8" fmla="*/ 658761 h 1135011"/>
              <a:gd name="connsiteX0-9" fmla="*/ 0 w 1420390"/>
              <a:gd name="connsiteY0-10" fmla="*/ 658761 h 1430286"/>
              <a:gd name="connsiteX1-11" fmla="*/ 0 w 1420390"/>
              <a:gd name="connsiteY1-12" fmla="*/ 0 h 1430286"/>
              <a:gd name="connsiteX2-13" fmla="*/ 1420390 w 1420390"/>
              <a:gd name="connsiteY2-14" fmla="*/ 1430286 h 1430286"/>
              <a:gd name="connsiteX3-15" fmla="*/ 0 w 1420390"/>
              <a:gd name="connsiteY3-16" fmla="*/ 658761 h 1430286"/>
            </a:gdLst>
            <a:ahLst/>
            <a:cxnLst>
              <a:cxn ang="0">
                <a:pos x="connsiteX0-1" y="connsiteY0-2"/>
              </a:cxn>
              <a:cxn ang="0">
                <a:pos x="connsiteX1-3" y="connsiteY1-4"/>
              </a:cxn>
              <a:cxn ang="0">
                <a:pos x="connsiteX2-5" y="connsiteY2-6"/>
              </a:cxn>
              <a:cxn ang="0">
                <a:pos x="connsiteX3-7" y="connsiteY3-8"/>
              </a:cxn>
            </a:cxnLst>
            <a:rect l="l" t="t" r="r" b="b"/>
            <a:pathLst>
              <a:path w="1420390" h="1430286">
                <a:moveTo>
                  <a:pt x="0" y="658761"/>
                </a:moveTo>
                <a:lnTo>
                  <a:pt x="0" y="0"/>
                </a:lnTo>
                <a:lnTo>
                  <a:pt x="1420390" y="1430286"/>
                </a:lnTo>
                <a:lnTo>
                  <a:pt x="0" y="658761"/>
                </a:lnTo>
                <a:close/>
              </a:path>
            </a:pathLst>
          </a:custGeom>
          <a:solidFill>
            <a:srgbClr val="6A20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98741" y="3813899"/>
            <a:ext cx="3982065" cy="658761"/>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直角三角形 14"/>
          <p:cNvSpPr/>
          <p:nvPr/>
        </p:nvSpPr>
        <p:spPr>
          <a:xfrm>
            <a:off x="4680806" y="3813899"/>
            <a:ext cx="1429915" cy="658761"/>
          </a:xfrm>
          <a:custGeom>
            <a:avLst/>
            <a:gdLst>
              <a:gd name="connsiteX0" fmla="*/ 0 w 591715"/>
              <a:gd name="connsiteY0" fmla="*/ 658761 h 658761"/>
              <a:gd name="connsiteX1" fmla="*/ 0 w 591715"/>
              <a:gd name="connsiteY1" fmla="*/ 0 h 658761"/>
              <a:gd name="connsiteX2" fmla="*/ 591715 w 591715"/>
              <a:gd name="connsiteY2" fmla="*/ 658761 h 658761"/>
              <a:gd name="connsiteX3" fmla="*/ 0 w 591715"/>
              <a:gd name="connsiteY3" fmla="*/ 658761 h 658761"/>
              <a:gd name="connsiteX0-1" fmla="*/ 0 w 1372765"/>
              <a:gd name="connsiteY0-2" fmla="*/ 658761 h 811161"/>
              <a:gd name="connsiteX1-3" fmla="*/ 0 w 1372765"/>
              <a:gd name="connsiteY1-4" fmla="*/ 0 h 811161"/>
              <a:gd name="connsiteX2-5" fmla="*/ 1372765 w 1372765"/>
              <a:gd name="connsiteY2-6" fmla="*/ 811161 h 811161"/>
              <a:gd name="connsiteX3-7" fmla="*/ 0 w 1372765"/>
              <a:gd name="connsiteY3-8" fmla="*/ 658761 h 811161"/>
              <a:gd name="connsiteX0-9" fmla="*/ 0 w 1429915"/>
              <a:gd name="connsiteY0-10" fmla="*/ 658761 h 658761"/>
              <a:gd name="connsiteX1-11" fmla="*/ 0 w 1429915"/>
              <a:gd name="connsiteY1-12" fmla="*/ 0 h 658761"/>
              <a:gd name="connsiteX2-13" fmla="*/ 1429915 w 1429915"/>
              <a:gd name="connsiteY2-14" fmla="*/ 430161 h 658761"/>
              <a:gd name="connsiteX3-15" fmla="*/ 0 w 1429915"/>
              <a:gd name="connsiteY3-16" fmla="*/ 658761 h 658761"/>
            </a:gdLst>
            <a:ahLst/>
            <a:cxnLst>
              <a:cxn ang="0">
                <a:pos x="connsiteX0-1" y="connsiteY0-2"/>
              </a:cxn>
              <a:cxn ang="0">
                <a:pos x="connsiteX1-3" y="connsiteY1-4"/>
              </a:cxn>
              <a:cxn ang="0">
                <a:pos x="connsiteX2-5" y="connsiteY2-6"/>
              </a:cxn>
              <a:cxn ang="0">
                <a:pos x="connsiteX3-7" y="connsiteY3-8"/>
              </a:cxn>
            </a:cxnLst>
            <a:rect l="l" t="t" r="r" b="b"/>
            <a:pathLst>
              <a:path w="1429915" h="658761">
                <a:moveTo>
                  <a:pt x="0" y="658761"/>
                </a:moveTo>
                <a:lnTo>
                  <a:pt x="0" y="0"/>
                </a:lnTo>
                <a:lnTo>
                  <a:pt x="1429915" y="430161"/>
                </a:lnTo>
                <a:lnTo>
                  <a:pt x="0" y="658761"/>
                </a:lnTo>
                <a:close/>
              </a:path>
            </a:pathLst>
          </a:custGeom>
          <a:solidFill>
            <a:srgbClr val="6A20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698741" y="4809917"/>
            <a:ext cx="3982065" cy="658761"/>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直角三角形 16"/>
          <p:cNvSpPr/>
          <p:nvPr/>
        </p:nvSpPr>
        <p:spPr>
          <a:xfrm flipV="1">
            <a:off x="4680806" y="4247942"/>
            <a:ext cx="1395257" cy="1220736"/>
          </a:xfrm>
          <a:custGeom>
            <a:avLst/>
            <a:gdLst>
              <a:gd name="connsiteX0" fmla="*/ 0 w 1271432"/>
              <a:gd name="connsiteY0" fmla="*/ 658761 h 658761"/>
              <a:gd name="connsiteX1" fmla="*/ 0 w 1271432"/>
              <a:gd name="connsiteY1" fmla="*/ 0 h 658761"/>
              <a:gd name="connsiteX2" fmla="*/ 1271432 w 1271432"/>
              <a:gd name="connsiteY2" fmla="*/ 658761 h 658761"/>
              <a:gd name="connsiteX3" fmla="*/ 0 w 1271432"/>
              <a:gd name="connsiteY3" fmla="*/ 658761 h 658761"/>
              <a:gd name="connsiteX0-1" fmla="*/ 0 w 1395257"/>
              <a:gd name="connsiteY0-2" fmla="*/ 658761 h 1220736"/>
              <a:gd name="connsiteX1-3" fmla="*/ 0 w 1395257"/>
              <a:gd name="connsiteY1-4" fmla="*/ 0 h 1220736"/>
              <a:gd name="connsiteX2-5" fmla="*/ 1395257 w 1395257"/>
              <a:gd name="connsiteY2-6" fmla="*/ 1220736 h 1220736"/>
              <a:gd name="connsiteX3-7" fmla="*/ 0 w 1395257"/>
              <a:gd name="connsiteY3-8" fmla="*/ 658761 h 1220736"/>
            </a:gdLst>
            <a:ahLst/>
            <a:cxnLst>
              <a:cxn ang="0">
                <a:pos x="connsiteX0-1" y="connsiteY0-2"/>
              </a:cxn>
              <a:cxn ang="0">
                <a:pos x="connsiteX1-3" y="connsiteY1-4"/>
              </a:cxn>
              <a:cxn ang="0">
                <a:pos x="connsiteX2-5" y="connsiteY2-6"/>
              </a:cxn>
              <a:cxn ang="0">
                <a:pos x="connsiteX3-7" y="connsiteY3-8"/>
              </a:cxn>
            </a:cxnLst>
            <a:rect l="l" t="t" r="r" b="b"/>
            <a:pathLst>
              <a:path w="1395257" h="1220736">
                <a:moveTo>
                  <a:pt x="0" y="658761"/>
                </a:moveTo>
                <a:lnTo>
                  <a:pt x="0" y="0"/>
                </a:lnTo>
                <a:lnTo>
                  <a:pt x="1395257" y="1220736"/>
                </a:lnTo>
                <a:lnTo>
                  <a:pt x="0" y="658761"/>
                </a:lnTo>
                <a:close/>
              </a:path>
            </a:pathLst>
          </a:custGeom>
          <a:solidFill>
            <a:srgbClr val="6A20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7383069" y="2817882"/>
            <a:ext cx="3982065" cy="658761"/>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7383069" y="3813899"/>
            <a:ext cx="3982065" cy="658761"/>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7383069" y="4809917"/>
            <a:ext cx="3982065" cy="658761"/>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直角三角形 20"/>
          <p:cNvSpPr/>
          <p:nvPr/>
        </p:nvSpPr>
        <p:spPr>
          <a:xfrm flipH="1">
            <a:off x="6111053" y="2817883"/>
            <a:ext cx="1285142" cy="1430286"/>
          </a:xfrm>
          <a:custGeom>
            <a:avLst/>
            <a:gdLst>
              <a:gd name="connsiteX0" fmla="*/ 0 w 1323242"/>
              <a:gd name="connsiteY0" fmla="*/ 658761 h 658761"/>
              <a:gd name="connsiteX1" fmla="*/ 0 w 1323242"/>
              <a:gd name="connsiteY1" fmla="*/ 0 h 658761"/>
              <a:gd name="connsiteX2" fmla="*/ 1323242 w 1323242"/>
              <a:gd name="connsiteY2" fmla="*/ 658761 h 658761"/>
              <a:gd name="connsiteX3" fmla="*/ 0 w 1323242"/>
              <a:gd name="connsiteY3" fmla="*/ 658761 h 658761"/>
              <a:gd name="connsiteX0-1" fmla="*/ 0 w 1285142"/>
              <a:gd name="connsiteY0-2" fmla="*/ 658761 h 1430286"/>
              <a:gd name="connsiteX1-3" fmla="*/ 0 w 1285142"/>
              <a:gd name="connsiteY1-4" fmla="*/ 0 h 1430286"/>
              <a:gd name="connsiteX2-5" fmla="*/ 1285142 w 1285142"/>
              <a:gd name="connsiteY2-6" fmla="*/ 1430286 h 1430286"/>
              <a:gd name="connsiteX3-7" fmla="*/ 0 w 1285142"/>
              <a:gd name="connsiteY3-8" fmla="*/ 658761 h 1430286"/>
            </a:gdLst>
            <a:ahLst/>
            <a:cxnLst>
              <a:cxn ang="0">
                <a:pos x="connsiteX0-1" y="connsiteY0-2"/>
              </a:cxn>
              <a:cxn ang="0">
                <a:pos x="connsiteX1-3" y="connsiteY1-4"/>
              </a:cxn>
              <a:cxn ang="0">
                <a:pos x="connsiteX2-5" y="connsiteY2-6"/>
              </a:cxn>
              <a:cxn ang="0">
                <a:pos x="connsiteX3-7" y="connsiteY3-8"/>
              </a:cxn>
            </a:cxnLst>
            <a:rect l="l" t="t" r="r" b="b"/>
            <a:pathLst>
              <a:path w="1285142" h="1430286">
                <a:moveTo>
                  <a:pt x="0" y="658761"/>
                </a:moveTo>
                <a:lnTo>
                  <a:pt x="0" y="0"/>
                </a:lnTo>
                <a:lnTo>
                  <a:pt x="1285142" y="1430286"/>
                </a:lnTo>
                <a:lnTo>
                  <a:pt x="0" y="658761"/>
                </a:lnTo>
                <a:close/>
              </a:path>
            </a:pathLst>
          </a:custGeom>
          <a:solidFill>
            <a:srgbClr val="CC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直角三角形 21"/>
          <p:cNvSpPr/>
          <p:nvPr/>
        </p:nvSpPr>
        <p:spPr>
          <a:xfrm flipH="1">
            <a:off x="6082479" y="3813898"/>
            <a:ext cx="1313716" cy="658761"/>
          </a:xfrm>
          <a:custGeom>
            <a:avLst/>
            <a:gdLst>
              <a:gd name="connsiteX0" fmla="*/ 0 w 1323241"/>
              <a:gd name="connsiteY0" fmla="*/ 658761 h 658761"/>
              <a:gd name="connsiteX1" fmla="*/ 0 w 1323241"/>
              <a:gd name="connsiteY1" fmla="*/ 0 h 658761"/>
              <a:gd name="connsiteX2" fmla="*/ 1323241 w 1323241"/>
              <a:gd name="connsiteY2" fmla="*/ 658761 h 658761"/>
              <a:gd name="connsiteX3" fmla="*/ 0 w 1323241"/>
              <a:gd name="connsiteY3" fmla="*/ 658761 h 658761"/>
              <a:gd name="connsiteX0-1" fmla="*/ 0 w 1313716"/>
              <a:gd name="connsiteY0-2" fmla="*/ 658761 h 658761"/>
              <a:gd name="connsiteX1-3" fmla="*/ 0 w 1313716"/>
              <a:gd name="connsiteY1-4" fmla="*/ 0 h 658761"/>
              <a:gd name="connsiteX2-5" fmla="*/ 1313716 w 1313716"/>
              <a:gd name="connsiteY2-6" fmla="*/ 439686 h 658761"/>
              <a:gd name="connsiteX3-7" fmla="*/ 0 w 1313716"/>
              <a:gd name="connsiteY3-8" fmla="*/ 658761 h 658761"/>
            </a:gdLst>
            <a:ahLst/>
            <a:cxnLst>
              <a:cxn ang="0">
                <a:pos x="connsiteX0-1" y="connsiteY0-2"/>
              </a:cxn>
              <a:cxn ang="0">
                <a:pos x="connsiteX1-3" y="connsiteY1-4"/>
              </a:cxn>
              <a:cxn ang="0">
                <a:pos x="connsiteX2-5" y="connsiteY2-6"/>
              </a:cxn>
              <a:cxn ang="0">
                <a:pos x="connsiteX3-7" y="connsiteY3-8"/>
              </a:cxn>
            </a:cxnLst>
            <a:rect l="l" t="t" r="r" b="b"/>
            <a:pathLst>
              <a:path w="1313716" h="658761">
                <a:moveTo>
                  <a:pt x="0" y="658761"/>
                </a:moveTo>
                <a:lnTo>
                  <a:pt x="0" y="0"/>
                </a:lnTo>
                <a:lnTo>
                  <a:pt x="1313716" y="439686"/>
                </a:lnTo>
                <a:lnTo>
                  <a:pt x="0" y="658761"/>
                </a:lnTo>
                <a:close/>
              </a:path>
            </a:pathLst>
          </a:custGeom>
          <a:solidFill>
            <a:srgbClr val="CC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直角三角形 22"/>
          <p:cNvSpPr/>
          <p:nvPr/>
        </p:nvSpPr>
        <p:spPr>
          <a:xfrm flipH="1" flipV="1">
            <a:off x="6103343" y="4266992"/>
            <a:ext cx="1292852" cy="1201686"/>
          </a:xfrm>
          <a:custGeom>
            <a:avLst/>
            <a:gdLst>
              <a:gd name="connsiteX0" fmla="*/ 0 w 1121402"/>
              <a:gd name="connsiteY0" fmla="*/ 658761 h 658761"/>
              <a:gd name="connsiteX1" fmla="*/ 0 w 1121402"/>
              <a:gd name="connsiteY1" fmla="*/ 0 h 658761"/>
              <a:gd name="connsiteX2" fmla="*/ 1121402 w 1121402"/>
              <a:gd name="connsiteY2" fmla="*/ 658761 h 658761"/>
              <a:gd name="connsiteX3" fmla="*/ 0 w 1121402"/>
              <a:gd name="connsiteY3" fmla="*/ 658761 h 658761"/>
              <a:gd name="connsiteX0-1" fmla="*/ 0 w 1292852"/>
              <a:gd name="connsiteY0-2" fmla="*/ 658761 h 1201686"/>
              <a:gd name="connsiteX1-3" fmla="*/ 0 w 1292852"/>
              <a:gd name="connsiteY1-4" fmla="*/ 0 h 1201686"/>
              <a:gd name="connsiteX2-5" fmla="*/ 1292852 w 1292852"/>
              <a:gd name="connsiteY2-6" fmla="*/ 1201686 h 1201686"/>
              <a:gd name="connsiteX3-7" fmla="*/ 0 w 1292852"/>
              <a:gd name="connsiteY3-8" fmla="*/ 658761 h 1201686"/>
            </a:gdLst>
            <a:ahLst/>
            <a:cxnLst>
              <a:cxn ang="0">
                <a:pos x="connsiteX0-1" y="connsiteY0-2"/>
              </a:cxn>
              <a:cxn ang="0">
                <a:pos x="connsiteX1-3" y="connsiteY1-4"/>
              </a:cxn>
              <a:cxn ang="0">
                <a:pos x="connsiteX2-5" y="connsiteY2-6"/>
              </a:cxn>
              <a:cxn ang="0">
                <a:pos x="connsiteX3-7" y="connsiteY3-8"/>
              </a:cxn>
            </a:cxnLst>
            <a:rect l="l" t="t" r="r" b="b"/>
            <a:pathLst>
              <a:path w="1292852" h="1201686">
                <a:moveTo>
                  <a:pt x="0" y="658761"/>
                </a:moveTo>
                <a:lnTo>
                  <a:pt x="0" y="0"/>
                </a:lnTo>
                <a:lnTo>
                  <a:pt x="1292852" y="1201686"/>
                </a:lnTo>
                <a:lnTo>
                  <a:pt x="0" y="658761"/>
                </a:lnTo>
                <a:close/>
              </a:path>
            </a:pathLst>
          </a:custGeom>
          <a:solidFill>
            <a:srgbClr val="CC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7492139" y="2887787"/>
            <a:ext cx="3593462" cy="492438"/>
          </a:xfrm>
          <a:prstGeom prst="rect">
            <a:avLst/>
          </a:prstGeom>
        </p:spPr>
        <p:txBody>
          <a:bodyPr wrap="square" lIns="121917" tIns="60958" rIns="121917" bIns="60958">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r>
              <a:rPr lang="zh-CN" altLang="en-US" sz="2400" b="1" dirty="0">
                <a:latin typeface="微软雅黑" panose="020B0503020204020204" pitchFamily="34" charset="-122"/>
                <a:ea typeface="微软雅黑" panose="020B0503020204020204" pitchFamily="34" charset="-122"/>
              </a:rPr>
              <a:t>个体（精准）</a:t>
            </a:r>
            <a:endParaRPr lang="zh-CN" altLang="en-US" sz="2400" b="1" dirty="0">
              <a:latin typeface="微软雅黑" panose="020B0503020204020204" pitchFamily="34" charset="-122"/>
              <a:ea typeface="微软雅黑" panose="020B0503020204020204" pitchFamily="34" charset="-122"/>
            </a:endParaRPr>
          </a:p>
        </p:txBody>
      </p:sp>
      <p:sp>
        <p:nvSpPr>
          <p:cNvPr id="16" name="矩形 15"/>
          <p:cNvSpPr/>
          <p:nvPr/>
        </p:nvSpPr>
        <p:spPr>
          <a:xfrm>
            <a:off x="7492139" y="3897059"/>
            <a:ext cx="3593462" cy="492438"/>
          </a:xfrm>
          <a:prstGeom prst="rect">
            <a:avLst/>
          </a:prstGeom>
        </p:spPr>
        <p:txBody>
          <a:bodyPr wrap="square" lIns="121917" tIns="60958" rIns="121917" bIns="60958">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a:latin typeface="微软雅黑" panose="020B0503020204020204" pitchFamily="34" charset="-122"/>
                <a:ea typeface="微软雅黑" panose="020B0503020204020204" pitchFamily="34" charset="-122"/>
              </a:rPr>
              <a:t>特异性</a:t>
            </a:r>
            <a:endParaRPr lang="en-US" altLang="zh-CN" sz="2400" b="1" dirty="0">
              <a:latin typeface="微软雅黑" panose="020B0503020204020204" pitchFamily="34" charset="-122"/>
              <a:ea typeface="微软雅黑" panose="020B0503020204020204" pitchFamily="34" charset="-122"/>
            </a:endParaRPr>
          </a:p>
        </p:txBody>
      </p:sp>
      <p:sp>
        <p:nvSpPr>
          <p:cNvPr id="17" name="矩形 16"/>
          <p:cNvSpPr/>
          <p:nvPr/>
        </p:nvSpPr>
        <p:spPr>
          <a:xfrm>
            <a:off x="7492139" y="4903460"/>
            <a:ext cx="3593462" cy="492438"/>
          </a:xfrm>
          <a:prstGeom prst="rect">
            <a:avLst/>
          </a:prstGeom>
        </p:spPr>
        <p:txBody>
          <a:bodyPr wrap="square" lIns="121917" tIns="60958" rIns="121917" bIns="60958">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smtClean="0">
                <a:latin typeface="微软雅黑" panose="020B0503020204020204" pitchFamily="34" charset="-122"/>
                <a:ea typeface="微软雅黑" panose="020B0503020204020204" pitchFamily="34" charset="-122"/>
              </a:rPr>
              <a:t>基于基础</a:t>
            </a:r>
            <a:r>
              <a:rPr lang="zh-CN" altLang="en-US" sz="2400" b="1" dirty="0">
                <a:latin typeface="微软雅黑" panose="020B0503020204020204" pitchFamily="34" charset="-122"/>
                <a:ea typeface="微软雅黑" panose="020B0503020204020204" pitchFamily="34" charset="-122"/>
              </a:rPr>
              <a:t>研究</a:t>
            </a:r>
            <a:endParaRPr lang="en-US" altLang="zh-CN" sz="2400" b="1" dirty="0">
              <a:latin typeface="微软雅黑" panose="020B0503020204020204" pitchFamily="34" charset="-122"/>
              <a:ea typeface="微软雅黑" panose="020B0503020204020204" pitchFamily="34" charset="-122"/>
            </a:endParaRPr>
          </a:p>
        </p:txBody>
      </p:sp>
      <p:sp>
        <p:nvSpPr>
          <p:cNvPr id="18" name="矩形 17"/>
          <p:cNvSpPr/>
          <p:nvPr/>
        </p:nvSpPr>
        <p:spPr>
          <a:xfrm>
            <a:off x="858355" y="2901566"/>
            <a:ext cx="3593462" cy="492438"/>
          </a:xfrm>
          <a:prstGeom prst="rect">
            <a:avLst/>
          </a:prstGeom>
        </p:spPr>
        <p:txBody>
          <a:bodyPr wrap="square" lIns="121917" tIns="60958" rIns="121917" bIns="60958">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r>
              <a:rPr lang="zh-CN" altLang="en-US" sz="2400" b="1" dirty="0">
                <a:solidFill>
                  <a:prstClr val="white"/>
                </a:solidFill>
                <a:latin typeface="微软雅黑" panose="020B0503020204020204" pitchFamily="34" charset="-122"/>
                <a:ea typeface="微软雅黑" panose="020B0503020204020204" pitchFamily="34" charset="-122"/>
              </a:rPr>
              <a:t>规范化（指南、共识）</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19" name="矩形 18"/>
          <p:cNvSpPr/>
          <p:nvPr/>
        </p:nvSpPr>
        <p:spPr>
          <a:xfrm>
            <a:off x="858355" y="3897060"/>
            <a:ext cx="3593462" cy="492438"/>
          </a:xfrm>
          <a:prstGeom prst="rect">
            <a:avLst/>
          </a:prstGeom>
        </p:spPr>
        <p:txBody>
          <a:bodyPr wrap="square" lIns="121917" tIns="60958" rIns="121917" bIns="60958">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smtClean="0">
                <a:solidFill>
                  <a:prstClr val="white"/>
                </a:solidFill>
                <a:latin typeface="微软雅黑" panose="020B0503020204020204" pitchFamily="34" charset="-122"/>
                <a:ea typeface="微软雅黑" panose="020B0503020204020204" pitchFamily="34" charset="-122"/>
              </a:rPr>
              <a:t>敏感性</a:t>
            </a:r>
            <a:endParaRPr lang="en-US" altLang="zh-CN" sz="2400" b="1" dirty="0">
              <a:solidFill>
                <a:prstClr val="white"/>
              </a:solidFill>
              <a:latin typeface="微软雅黑" panose="020B0503020204020204" pitchFamily="34" charset="-122"/>
              <a:ea typeface="微软雅黑" panose="020B0503020204020204" pitchFamily="34" charset="-122"/>
            </a:endParaRPr>
          </a:p>
        </p:txBody>
      </p:sp>
      <p:sp>
        <p:nvSpPr>
          <p:cNvPr id="20" name="矩形 19"/>
          <p:cNvSpPr/>
          <p:nvPr/>
        </p:nvSpPr>
        <p:spPr>
          <a:xfrm>
            <a:off x="858355" y="4871478"/>
            <a:ext cx="3593462" cy="492438"/>
          </a:xfrm>
          <a:prstGeom prst="rect">
            <a:avLst/>
          </a:prstGeom>
        </p:spPr>
        <p:txBody>
          <a:bodyPr wrap="square" lIns="121917" tIns="60958" rIns="121917" bIns="60958">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dirty="0" smtClean="0">
                <a:solidFill>
                  <a:prstClr val="white"/>
                </a:solidFill>
                <a:latin typeface="微软雅黑" panose="020B0503020204020204" pitchFamily="34" charset="-122"/>
                <a:ea typeface="微软雅黑" panose="020B0503020204020204" pitchFamily="34" charset="-122"/>
              </a:rPr>
              <a:t>基于队列研究</a:t>
            </a:r>
            <a:endParaRPr lang="en-US" altLang="zh-CN" sz="2400" b="1" dirty="0">
              <a:solidFill>
                <a:prstClr val="white"/>
              </a:solidFill>
              <a:latin typeface="微软雅黑" panose="020B0503020204020204" pitchFamily="34" charset="-122"/>
              <a:ea typeface="微软雅黑" panose="020B0503020204020204" pitchFamily="34" charset="-122"/>
            </a:endParaRPr>
          </a:p>
        </p:txBody>
      </p:sp>
      <p:sp>
        <p:nvSpPr>
          <p:cNvPr id="21" name="椭圆 20"/>
          <p:cNvSpPr/>
          <p:nvPr/>
        </p:nvSpPr>
        <p:spPr>
          <a:xfrm>
            <a:off x="5625153" y="3764826"/>
            <a:ext cx="941694" cy="941693"/>
          </a:xfrm>
          <a:prstGeom prst="ellipse">
            <a:avLst/>
          </a:prstGeom>
          <a:solidFill>
            <a:srgbClr val="3A3A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VS</a:t>
            </a:r>
            <a:endParaRPr lang="zh-CN" altLang="en-US" sz="2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23" name="矩形 22"/>
          <p:cNvSpPr/>
          <p:nvPr/>
        </p:nvSpPr>
        <p:spPr>
          <a:xfrm>
            <a:off x="2126157" y="1748729"/>
            <a:ext cx="1127232" cy="584775"/>
          </a:xfrm>
          <a:prstGeom prst="rect">
            <a:avLst/>
          </a:prstGeom>
        </p:spPr>
        <p:txBody>
          <a:bodyPr wrap="none">
            <a:spAutoFit/>
          </a:bodyPr>
          <a:lstStyle/>
          <a:p>
            <a:r>
              <a:rPr lang="zh-CN" altLang="en-US" sz="3200" b="1" dirty="0" smtClean="0">
                <a:solidFill>
                  <a:srgbClr val="B13528"/>
                </a:solidFill>
                <a:latin typeface="微软雅黑" panose="020B0503020204020204" pitchFamily="34" charset="-122"/>
                <a:ea typeface="微软雅黑" panose="020B0503020204020204" pitchFamily="34" charset="-122"/>
              </a:rPr>
              <a:t>全 科</a:t>
            </a:r>
            <a:endParaRPr lang="zh-CN" altLang="en-US" dirty="0"/>
          </a:p>
        </p:txBody>
      </p:sp>
      <p:sp>
        <p:nvSpPr>
          <p:cNvPr id="24" name="矩形 23"/>
          <p:cNvSpPr/>
          <p:nvPr/>
        </p:nvSpPr>
        <p:spPr>
          <a:xfrm>
            <a:off x="8725254" y="1866578"/>
            <a:ext cx="1127232" cy="584775"/>
          </a:xfrm>
          <a:prstGeom prst="rect">
            <a:avLst/>
          </a:prstGeom>
        </p:spPr>
        <p:txBody>
          <a:bodyPr wrap="none">
            <a:spAutoFit/>
          </a:bodyPr>
          <a:lstStyle/>
          <a:p>
            <a:r>
              <a:rPr lang="zh-CN" altLang="en-US" sz="3200" b="1" dirty="0" smtClean="0">
                <a:solidFill>
                  <a:schemeClr val="accent4">
                    <a:lumMod val="75000"/>
                  </a:schemeClr>
                </a:solidFill>
                <a:latin typeface="微软雅黑" panose="020B0503020204020204" pitchFamily="34" charset="-122"/>
                <a:ea typeface="微软雅黑" panose="020B0503020204020204" pitchFamily="34" charset="-122"/>
              </a:rPr>
              <a:t>专 科</a:t>
            </a:r>
            <a:endParaRPr lang="zh-CN" altLang="en-US" sz="3200" b="1" dirty="0">
              <a:solidFill>
                <a:schemeClr val="accent4">
                  <a:lumMod val="7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4052186" y="252456"/>
            <a:ext cx="13420566" cy="6904081"/>
            <a:chOff x="-4052186" y="252456"/>
            <a:chExt cx="13420566" cy="6904081"/>
          </a:xfrm>
        </p:grpSpPr>
        <p:grpSp>
          <p:nvGrpSpPr>
            <p:cNvPr id="9" name="组合 8"/>
            <p:cNvGrpSpPr/>
            <p:nvPr/>
          </p:nvGrpSpPr>
          <p:grpSpPr>
            <a:xfrm>
              <a:off x="-4052186" y="252456"/>
              <a:ext cx="13420566" cy="6904081"/>
              <a:chOff x="-5310970" y="371209"/>
              <a:chExt cx="13420566" cy="6904081"/>
            </a:xfrm>
          </p:grpSpPr>
          <p:sp>
            <p:nvSpPr>
              <p:cNvPr id="10" name="空心弧 9"/>
              <p:cNvSpPr/>
              <p:nvPr/>
            </p:nvSpPr>
            <p:spPr>
              <a:xfrm>
                <a:off x="-5310970" y="371209"/>
                <a:ext cx="6904081" cy="6904081"/>
              </a:xfrm>
              <a:prstGeom prst="blockArc">
                <a:avLst>
                  <a:gd name="adj1" fmla="val 18900000"/>
                  <a:gd name="adj2" fmla="val 2700000"/>
                  <a:gd name="adj3" fmla="val 313"/>
                </a:avLst>
              </a:prstGeom>
              <a:solidFill>
                <a:srgbClr val="B13528"/>
              </a:solidFill>
              <a:ln>
                <a:noFill/>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11" name="任意多边形 10"/>
              <p:cNvSpPr/>
              <p:nvPr/>
            </p:nvSpPr>
            <p:spPr>
              <a:xfrm>
                <a:off x="971152" y="1579239"/>
                <a:ext cx="7138444" cy="641321"/>
              </a:xfrm>
              <a:custGeom>
                <a:avLst/>
                <a:gdLst>
                  <a:gd name="connsiteX0" fmla="*/ 0 w 7138444"/>
                  <a:gd name="connsiteY0" fmla="*/ 0 h 641321"/>
                  <a:gd name="connsiteX1" fmla="*/ 7138444 w 7138444"/>
                  <a:gd name="connsiteY1" fmla="*/ 0 h 641321"/>
                  <a:gd name="connsiteX2" fmla="*/ 7138444 w 7138444"/>
                  <a:gd name="connsiteY2" fmla="*/ 641321 h 641321"/>
                  <a:gd name="connsiteX3" fmla="*/ 0 w 7138444"/>
                  <a:gd name="connsiteY3" fmla="*/ 641321 h 641321"/>
                  <a:gd name="connsiteX4" fmla="*/ 0 w 7138444"/>
                  <a:gd name="connsiteY4" fmla="*/ 0 h 6413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8444" h="641321">
                    <a:moveTo>
                      <a:pt x="0" y="0"/>
                    </a:moveTo>
                    <a:lnTo>
                      <a:pt x="7138444" y="0"/>
                    </a:lnTo>
                    <a:lnTo>
                      <a:pt x="7138444" y="641321"/>
                    </a:lnTo>
                    <a:lnTo>
                      <a:pt x="0" y="641321"/>
                    </a:lnTo>
                    <a:lnTo>
                      <a:pt x="0" y="0"/>
                    </a:lnTo>
                    <a:close/>
                  </a:path>
                </a:pathLst>
              </a:custGeom>
              <a:solidFill>
                <a:schemeClr val="bg1"/>
              </a:solidFill>
              <a:effectLst>
                <a:outerShdw blurRad="63500" sx="101000" sy="101000" algn="ctr" rotWithShape="0">
                  <a:prstClr val="black">
                    <a:alpha val="25000"/>
                  </a:prstClr>
                </a:outerShdw>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09049" tIns="81280" rIns="81280" bIns="81280" numCol="1" spcCol="1270" anchor="ctr" anchorCtr="0">
                <a:noAutofit/>
              </a:bodyPr>
              <a:lstStyle/>
              <a:p>
                <a:pPr lvl="0" algn="l" defTabSz="1422400">
                  <a:lnSpc>
                    <a:spcPct val="90000"/>
                  </a:lnSpc>
                  <a:spcBef>
                    <a:spcPct val="0"/>
                  </a:spcBef>
                  <a:spcAft>
                    <a:spcPct val="35000"/>
                  </a:spcAft>
                </a:pPr>
                <a:endParaRPr lang="zh-CN" altLang="en-US" sz="3200" kern="1200"/>
              </a:p>
            </p:txBody>
          </p:sp>
          <p:sp>
            <p:nvSpPr>
              <p:cNvPr id="12" name="椭圆 11"/>
              <p:cNvSpPr/>
              <p:nvPr/>
            </p:nvSpPr>
            <p:spPr>
              <a:xfrm>
                <a:off x="570326" y="1499074"/>
                <a:ext cx="801651" cy="801651"/>
              </a:xfrm>
              <a:prstGeom prst="ellipse">
                <a:avLst/>
              </a:prstGeom>
              <a:solidFill>
                <a:srgbClr val="B13528"/>
              </a:solidFill>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3" name="任意多边形 12"/>
              <p:cNvSpPr/>
              <p:nvPr/>
            </p:nvSpPr>
            <p:spPr>
              <a:xfrm>
                <a:off x="1430704" y="2540913"/>
                <a:ext cx="6678892" cy="641321"/>
              </a:xfrm>
              <a:custGeom>
                <a:avLst/>
                <a:gdLst>
                  <a:gd name="connsiteX0" fmla="*/ 0 w 6678892"/>
                  <a:gd name="connsiteY0" fmla="*/ 0 h 641321"/>
                  <a:gd name="connsiteX1" fmla="*/ 6678892 w 6678892"/>
                  <a:gd name="connsiteY1" fmla="*/ 0 h 641321"/>
                  <a:gd name="connsiteX2" fmla="*/ 6678892 w 6678892"/>
                  <a:gd name="connsiteY2" fmla="*/ 641321 h 641321"/>
                  <a:gd name="connsiteX3" fmla="*/ 0 w 6678892"/>
                  <a:gd name="connsiteY3" fmla="*/ 641321 h 641321"/>
                  <a:gd name="connsiteX4" fmla="*/ 0 w 6678892"/>
                  <a:gd name="connsiteY4" fmla="*/ 0 h 6413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78892" h="641321">
                    <a:moveTo>
                      <a:pt x="0" y="0"/>
                    </a:moveTo>
                    <a:lnTo>
                      <a:pt x="6678892" y="0"/>
                    </a:lnTo>
                    <a:lnTo>
                      <a:pt x="6678892" y="641321"/>
                    </a:lnTo>
                    <a:lnTo>
                      <a:pt x="0" y="641321"/>
                    </a:lnTo>
                    <a:lnTo>
                      <a:pt x="0" y="0"/>
                    </a:lnTo>
                    <a:close/>
                  </a:path>
                </a:pathLst>
              </a:custGeom>
              <a:solidFill>
                <a:schemeClr val="bg1"/>
              </a:solidFill>
              <a:effectLst>
                <a:outerShdw blurRad="63500" sx="101000" sy="101000" algn="ctr" rotWithShape="0">
                  <a:prstClr val="black">
                    <a:alpha val="25000"/>
                  </a:prstClr>
                </a:outerShdw>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09049" tIns="81280" rIns="81280" bIns="81280" numCol="1" spcCol="1270" anchor="ctr" anchorCtr="0">
                <a:noAutofit/>
              </a:bodyPr>
              <a:lstStyle/>
              <a:p>
                <a:pPr defTabSz="1422400">
                  <a:lnSpc>
                    <a:spcPct val="90000"/>
                  </a:lnSpc>
                  <a:spcBef>
                    <a:spcPct val="0"/>
                  </a:spcBef>
                  <a:spcAft>
                    <a:spcPct val="35000"/>
                  </a:spcAft>
                </a:pPr>
                <a:endParaRPr lang="zh-CN" altLang="en-US" sz="3200"/>
              </a:p>
            </p:txBody>
          </p:sp>
          <p:sp>
            <p:nvSpPr>
              <p:cNvPr id="14" name="椭圆 13"/>
              <p:cNvSpPr/>
              <p:nvPr/>
            </p:nvSpPr>
            <p:spPr>
              <a:xfrm>
                <a:off x="1029878" y="2460748"/>
                <a:ext cx="801651" cy="801651"/>
              </a:xfrm>
              <a:prstGeom prst="ellipse">
                <a:avLst/>
              </a:prstGeom>
              <a:solidFill>
                <a:schemeClr val="tx1">
                  <a:lumMod val="75000"/>
                  <a:lumOff val="25000"/>
                </a:schemeClr>
              </a:solidFill>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5" name="任意多边形 14"/>
              <p:cNvSpPr/>
              <p:nvPr/>
            </p:nvSpPr>
            <p:spPr>
              <a:xfrm>
                <a:off x="1571749" y="3502588"/>
                <a:ext cx="6537847" cy="641321"/>
              </a:xfrm>
              <a:custGeom>
                <a:avLst/>
                <a:gdLst>
                  <a:gd name="connsiteX0" fmla="*/ 0 w 6537847"/>
                  <a:gd name="connsiteY0" fmla="*/ 0 h 641321"/>
                  <a:gd name="connsiteX1" fmla="*/ 6537847 w 6537847"/>
                  <a:gd name="connsiteY1" fmla="*/ 0 h 641321"/>
                  <a:gd name="connsiteX2" fmla="*/ 6537847 w 6537847"/>
                  <a:gd name="connsiteY2" fmla="*/ 641321 h 641321"/>
                  <a:gd name="connsiteX3" fmla="*/ 0 w 6537847"/>
                  <a:gd name="connsiteY3" fmla="*/ 641321 h 641321"/>
                  <a:gd name="connsiteX4" fmla="*/ 0 w 6537847"/>
                  <a:gd name="connsiteY4" fmla="*/ 0 h 6413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7847" h="641321">
                    <a:moveTo>
                      <a:pt x="0" y="0"/>
                    </a:moveTo>
                    <a:lnTo>
                      <a:pt x="6537847" y="0"/>
                    </a:lnTo>
                    <a:lnTo>
                      <a:pt x="6537847" y="641321"/>
                    </a:lnTo>
                    <a:lnTo>
                      <a:pt x="0" y="641321"/>
                    </a:lnTo>
                    <a:lnTo>
                      <a:pt x="0" y="0"/>
                    </a:lnTo>
                    <a:close/>
                  </a:path>
                </a:pathLst>
              </a:custGeom>
              <a:solidFill>
                <a:schemeClr val="bg1"/>
              </a:solidFill>
              <a:effectLst>
                <a:outerShdw blurRad="63500" sx="101000" sy="101000" algn="ctr" rotWithShape="0">
                  <a:prstClr val="black">
                    <a:alpha val="25000"/>
                  </a:prstClr>
                </a:outerShdw>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09049" tIns="81280" rIns="81280" bIns="81280" numCol="1" spcCol="1270" anchor="ctr" anchorCtr="0">
                <a:noAutofit/>
              </a:bodyPr>
              <a:lstStyle/>
              <a:p>
                <a:pPr defTabSz="1422400">
                  <a:lnSpc>
                    <a:spcPct val="90000"/>
                  </a:lnSpc>
                  <a:spcBef>
                    <a:spcPct val="0"/>
                  </a:spcBef>
                  <a:spcAft>
                    <a:spcPct val="35000"/>
                  </a:spcAft>
                </a:pPr>
                <a:endParaRPr lang="zh-CN" altLang="en-US" sz="3200"/>
              </a:p>
            </p:txBody>
          </p:sp>
          <p:sp>
            <p:nvSpPr>
              <p:cNvPr id="16" name="椭圆 15"/>
              <p:cNvSpPr/>
              <p:nvPr/>
            </p:nvSpPr>
            <p:spPr>
              <a:xfrm>
                <a:off x="1170924" y="3422423"/>
                <a:ext cx="801651" cy="801651"/>
              </a:xfrm>
              <a:prstGeom prst="ellipse">
                <a:avLst/>
              </a:prstGeom>
              <a:solidFill>
                <a:srgbClr val="B13528"/>
              </a:solidFill>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7" name="任意多边形 16"/>
              <p:cNvSpPr/>
              <p:nvPr/>
            </p:nvSpPr>
            <p:spPr>
              <a:xfrm>
                <a:off x="1430704" y="4464262"/>
                <a:ext cx="6678892" cy="641321"/>
              </a:xfrm>
              <a:custGeom>
                <a:avLst/>
                <a:gdLst>
                  <a:gd name="connsiteX0" fmla="*/ 0 w 6678892"/>
                  <a:gd name="connsiteY0" fmla="*/ 0 h 641321"/>
                  <a:gd name="connsiteX1" fmla="*/ 6678892 w 6678892"/>
                  <a:gd name="connsiteY1" fmla="*/ 0 h 641321"/>
                  <a:gd name="connsiteX2" fmla="*/ 6678892 w 6678892"/>
                  <a:gd name="connsiteY2" fmla="*/ 641321 h 641321"/>
                  <a:gd name="connsiteX3" fmla="*/ 0 w 6678892"/>
                  <a:gd name="connsiteY3" fmla="*/ 641321 h 641321"/>
                  <a:gd name="connsiteX4" fmla="*/ 0 w 6678892"/>
                  <a:gd name="connsiteY4" fmla="*/ 0 h 6413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78892" h="641321">
                    <a:moveTo>
                      <a:pt x="0" y="0"/>
                    </a:moveTo>
                    <a:lnTo>
                      <a:pt x="6678892" y="0"/>
                    </a:lnTo>
                    <a:lnTo>
                      <a:pt x="6678892" y="641321"/>
                    </a:lnTo>
                    <a:lnTo>
                      <a:pt x="0" y="641321"/>
                    </a:lnTo>
                    <a:lnTo>
                      <a:pt x="0" y="0"/>
                    </a:lnTo>
                    <a:close/>
                  </a:path>
                </a:pathLst>
              </a:custGeom>
              <a:solidFill>
                <a:schemeClr val="bg1"/>
              </a:solidFill>
              <a:effectLst>
                <a:outerShdw blurRad="63500" sx="101000" sy="101000" algn="ctr" rotWithShape="0">
                  <a:prstClr val="black">
                    <a:alpha val="25000"/>
                  </a:prstClr>
                </a:outerShdw>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09049" tIns="81280" rIns="81280" bIns="81280" numCol="1" spcCol="1270" anchor="ctr" anchorCtr="0">
                <a:noAutofit/>
              </a:bodyPr>
              <a:lstStyle/>
              <a:p>
                <a:pPr defTabSz="1422400">
                  <a:lnSpc>
                    <a:spcPct val="90000"/>
                  </a:lnSpc>
                  <a:spcBef>
                    <a:spcPct val="0"/>
                  </a:spcBef>
                  <a:spcAft>
                    <a:spcPct val="35000"/>
                  </a:spcAft>
                </a:pPr>
                <a:endParaRPr lang="zh-CN" altLang="en-US" sz="3200"/>
              </a:p>
            </p:txBody>
          </p:sp>
          <p:sp>
            <p:nvSpPr>
              <p:cNvPr id="18" name="椭圆 17"/>
              <p:cNvSpPr/>
              <p:nvPr/>
            </p:nvSpPr>
            <p:spPr>
              <a:xfrm>
                <a:off x="1029878" y="4384097"/>
                <a:ext cx="801651" cy="801651"/>
              </a:xfrm>
              <a:prstGeom prst="ellipse">
                <a:avLst/>
              </a:prstGeom>
              <a:solidFill>
                <a:schemeClr val="tx1">
                  <a:lumMod val="75000"/>
                  <a:lumOff val="25000"/>
                </a:schemeClr>
              </a:solidFill>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9" name="任意多边形 18"/>
              <p:cNvSpPr/>
              <p:nvPr/>
            </p:nvSpPr>
            <p:spPr>
              <a:xfrm>
                <a:off x="971152" y="5425937"/>
                <a:ext cx="7138444" cy="641321"/>
              </a:xfrm>
              <a:custGeom>
                <a:avLst/>
                <a:gdLst>
                  <a:gd name="connsiteX0" fmla="*/ 0 w 7138444"/>
                  <a:gd name="connsiteY0" fmla="*/ 0 h 641321"/>
                  <a:gd name="connsiteX1" fmla="*/ 7138444 w 7138444"/>
                  <a:gd name="connsiteY1" fmla="*/ 0 h 641321"/>
                  <a:gd name="connsiteX2" fmla="*/ 7138444 w 7138444"/>
                  <a:gd name="connsiteY2" fmla="*/ 641321 h 641321"/>
                  <a:gd name="connsiteX3" fmla="*/ 0 w 7138444"/>
                  <a:gd name="connsiteY3" fmla="*/ 641321 h 641321"/>
                  <a:gd name="connsiteX4" fmla="*/ 0 w 7138444"/>
                  <a:gd name="connsiteY4" fmla="*/ 0 h 6413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8444" h="641321">
                    <a:moveTo>
                      <a:pt x="0" y="0"/>
                    </a:moveTo>
                    <a:lnTo>
                      <a:pt x="7138444" y="0"/>
                    </a:lnTo>
                    <a:lnTo>
                      <a:pt x="7138444" y="641321"/>
                    </a:lnTo>
                    <a:lnTo>
                      <a:pt x="0" y="641321"/>
                    </a:lnTo>
                    <a:lnTo>
                      <a:pt x="0" y="0"/>
                    </a:lnTo>
                    <a:close/>
                  </a:path>
                </a:pathLst>
              </a:custGeom>
              <a:solidFill>
                <a:schemeClr val="bg1"/>
              </a:solidFill>
              <a:effectLst>
                <a:outerShdw blurRad="63500" sx="101000" sy="101000" algn="ctr" rotWithShape="0">
                  <a:prstClr val="black">
                    <a:alpha val="25000"/>
                  </a:prstClr>
                </a:outerShdw>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09049" tIns="81280" rIns="81280" bIns="81280" numCol="1" spcCol="1270" anchor="ctr" anchorCtr="0">
                <a:noAutofit/>
              </a:bodyPr>
              <a:lstStyle/>
              <a:p>
                <a:pPr defTabSz="1422400">
                  <a:lnSpc>
                    <a:spcPct val="90000"/>
                  </a:lnSpc>
                  <a:spcBef>
                    <a:spcPct val="0"/>
                  </a:spcBef>
                  <a:spcAft>
                    <a:spcPct val="35000"/>
                  </a:spcAft>
                </a:pPr>
                <a:endParaRPr lang="zh-CN" altLang="en-US" sz="3200"/>
              </a:p>
            </p:txBody>
          </p:sp>
          <p:sp>
            <p:nvSpPr>
              <p:cNvPr id="20" name="椭圆 19"/>
              <p:cNvSpPr/>
              <p:nvPr/>
            </p:nvSpPr>
            <p:spPr>
              <a:xfrm>
                <a:off x="570326" y="5345771"/>
                <a:ext cx="801651" cy="801651"/>
              </a:xfrm>
              <a:prstGeom prst="ellipse">
                <a:avLst/>
              </a:prstGeom>
              <a:solidFill>
                <a:srgbClr val="B13528"/>
              </a:solidFill>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grpSp>
        <p:sp>
          <p:nvSpPr>
            <p:cNvPr id="112" name="Freeform 17"/>
            <p:cNvSpPr>
              <a:spLocks noEditPoints="1"/>
            </p:cNvSpPr>
            <p:nvPr/>
          </p:nvSpPr>
          <p:spPr bwMode="auto">
            <a:xfrm>
              <a:off x="1994130" y="1545339"/>
              <a:ext cx="471611" cy="471611"/>
            </a:xfrm>
            <a:custGeom>
              <a:avLst/>
              <a:gdLst>
                <a:gd name="T0" fmla="*/ 49 w 97"/>
                <a:gd name="T1" fmla="*/ 0 h 97"/>
                <a:gd name="T2" fmla="*/ 83 w 97"/>
                <a:gd name="T3" fmla="*/ 14 h 97"/>
                <a:gd name="T4" fmla="*/ 97 w 97"/>
                <a:gd name="T5" fmla="*/ 49 h 97"/>
                <a:gd name="T6" fmla="*/ 83 w 97"/>
                <a:gd name="T7" fmla="*/ 83 h 97"/>
                <a:gd name="T8" fmla="*/ 49 w 97"/>
                <a:gd name="T9" fmla="*/ 97 h 97"/>
                <a:gd name="T10" fmla="*/ 14 w 97"/>
                <a:gd name="T11" fmla="*/ 83 h 97"/>
                <a:gd name="T12" fmla="*/ 0 w 97"/>
                <a:gd name="T13" fmla="*/ 49 h 97"/>
                <a:gd name="T14" fmla="*/ 14 w 97"/>
                <a:gd name="T15" fmla="*/ 14 h 97"/>
                <a:gd name="T16" fmla="*/ 49 w 97"/>
                <a:gd name="T17" fmla="*/ 0 h 97"/>
                <a:gd name="T18" fmla="*/ 55 w 97"/>
                <a:gd name="T19" fmla="*/ 47 h 97"/>
                <a:gd name="T20" fmla="*/ 54 w 97"/>
                <a:gd name="T21" fmla="*/ 45 h 97"/>
                <a:gd name="T22" fmla="*/ 68 w 97"/>
                <a:gd name="T23" fmla="*/ 24 h 97"/>
                <a:gd name="T24" fmla="*/ 65 w 97"/>
                <a:gd name="T25" fmla="*/ 21 h 97"/>
                <a:gd name="T26" fmla="*/ 50 w 97"/>
                <a:gd name="T27" fmla="*/ 43 h 97"/>
                <a:gd name="T28" fmla="*/ 45 w 97"/>
                <a:gd name="T29" fmla="*/ 43 h 97"/>
                <a:gd name="T30" fmla="*/ 42 w 97"/>
                <a:gd name="T31" fmla="*/ 52 h 97"/>
                <a:gd name="T32" fmla="*/ 51 w 97"/>
                <a:gd name="T33" fmla="*/ 56 h 97"/>
                <a:gd name="T34" fmla="*/ 52 w 97"/>
                <a:gd name="T35" fmla="*/ 55 h 97"/>
                <a:gd name="T36" fmla="*/ 69 w 97"/>
                <a:gd name="T37" fmla="*/ 61 h 97"/>
                <a:gd name="T38" fmla="*/ 71 w 97"/>
                <a:gd name="T39" fmla="*/ 56 h 97"/>
                <a:gd name="T40" fmla="*/ 55 w 97"/>
                <a:gd name="T41" fmla="*/ 50 h 97"/>
                <a:gd name="T42" fmla="*/ 55 w 97"/>
                <a:gd name="T43" fmla="*/ 47 h 97"/>
                <a:gd name="T44" fmla="*/ 74 w 97"/>
                <a:gd name="T45" fmla="*/ 24 h 97"/>
                <a:gd name="T46" fmla="*/ 49 w 97"/>
                <a:gd name="T47" fmla="*/ 13 h 97"/>
                <a:gd name="T48" fmla="*/ 23 w 97"/>
                <a:gd name="T49" fmla="*/ 24 h 97"/>
                <a:gd name="T50" fmla="*/ 13 w 97"/>
                <a:gd name="T51" fmla="*/ 49 h 97"/>
                <a:gd name="T52" fmla="*/ 23 w 97"/>
                <a:gd name="T53" fmla="*/ 74 h 97"/>
                <a:gd name="T54" fmla="*/ 49 w 97"/>
                <a:gd name="T55" fmla="*/ 84 h 97"/>
                <a:gd name="T56" fmla="*/ 74 w 97"/>
                <a:gd name="T57" fmla="*/ 74 h 97"/>
                <a:gd name="T58" fmla="*/ 84 w 97"/>
                <a:gd name="T59" fmla="*/ 49 h 97"/>
                <a:gd name="T60" fmla="*/ 74 w 97"/>
                <a:gd name="T61" fmla="*/ 24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7" h="97">
                  <a:moveTo>
                    <a:pt x="49" y="0"/>
                  </a:moveTo>
                  <a:cubicBezTo>
                    <a:pt x="62" y="0"/>
                    <a:pt x="74" y="5"/>
                    <a:pt x="83" y="14"/>
                  </a:cubicBezTo>
                  <a:cubicBezTo>
                    <a:pt x="92" y="23"/>
                    <a:pt x="97" y="35"/>
                    <a:pt x="97" y="49"/>
                  </a:cubicBezTo>
                  <a:cubicBezTo>
                    <a:pt x="97" y="62"/>
                    <a:pt x="92" y="74"/>
                    <a:pt x="83" y="83"/>
                  </a:cubicBezTo>
                  <a:cubicBezTo>
                    <a:pt x="74" y="92"/>
                    <a:pt x="62" y="97"/>
                    <a:pt x="49" y="97"/>
                  </a:cubicBezTo>
                  <a:cubicBezTo>
                    <a:pt x="35" y="97"/>
                    <a:pt x="23" y="92"/>
                    <a:pt x="14" y="83"/>
                  </a:cubicBezTo>
                  <a:cubicBezTo>
                    <a:pt x="5" y="74"/>
                    <a:pt x="0" y="62"/>
                    <a:pt x="0" y="49"/>
                  </a:cubicBezTo>
                  <a:cubicBezTo>
                    <a:pt x="0" y="35"/>
                    <a:pt x="5" y="23"/>
                    <a:pt x="14" y="14"/>
                  </a:cubicBezTo>
                  <a:cubicBezTo>
                    <a:pt x="23" y="5"/>
                    <a:pt x="35" y="0"/>
                    <a:pt x="49" y="0"/>
                  </a:cubicBezTo>
                  <a:close/>
                  <a:moveTo>
                    <a:pt x="55" y="47"/>
                  </a:moveTo>
                  <a:cubicBezTo>
                    <a:pt x="54" y="46"/>
                    <a:pt x="54" y="45"/>
                    <a:pt x="54" y="45"/>
                  </a:cubicBezTo>
                  <a:cubicBezTo>
                    <a:pt x="59" y="38"/>
                    <a:pt x="64" y="31"/>
                    <a:pt x="68" y="24"/>
                  </a:cubicBezTo>
                  <a:cubicBezTo>
                    <a:pt x="67" y="23"/>
                    <a:pt x="66" y="22"/>
                    <a:pt x="65" y="21"/>
                  </a:cubicBezTo>
                  <a:cubicBezTo>
                    <a:pt x="59" y="28"/>
                    <a:pt x="54" y="35"/>
                    <a:pt x="50" y="43"/>
                  </a:cubicBezTo>
                  <a:cubicBezTo>
                    <a:pt x="48" y="42"/>
                    <a:pt x="47" y="43"/>
                    <a:pt x="45" y="43"/>
                  </a:cubicBezTo>
                  <a:cubicBezTo>
                    <a:pt x="42" y="45"/>
                    <a:pt x="40" y="49"/>
                    <a:pt x="42" y="52"/>
                  </a:cubicBezTo>
                  <a:cubicBezTo>
                    <a:pt x="43" y="56"/>
                    <a:pt x="47" y="58"/>
                    <a:pt x="51" y="56"/>
                  </a:cubicBezTo>
                  <a:cubicBezTo>
                    <a:pt x="51" y="56"/>
                    <a:pt x="52" y="56"/>
                    <a:pt x="52" y="55"/>
                  </a:cubicBezTo>
                  <a:cubicBezTo>
                    <a:pt x="58" y="58"/>
                    <a:pt x="63" y="60"/>
                    <a:pt x="69" y="61"/>
                  </a:cubicBezTo>
                  <a:cubicBezTo>
                    <a:pt x="70" y="59"/>
                    <a:pt x="71" y="58"/>
                    <a:pt x="71" y="56"/>
                  </a:cubicBezTo>
                  <a:cubicBezTo>
                    <a:pt x="66" y="54"/>
                    <a:pt x="61" y="51"/>
                    <a:pt x="55" y="50"/>
                  </a:cubicBezTo>
                  <a:cubicBezTo>
                    <a:pt x="55" y="49"/>
                    <a:pt x="55" y="48"/>
                    <a:pt x="55" y="47"/>
                  </a:cubicBezTo>
                  <a:close/>
                  <a:moveTo>
                    <a:pt x="74" y="24"/>
                  </a:moveTo>
                  <a:cubicBezTo>
                    <a:pt x="67" y="17"/>
                    <a:pt x="58" y="13"/>
                    <a:pt x="49" y="13"/>
                  </a:cubicBezTo>
                  <a:cubicBezTo>
                    <a:pt x="39" y="13"/>
                    <a:pt x="30" y="17"/>
                    <a:pt x="23" y="24"/>
                  </a:cubicBezTo>
                  <a:cubicBezTo>
                    <a:pt x="17" y="30"/>
                    <a:pt x="13" y="39"/>
                    <a:pt x="13" y="49"/>
                  </a:cubicBezTo>
                  <a:cubicBezTo>
                    <a:pt x="13" y="58"/>
                    <a:pt x="17" y="67"/>
                    <a:pt x="23" y="74"/>
                  </a:cubicBezTo>
                  <a:cubicBezTo>
                    <a:pt x="30" y="80"/>
                    <a:pt x="39" y="84"/>
                    <a:pt x="49" y="84"/>
                  </a:cubicBezTo>
                  <a:cubicBezTo>
                    <a:pt x="58" y="84"/>
                    <a:pt x="67" y="80"/>
                    <a:pt x="74" y="74"/>
                  </a:cubicBezTo>
                  <a:cubicBezTo>
                    <a:pt x="80" y="67"/>
                    <a:pt x="84" y="58"/>
                    <a:pt x="84" y="49"/>
                  </a:cubicBezTo>
                  <a:cubicBezTo>
                    <a:pt x="84" y="39"/>
                    <a:pt x="80" y="30"/>
                    <a:pt x="74" y="2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113" name="组合 112"/>
            <p:cNvGrpSpPr/>
            <p:nvPr/>
          </p:nvGrpSpPr>
          <p:grpSpPr>
            <a:xfrm>
              <a:off x="2495871" y="2501869"/>
              <a:ext cx="396000" cy="360000"/>
              <a:chOff x="3440064" y="2324216"/>
              <a:chExt cx="811301" cy="683309"/>
            </a:xfrm>
          </p:grpSpPr>
          <p:sp>
            <p:nvSpPr>
              <p:cNvPr id="114" name="Freeform 1002"/>
              <p:cNvSpPr>
                <a:spLocks noEditPoints="1" noChangeArrowheads="1"/>
              </p:cNvSpPr>
              <p:nvPr/>
            </p:nvSpPr>
            <p:spPr bwMode="auto">
              <a:xfrm>
                <a:off x="3440064" y="2406208"/>
                <a:ext cx="811301" cy="601317"/>
              </a:xfrm>
              <a:custGeom>
                <a:avLst/>
                <a:gdLst>
                  <a:gd name="T0" fmla="*/ 92 w 92"/>
                  <a:gd name="T1" fmla="*/ 34 h 68"/>
                  <a:gd name="T2" fmla="*/ 75 w 92"/>
                  <a:gd name="T3" fmla="*/ 17 h 68"/>
                  <a:gd name="T4" fmla="*/ 58 w 92"/>
                  <a:gd name="T5" fmla="*/ 0 h 68"/>
                  <a:gd name="T6" fmla="*/ 40 w 92"/>
                  <a:gd name="T7" fmla="*/ 17 h 68"/>
                  <a:gd name="T8" fmla="*/ 23 w 92"/>
                  <a:gd name="T9" fmla="*/ 34 h 68"/>
                  <a:gd name="T10" fmla="*/ 0 w 92"/>
                  <a:gd name="T11" fmla="*/ 34 h 68"/>
                  <a:gd name="T12" fmla="*/ 0 w 92"/>
                  <a:gd name="T13" fmla="*/ 68 h 68"/>
                  <a:gd name="T14" fmla="*/ 58 w 92"/>
                  <a:gd name="T15" fmla="*/ 68 h 68"/>
                  <a:gd name="T16" fmla="*/ 58 w 92"/>
                  <a:gd name="T17" fmla="*/ 43 h 68"/>
                  <a:gd name="T18" fmla="*/ 75 w 92"/>
                  <a:gd name="T19" fmla="*/ 43 h 68"/>
                  <a:gd name="T20" fmla="*/ 75 w 92"/>
                  <a:gd name="T21" fmla="*/ 68 h 68"/>
                  <a:gd name="T22" fmla="*/ 92 w 92"/>
                  <a:gd name="T23" fmla="*/ 68 h 68"/>
                  <a:gd name="T24" fmla="*/ 92 w 92"/>
                  <a:gd name="T25" fmla="*/ 34 h 68"/>
                  <a:gd name="T26" fmla="*/ 20 w 92"/>
                  <a:gd name="T27" fmla="*/ 55 h 68"/>
                  <a:gd name="T28" fmla="*/ 7 w 92"/>
                  <a:gd name="T29" fmla="*/ 55 h 68"/>
                  <a:gd name="T30" fmla="*/ 7 w 92"/>
                  <a:gd name="T31" fmla="*/ 42 h 68"/>
                  <a:gd name="T32" fmla="*/ 20 w 92"/>
                  <a:gd name="T33" fmla="*/ 42 h 68"/>
                  <a:gd name="T34" fmla="*/ 20 w 92"/>
                  <a:gd name="T35" fmla="*/ 55 h 68"/>
                  <a:gd name="T36" fmla="*/ 40 w 92"/>
                  <a:gd name="T37" fmla="*/ 55 h 68"/>
                  <a:gd name="T38" fmla="*/ 27 w 92"/>
                  <a:gd name="T39" fmla="*/ 55 h 68"/>
                  <a:gd name="T40" fmla="*/ 27 w 92"/>
                  <a:gd name="T41" fmla="*/ 42 h 68"/>
                  <a:gd name="T42" fmla="*/ 40 w 92"/>
                  <a:gd name="T43" fmla="*/ 42 h 68"/>
                  <a:gd name="T44" fmla="*/ 40 w 92"/>
                  <a:gd name="T45" fmla="*/ 55 h 68"/>
                  <a:gd name="T46" fmla="*/ 55 w 92"/>
                  <a:gd name="T47" fmla="*/ 29 h 68"/>
                  <a:gd name="T48" fmla="*/ 49 w 92"/>
                  <a:gd name="T49" fmla="*/ 22 h 68"/>
                  <a:gd name="T50" fmla="*/ 55 w 92"/>
                  <a:gd name="T51" fmla="*/ 16 h 68"/>
                  <a:gd name="T52" fmla="*/ 61 w 92"/>
                  <a:gd name="T53" fmla="*/ 22 h 68"/>
                  <a:gd name="T54" fmla="*/ 55 w 92"/>
                  <a:gd name="T55" fmla="*/ 29 h 68"/>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92"/>
                  <a:gd name="T85" fmla="*/ 0 h 68"/>
                  <a:gd name="T86" fmla="*/ 92 w 92"/>
                  <a:gd name="T87" fmla="*/ 68 h 68"/>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92" h="68">
                    <a:moveTo>
                      <a:pt x="92" y="34"/>
                    </a:moveTo>
                    <a:cubicBezTo>
                      <a:pt x="75" y="17"/>
                      <a:pt x="75" y="17"/>
                      <a:pt x="75" y="17"/>
                    </a:cubicBezTo>
                    <a:cubicBezTo>
                      <a:pt x="58" y="0"/>
                      <a:pt x="58" y="0"/>
                      <a:pt x="58" y="0"/>
                    </a:cubicBezTo>
                    <a:cubicBezTo>
                      <a:pt x="40" y="17"/>
                      <a:pt x="40" y="17"/>
                      <a:pt x="40" y="17"/>
                    </a:cubicBezTo>
                    <a:cubicBezTo>
                      <a:pt x="23" y="34"/>
                      <a:pt x="23" y="34"/>
                      <a:pt x="23" y="34"/>
                    </a:cubicBezTo>
                    <a:cubicBezTo>
                      <a:pt x="0" y="34"/>
                      <a:pt x="0" y="34"/>
                      <a:pt x="0" y="34"/>
                    </a:cubicBezTo>
                    <a:cubicBezTo>
                      <a:pt x="0" y="68"/>
                      <a:pt x="0" y="68"/>
                      <a:pt x="0" y="68"/>
                    </a:cubicBezTo>
                    <a:cubicBezTo>
                      <a:pt x="58" y="68"/>
                      <a:pt x="58" y="68"/>
                      <a:pt x="58" y="68"/>
                    </a:cubicBezTo>
                    <a:cubicBezTo>
                      <a:pt x="58" y="43"/>
                      <a:pt x="58" y="43"/>
                      <a:pt x="58" y="43"/>
                    </a:cubicBezTo>
                    <a:cubicBezTo>
                      <a:pt x="75" y="43"/>
                      <a:pt x="75" y="43"/>
                      <a:pt x="75" y="43"/>
                    </a:cubicBezTo>
                    <a:cubicBezTo>
                      <a:pt x="75" y="68"/>
                      <a:pt x="75" y="68"/>
                      <a:pt x="75" y="68"/>
                    </a:cubicBezTo>
                    <a:cubicBezTo>
                      <a:pt x="92" y="68"/>
                      <a:pt x="92" y="68"/>
                      <a:pt x="92" y="68"/>
                    </a:cubicBezTo>
                    <a:cubicBezTo>
                      <a:pt x="92" y="34"/>
                      <a:pt x="92" y="34"/>
                      <a:pt x="92" y="34"/>
                    </a:cubicBezTo>
                    <a:close/>
                    <a:moveTo>
                      <a:pt x="20" y="55"/>
                    </a:moveTo>
                    <a:cubicBezTo>
                      <a:pt x="7" y="55"/>
                      <a:pt x="7" y="55"/>
                      <a:pt x="7" y="55"/>
                    </a:cubicBezTo>
                    <a:cubicBezTo>
                      <a:pt x="7" y="42"/>
                      <a:pt x="7" y="42"/>
                      <a:pt x="7" y="42"/>
                    </a:cubicBezTo>
                    <a:cubicBezTo>
                      <a:pt x="20" y="42"/>
                      <a:pt x="20" y="42"/>
                      <a:pt x="20" y="42"/>
                    </a:cubicBezTo>
                    <a:lnTo>
                      <a:pt x="20" y="55"/>
                    </a:lnTo>
                    <a:close/>
                    <a:moveTo>
                      <a:pt x="40" y="55"/>
                    </a:moveTo>
                    <a:cubicBezTo>
                      <a:pt x="27" y="55"/>
                      <a:pt x="27" y="55"/>
                      <a:pt x="27" y="55"/>
                    </a:cubicBezTo>
                    <a:cubicBezTo>
                      <a:pt x="27" y="42"/>
                      <a:pt x="27" y="42"/>
                      <a:pt x="27" y="42"/>
                    </a:cubicBezTo>
                    <a:cubicBezTo>
                      <a:pt x="40" y="42"/>
                      <a:pt x="40" y="42"/>
                      <a:pt x="40" y="42"/>
                    </a:cubicBezTo>
                    <a:lnTo>
                      <a:pt x="40" y="55"/>
                    </a:lnTo>
                    <a:close/>
                    <a:moveTo>
                      <a:pt x="55" y="29"/>
                    </a:moveTo>
                    <a:cubicBezTo>
                      <a:pt x="52" y="29"/>
                      <a:pt x="49" y="26"/>
                      <a:pt x="49" y="22"/>
                    </a:cubicBezTo>
                    <a:cubicBezTo>
                      <a:pt x="49" y="19"/>
                      <a:pt x="52" y="16"/>
                      <a:pt x="55" y="16"/>
                    </a:cubicBezTo>
                    <a:cubicBezTo>
                      <a:pt x="59" y="16"/>
                      <a:pt x="61" y="19"/>
                      <a:pt x="61" y="22"/>
                    </a:cubicBezTo>
                    <a:cubicBezTo>
                      <a:pt x="61" y="26"/>
                      <a:pt x="59" y="29"/>
                      <a:pt x="55" y="29"/>
                    </a:cubicBezTo>
                    <a:close/>
                  </a:path>
                </a:pathLst>
              </a:custGeom>
              <a:solidFill>
                <a:schemeClr val="bg1"/>
              </a:solidFill>
              <a:ln w="9525" cmpd="sng">
                <a:noFill/>
                <a:bevel/>
              </a:ln>
            </p:spPr>
            <p:txBody>
              <a:bodyPr/>
              <a:lstStyle>
                <a:defPPr>
                  <a:defRPr lang="zh-CN"/>
                </a:defPPr>
                <a:lvl1pPr algn="l" rtl="0" eaLnBrk="0" fontAlgn="base" hangingPunct="0">
                  <a:spcBef>
                    <a:spcPct val="0"/>
                  </a:spcBef>
                  <a:spcAft>
                    <a:spcPct val="0"/>
                  </a:spcAft>
                  <a:buFont typeface="Arial" panose="020B0604020202020204" pitchFamily="34" charset="0"/>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buFont typeface="Arial" panose="020B0604020202020204" pitchFamily="34" charset="0"/>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buFont typeface="Arial" panose="020B0604020202020204" pitchFamily="34" charset="0"/>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buFont typeface="Arial" panose="020B0604020202020204" pitchFamily="34" charset="0"/>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buFont typeface="Arial" panose="020B0604020202020204" pitchFamily="34" charset="0"/>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zh-CN" sz="1600">
                  <a:solidFill>
                    <a:srgbClr val="000000"/>
                  </a:solidFill>
                  <a:sym typeface="宋体" panose="02010600030101010101" pitchFamily="2" charset="-122"/>
                </a:endParaRPr>
              </a:p>
            </p:txBody>
          </p:sp>
          <p:sp>
            <p:nvSpPr>
              <p:cNvPr id="115" name="Freeform 1003"/>
              <p:cNvSpPr>
                <a:spLocks noChangeArrowheads="1"/>
              </p:cNvSpPr>
              <p:nvPr/>
            </p:nvSpPr>
            <p:spPr bwMode="auto">
              <a:xfrm>
                <a:off x="3440064" y="2324216"/>
                <a:ext cx="811301" cy="319200"/>
              </a:xfrm>
              <a:custGeom>
                <a:avLst/>
                <a:gdLst>
                  <a:gd name="T0" fmla="*/ 329 w 366"/>
                  <a:gd name="T1" fmla="*/ 103 h 144"/>
                  <a:gd name="T2" fmla="*/ 329 w 366"/>
                  <a:gd name="T3" fmla="*/ 33 h 144"/>
                  <a:gd name="T4" fmla="*/ 300 w 366"/>
                  <a:gd name="T5" fmla="*/ 33 h 144"/>
                  <a:gd name="T6" fmla="*/ 300 w 366"/>
                  <a:gd name="T7" fmla="*/ 73 h 144"/>
                  <a:gd name="T8" fmla="*/ 229 w 366"/>
                  <a:gd name="T9" fmla="*/ 0 h 144"/>
                  <a:gd name="T10" fmla="*/ 163 w 366"/>
                  <a:gd name="T11" fmla="*/ 66 h 144"/>
                  <a:gd name="T12" fmla="*/ 74 w 366"/>
                  <a:gd name="T13" fmla="*/ 70 h 144"/>
                  <a:gd name="T14" fmla="*/ 0 w 366"/>
                  <a:gd name="T15" fmla="*/ 144 h 144"/>
                  <a:gd name="T16" fmla="*/ 100 w 366"/>
                  <a:gd name="T17" fmla="*/ 144 h 144"/>
                  <a:gd name="T18" fmla="*/ 100 w 366"/>
                  <a:gd name="T19" fmla="*/ 144 h 144"/>
                  <a:gd name="T20" fmla="*/ 229 w 366"/>
                  <a:gd name="T21" fmla="*/ 11 h 144"/>
                  <a:gd name="T22" fmla="*/ 359 w 366"/>
                  <a:gd name="T23" fmla="*/ 144 h 144"/>
                  <a:gd name="T24" fmla="*/ 366 w 366"/>
                  <a:gd name="T25" fmla="*/ 140 h 144"/>
                  <a:gd name="T26" fmla="*/ 329 w 366"/>
                  <a:gd name="T27" fmla="*/ 103 h 14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66"/>
                  <a:gd name="T43" fmla="*/ 0 h 144"/>
                  <a:gd name="T44" fmla="*/ 366 w 366"/>
                  <a:gd name="T45" fmla="*/ 144 h 14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66" h="144">
                    <a:moveTo>
                      <a:pt x="329" y="103"/>
                    </a:moveTo>
                    <a:lnTo>
                      <a:pt x="329" y="33"/>
                    </a:lnTo>
                    <a:lnTo>
                      <a:pt x="300" y="33"/>
                    </a:lnTo>
                    <a:lnTo>
                      <a:pt x="300" y="73"/>
                    </a:lnTo>
                    <a:lnTo>
                      <a:pt x="229" y="0"/>
                    </a:lnTo>
                    <a:lnTo>
                      <a:pt x="163" y="66"/>
                    </a:lnTo>
                    <a:lnTo>
                      <a:pt x="74" y="70"/>
                    </a:lnTo>
                    <a:lnTo>
                      <a:pt x="0" y="144"/>
                    </a:lnTo>
                    <a:lnTo>
                      <a:pt x="100" y="144"/>
                    </a:lnTo>
                    <a:lnTo>
                      <a:pt x="100" y="144"/>
                    </a:lnTo>
                    <a:lnTo>
                      <a:pt x="229" y="11"/>
                    </a:lnTo>
                    <a:lnTo>
                      <a:pt x="359" y="144"/>
                    </a:lnTo>
                    <a:lnTo>
                      <a:pt x="366" y="140"/>
                    </a:lnTo>
                    <a:lnTo>
                      <a:pt x="329" y="103"/>
                    </a:lnTo>
                    <a:close/>
                  </a:path>
                </a:pathLst>
              </a:custGeom>
              <a:solidFill>
                <a:schemeClr val="bg1"/>
              </a:solidFill>
              <a:ln w="9525" cmpd="sng">
                <a:noFill/>
                <a:bevel/>
              </a:ln>
            </p:spPr>
            <p:txBody>
              <a:bodyPr/>
              <a:lstStyle>
                <a:defPPr>
                  <a:defRPr lang="zh-CN"/>
                </a:defPPr>
                <a:lvl1pPr algn="l" rtl="0" eaLnBrk="0" fontAlgn="base" hangingPunct="0">
                  <a:spcBef>
                    <a:spcPct val="0"/>
                  </a:spcBef>
                  <a:spcAft>
                    <a:spcPct val="0"/>
                  </a:spcAft>
                  <a:buFont typeface="Arial" panose="020B0604020202020204" pitchFamily="34" charset="0"/>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buFont typeface="Arial" panose="020B0604020202020204" pitchFamily="34" charset="0"/>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buFont typeface="Arial" panose="020B0604020202020204" pitchFamily="34" charset="0"/>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buFont typeface="Arial" panose="020B0604020202020204" pitchFamily="34" charset="0"/>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buFont typeface="Arial" panose="020B0604020202020204" pitchFamily="34" charset="0"/>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zh-CN" sz="1600" dirty="0">
                  <a:solidFill>
                    <a:srgbClr val="000000"/>
                  </a:solidFill>
                  <a:sym typeface="宋体" panose="02010600030101010101" pitchFamily="2" charset="-122"/>
                </a:endParaRPr>
              </a:p>
            </p:txBody>
          </p:sp>
        </p:grpSp>
        <p:sp>
          <p:nvSpPr>
            <p:cNvPr id="116" name="Freeform 13"/>
            <p:cNvSpPr>
              <a:spLocks noEditPoints="1"/>
            </p:cNvSpPr>
            <p:nvPr/>
          </p:nvSpPr>
          <p:spPr bwMode="auto">
            <a:xfrm>
              <a:off x="2653693" y="3491229"/>
              <a:ext cx="363055" cy="417195"/>
            </a:xfrm>
            <a:custGeom>
              <a:avLst/>
              <a:gdLst>
                <a:gd name="T0" fmla="*/ 27 w 94"/>
                <a:gd name="T1" fmla="*/ 39 h 108"/>
                <a:gd name="T2" fmla="*/ 52 w 94"/>
                <a:gd name="T3" fmla="*/ 37 h 108"/>
                <a:gd name="T4" fmla="*/ 93 w 94"/>
                <a:gd name="T5" fmla="*/ 58 h 108"/>
                <a:gd name="T6" fmla="*/ 90 w 94"/>
                <a:gd name="T7" fmla="*/ 50 h 108"/>
                <a:gd name="T8" fmla="*/ 88 w 94"/>
                <a:gd name="T9" fmla="*/ 43 h 108"/>
                <a:gd name="T10" fmla="*/ 89 w 94"/>
                <a:gd name="T11" fmla="*/ 39 h 108"/>
                <a:gd name="T12" fmla="*/ 87 w 94"/>
                <a:gd name="T13" fmla="*/ 32 h 108"/>
                <a:gd name="T14" fmla="*/ 84 w 94"/>
                <a:gd name="T15" fmla="*/ 25 h 108"/>
                <a:gd name="T16" fmla="*/ 84 w 94"/>
                <a:gd name="T17" fmla="*/ 19 h 108"/>
                <a:gd name="T18" fmla="*/ 80 w 94"/>
                <a:gd name="T19" fmla="*/ 14 h 108"/>
                <a:gd name="T20" fmla="*/ 76 w 94"/>
                <a:gd name="T21" fmla="*/ 10 h 108"/>
                <a:gd name="T22" fmla="*/ 75 w 94"/>
                <a:gd name="T23" fmla="*/ 7 h 108"/>
                <a:gd name="T24" fmla="*/ 70 w 94"/>
                <a:gd name="T25" fmla="*/ 4 h 108"/>
                <a:gd name="T26" fmla="*/ 65 w 94"/>
                <a:gd name="T27" fmla="*/ 2 h 108"/>
                <a:gd name="T28" fmla="*/ 58 w 94"/>
                <a:gd name="T29" fmla="*/ 1 h 108"/>
                <a:gd name="T30" fmla="*/ 51 w 94"/>
                <a:gd name="T31" fmla="*/ 0 h 108"/>
                <a:gd name="T32" fmla="*/ 45 w 94"/>
                <a:gd name="T33" fmla="*/ 0 h 108"/>
                <a:gd name="T34" fmla="*/ 38 w 94"/>
                <a:gd name="T35" fmla="*/ 1 h 108"/>
                <a:gd name="T36" fmla="*/ 31 w 94"/>
                <a:gd name="T37" fmla="*/ 2 h 108"/>
                <a:gd name="T38" fmla="*/ 24 w 94"/>
                <a:gd name="T39" fmla="*/ 4 h 108"/>
                <a:gd name="T40" fmla="*/ 18 w 94"/>
                <a:gd name="T41" fmla="*/ 8 h 108"/>
                <a:gd name="T42" fmla="*/ 13 w 94"/>
                <a:gd name="T43" fmla="*/ 12 h 108"/>
                <a:gd name="T44" fmla="*/ 8 w 94"/>
                <a:gd name="T45" fmla="*/ 17 h 108"/>
                <a:gd name="T46" fmla="*/ 5 w 94"/>
                <a:gd name="T47" fmla="*/ 22 h 108"/>
                <a:gd name="T48" fmla="*/ 2 w 94"/>
                <a:gd name="T49" fmla="*/ 28 h 108"/>
                <a:gd name="T50" fmla="*/ 0 w 94"/>
                <a:gd name="T51" fmla="*/ 36 h 108"/>
                <a:gd name="T52" fmla="*/ 1 w 94"/>
                <a:gd name="T53" fmla="*/ 49 h 108"/>
                <a:gd name="T54" fmla="*/ 24 w 94"/>
                <a:gd name="T55" fmla="*/ 97 h 108"/>
                <a:gd name="T56" fmla="*/ 71 w 94"/>
                <a:gd name="T57" fmla="*/ 107 h 108"/>
                <a:gd name="T58" fmla="*/ 72 w 94"/>
                <a:gd name="T59" fmla="*/ 93 h 108"/>
                <a:gd name="T60" fmla="*/ 73 w 94"/>
                <a:gd name="T61" fmla="*/ 90 h 108"/>
                <a:gd name="T62" fmla="*/ 76 w 94"/>
                <a:gd name="T63" fmla="*/ 89 h 108"/>
                <a:gd name="T64" fmla="*/ 79 w 94"/>
                <a:gd name="T65" fmla="*/ 89 h 108"/>
                <a:gd name="T66" fmla="*/ 82 w 94"/>
                <a:gd name="T67" fmla="*/ 90 h 108"/>
                <a:gd name="T68" fmla="*/ 83 w 94"/>
                <a:gd name="T69" fmla="*/ 90 h 108"/>
                <a:gd name="T70" fmla="*/ 86 w 94"/>
                <a:gd name="T71" fmla="*/ 90 h 108"/>
                <a:gd name="T72" fmla="*/ 89 w 94"/>
                <a:gd name="T73" fmla="*/ 88 h 108"/>
                <a:gd name="T74" fmla="*/ 89 w 94"/>
                <a:gd name="T75" fmla="*/ 84 h 108"/>
                <a:gd name="T76" fmla="*/ 90 w 94"/>
                <a:gd name="T77" fmla="*/ 81 h 108"/>
                <a:gd name="T78" fmla="*/ 91 w 94"/>
                <a:gd name="T79" fmla="*/ 79 h 108"/>
                <a:gd name="T80" fmla="*/ 90 w 94"/>
                <a:gd name="T81" fmla="*/ 77 h 108"/>
                <a:gd name="T82" fmla="*/ 89 w 94"/>
                <a:gd name="T83" fmla="*/ 75 h 108"/>
                <a:gd name="T84" fmla="*/ 90 w 94"/>
                <a:gd name="T85" fmla="*/ 73 h 108"/>
                <a:gd name="T86" fmla="*/ 91 w 94"/>
                <a:gd name="T87" fmla="*/ 71 h 108"/>
                <a:gd name="T88" fmla="*/ 90 w 94"/>
                <a:gd name="T89" fmla="*/ 66 h 108"/>
                <a:gd name="T90" fmla="*/ 92 w 94"/>
                <a:gd name="T91" fmla="*/ 63 h 108"/>
                <a:gd name="T92" fmla="*/ 94 w 94"/>
                <a:gd name="T93" fmla="*/ 61 h 108"/>
                <a:gd name="T94" fmla="*/ 28 w 94"/>
                <a:gd name="T95" fmla="*/ 46 h 108"/>
                <a:gd name="T96" fmla="*/ 22 w 94"/>
                <a:gd name="T97" fmla="*/ 47 h 108"/>
                <a:gd name="T98" fmla="*/ 18 w 94"/>
                <a:gd name="T99" fmla="*/ 44 h 108"/>
                <a:gd name="T100" fmla="*/ 17 w 94"/>
                <a:gd name="T101" fmla="*/ 38 h 108"/>
                <a:gd name="T102" fmla="*/ 20 w 94"/>
                <a:gd name="T103" fmla="*/ 33 h 108"/>
                <a:gd name="T104" fmla="*/ 26 w 94"/>
                <a:gd name="T105" fmla="*/ 33 h 108"/>
                <a:gd name="T106" fmla="*/ 30 w 94"/>
                <a:gd name="T107" fmla="*/ 36 h 108"/>
                <a:gd name="T108" fmla="*/ 31 w 94"/>
                <a:gd name="T109" fmla="*/ 42 h 108"/>
                <a:gd name="T110" fmla="*/ 67 w 94"/>
                <a:gd name="T111" fmla="*/ 35 h 108"/>
                <a:gd name="T112" fmla="*/ 59 w 94"/>
                <a:gd name="T113" fmla="*/ 44 h 108"/>
                <a:gd name="T114" fmla="*/ 47 w 94"/>
                <a:gd name="T115" fmla="*/ 45 h 108"/>
                <a:gd name="T116" fmla="*/ 38 w 94"/>
                <a:gd name="T117" fmla="*/ 37 h 108"/>
                <a:gd name="T118" fmla="*/ 37 w 94"/>
                <a:gd name="T119" fmla="*/ 25 h 108"/>
                <a:gd name="T120" fmla="*/ 45 w 94"/>
                <a:gd name="T121" fmla="*/ 16 h 108"/>
                <a:gd name="T122" fmla="*/ 57 w 94"/>
                <a:gd name="T123" fmla="*/ 15 h 108"/>
                <a:gd name="T124" fmla="*/ 66 w 94"/>
                <a:gd name="T125" fmla="*/ 2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4" h="108">
                  <a:moveTo>
                    <a:pt x="25" y="43"/>
                  </a:moveTo>
                  <a:cubicBezTo>
                    <a:pt x="23" y="43"/>
                    <a:pt x="22" y="42"/>
                    <a:pt x="21" y="41"/>
                  </a:cubicBezTo>
                  <a:cubicBezTo>
                    <a:pt x="21" y="39"/>
                    <a:pt x="22" y="37"/>
                    <a:pt x="23" y="37"/>
                  </a:cubicBezTo>
                  <a:cubicBezTo>
                    <a:pt x="25" y="36"/>
                    <a:pt x="27" y="37"/>
                    <a:pt x="27" y="39"/>
                  </a:cubicBezTo>
                  <a:cubicBezTo>
                    <a:pt x="28" y="41"/>
                    <a:pt x="27" y="43"/>
                    <a:pt x="25" y="43"/>
                  </a:cubicBezTo>
                  <a:close/>
                  <a:moveTo>
                    <a:pt x="52" y="24"/>
                  </a:moveTo>
                  <a:cubicBezTo>
                    <a:pt x="48" y="24"/>
                    <a:pt x="45" y="26"/>
                    <a:pt x="45" y="30"/>
                  </a:cubicBezTo>
                  <a:cubicBezTo>
                    <a:pt x="45" y="34"/>
                    <a:pt x="48" y="37"/>
                    <a:pt x="52" y="37"/>
                  </a:cubicBezTo>
                  <a:cubicBezTo>
                    <a:pt x="56" y="37"/>
                    <a:pt x="59" y="34"/>
                    <a:pt x="59" y="30"/>
                  </a:cubicBezTo>
                  <a:cubicBezTo>
                    <a:pt x="59" y="26"/>
                    <a:pt x="56" y="24"/>
                    <a:pt x="52" y="24"/>
                  </a:cubicBezTo>
                  <a:close/>
                  <a:moveTo>
                    <a:pt x="94" y="61"/>
                  </a:moveTo>
                  <a:cubicBezTo>
                    <a:pt x="93" y="58"/>
                    <a:pt x="93" y="58"/>
                    <a:pt x="93" y="58"/>
                  </a:cubicBezTo>
                  <a:cubicBezTo>
                    <a:pt x="92" y="56"/>
                    <a:pt x="92" y="56"/>
                    <a:pt x="92" y="56"/>
                  </a:cubicBezTo>
                  <a:cubicBezTo>
                    <a:pt x="92" y="54"/>
                    <a:pt x="92" y="54"/>
                    <a:pt x="92" y="54"/>
                  </a:cubicBezTo>
                  <a:cubicBezTo>
                    <a:pt x="91" y="52"/>
                    <a:pt x="91" y="52"/>
                    <a:pt x="91" y="52"/>
                  </a:cubicBezTo>
                  <a:cubicBezTo>
                    <a:pt x="90" y="50"/>
                    <a:pt x="90" y="50"/>
                    <a:pt x="90" y="50"/>
                  </a:cubicBezTo>
                  <a:cubicBezTo>
                    <a:pt x="89" y="48"/>
                    <a:pt x="89" y="48"/>
                    <a:pt x="89" y="48"/>
                  </a:cubicBezTo>
                  <a:cubicBezTo>
                    <a:pt x="89" y="46"/>
                    <a:pt x="89" y="46"/>
                    <a:pt x="89" y="46"/>
                  </a:cubicBezTo>
                  <a:cubicBezTo>
                    <a:pt x="88" y="44"/>
                    <a:pt x="88" y="44"/>
                    <a:pt x="88" y="44"/>
                  </a:cubicBezTo>
                  <a:cubicBezTo>
                    <a:pt x="88" y="43"/>
                    <a:pt x="88" y="43"/>
                    <a:pt x="88" y="43"/>
                  </a:cubicBezTo>
                  <a:cubicBezTo>
                    <a:pt x="89" y="43"/>
                    <a:pt x="89" y="43"/>
                    <a:pt x="89" y="43"/>
                  </a:cubicBezTo>
                  <a:cubicBezTo>
                    <a:pt x="89" y="42"/>
                    <a:pt x="89" y="42"/>
                    <a:pt x="89" y="42"/>
                  </a:cubicBezTo>
                  <a:cubicBezTo>
                    <a:pt x="89" y="41"/>
                    <a:pt x="89" y="41"/>
                    <a:pt x="89" y="41"/>
                  </a:cubicBezTo>
                  <a:cubicBezTo>
                    <a:pt x="89" y="39"/>
                    <a:pt x="89" y="39"/>
                    <a:pt x="89" y="39"/>
                  </a:cubicBezTo>
                  <a:cubicBezTo>
                    <a:pt x="89" y="37"/>
                    <a:pt x="89" y="37"/>
                    <a:pt x="89" y="37"/>
                  </a:cubicBezTo>
                  <a:cubicBezTo>
                    <a:pt x="88" y="36"/>
                    <a:pt x="88" y="36"/>
                    <a:pt x="88" y="36"/>
                  </a:cubicBezTo>
                  <a:cubicBezTo>
                    <a:pt x="87" y="34"/>
                    <a:pt x="87" y="34"/>
                    <a:pt x="87" y="34"/>
                  </a:cubicBezTo>
                  <a:cubicBezTo>
                    <a:pt x="87" y="32"/>
                    <a:pt x="87" y="32"/>
                    <a:pt x="87" y="32"/>
                  </a:cubicBezTo>
                  <a:cubicBezTo>
                    <a:pt x="86" y="30"/>
                    <a:pt x="86" y="30"/>
                    <a:pt x="86" y="30"/>
                  </a:cubicBezTo>
                  <a:cubicBezTo>
                    <a:pt x="86" y="29"/>
                    <a:pt x="86" y="29"/>
                    <a:pt x="86" y="29"/>
                  </a:cubicBezTo>
                  <a:cubicBezTo>
                    <a:pt x="85" y="27"/>
                    <a:pt x="85" y="27"/>
                    <a:pt x="85" y="27"/>
                  </a:cubicBezTo>
                  <a:cubicBezTo>
                    <a:pt x="84" y="25"/>
                    <a:pt x="84" y="25"/>
                    <a:pt x="84" y="25"/>
                  </a:cubicBezTo>
                  <a:cubicBezTo>
                    <a:pt x="83" y="24"/>
                    <a:pt x="83" y="24"/>
                    <a:pt x="83" y="24"/>
                  </a:cubicBezTo>
                  <a:cubicBezTo>
                    <a:pt x="83" y="22"/>
                    <a:pt x="83" y="22"/>
                    <a:pt x="83" y="22"/>
                  </a:cubicBezTo>
                  <a:cubicBezTo>
                    <a:pt x="85" y="21"/>
                    <a:pt x="85" y="21"/>
                    <a:pt x="85" y="21"/>
                  </a:cubicBezTo>
                  <a:cubicBezTo>
                    <a:pt x="84" y="19"/>
                    <a:pt x="84" y="19"/>
                    <a:pt x="84" y="19"/>
                  </a:cubicBezTo>
                  <a:cubicBezTo>
                    <a:pt x="83" y="18"/>
                    <a:pt x="83" y="18"/>
                    <a:pt x="83" y="18"/>
                  </a:cubicBezTo>
                  <a:cubicBezTo>
                    <a:pt x="82" y="16"/>
                    <a:pt x="82" y="16"/>
                    <a:pt x="82" y="16"/>
                  </a:cubicBezTo>
                  <a:cubicBezTo>
                    <a:pt x="81" y="15"/>
                    <a:pt x="81" y="15"/>
                    <a:pt x="81" y="15"/>
                  </a:cubicBezTo>
                  <a:cubicBezTo>
                    <a:pt x="80" y="14"/>
                    <a:pt x="80" y="14"/>
                    <a:pt x="80" y="14"/>
                  </a:cubicBezTo>
                  <a:cubicBezTo>
                    <a:pt x="79" y="13"/>
                    <a:pt x="79" y="13"/>
                    <a:pt x="79" y="13"/>
                  </a:cubicBezTo>
                  <a:cubicBezTo>
                    <a:pt x="78" y="12"/>
                    <a:pt x="78" y="12"/>
                    <a:pt x="78" y="12"/>
                  </a:cubicBezTo>
                  <a:cubicBezTo>
                    <a:pt x="77" y="11"/>
                    <a:pt x="77" y="11"/>
                    <a:pt x="77" y="11"/>
                  </a:cubicBezTo>
                  <a:cubicBezTo>
                    <a:pt x="76" y="10"/>
                    <a:pt x="76" y="10"/>
                    <a:pt x="76" y="10"/>
                  </a:cubicBezTo>
                  <a:cubicBezTo>
                    <a:pt x="79" y="9"/>
                    <a:pt x="79" y="9"/>
                    <a:pt x="79" y="9"/>
                  </a:cubicBezTo>
                  <a:cubicBezTo>
                    <a:pt x="78" y="8"/>
                    <a:pt x="78" y="8"/>
                    <a:pt x="78" y="8"/>
                  </a:cubicBezTo>
                  <a:cubicBezTo>
                    <a:pt x="76" y="7"/>
                    <a:pt x="76" y="7"/>
                    <a:pt x="76" y="7"/>
                  </a:cubicBezTo>
                  <a:cubicBezTo>
                    <a:pt x="75" y="7"/>
                    <a:pt x="75" y="7"/>
                    <a:pt x="75" y="7"/>
                  </a:cubicBezTo>
                  <a:cubicBezTo>
                    <a:pt x="74" y="6"/>
                    <a:pt x="74" y="6"/>
                    <a:pt x="74" y="6"/>
                  </a:cubicBezTo>
                  <a:cubicBezTo>
                    <a:pt x="73" y="5"/>
                    <a:pt x="73" y="5"/>
                    <a:pt x="73" y="5"/>
                  </a:cubicBezTo>
                  <a:cubicBezTo>
                    <a:pt x="72" y="5"/>
                    <a:pt x="72" y="5"/>
                    <a:pt x="72" y="5"/>
                  </a:cubicBezTo>
                  <a:cubicBezTo>
                    <a:pt x="70" y="4"/>
                    <a:pt x="70" y="4"/>
                    <a:pt x="70" y="4"/>
                  </a:cubicBezTo>
                  <a:cubicBezTo>
                    <a:pt x="69" y="4"/>
                    <a:pt x="69" y="4"/>
                    <a:pt x="69" y="4"/>
                  </a:cubicBezTo>
                  <a:cubicBezTo>
                    <a:pt x="68" y="3"/>
                    <a:pt x="68" y="3"/>
                    <a:pt x="68" y="3"/>
                  </a:cubicBezTo>
                  <a:cubicBezTo>
                    <a:pt x="66" y="3"/>
                    <a:pt x="66" y="3"/>
                    <a:pt x="66" y="3"/>
                  </a:cubicBezTo>
                  <a:cubicBezTo>
                    <a:pt x="65" y="2"/>
                    <a:pt x="65" y="2"/>
                    <a:pt x="65" y="2"/>
                  </a:cubicBezTo>
                  <a:cubicBezTo>
                    <a:pt x="63" y="2"/>
                    <a:pt x="63" y="2"/>
                    <a:pt x="63" y="2"/>
                  </a:cubicBezTo>
                  <a:cubicBezTo>
                    <a:pt x="61" y="1"/>
                    <a:pt x="61" y="1"/>
                    <a:pt x="61" y="1"/>
                  </a:cubicBezTo>
                  <a:cubicBezTo>
                    <a:pt x="60" y="1"/>
                    <a:pt x="60" y="1"/>
                    <a:pt x="60" y="1"/>
                  </a:cubicBezTo>
                  <a:cubicBezTo>
                    <a:pt x="58" y="1"/>
                    <a:pt x="58" y="1"/>
                    <a:pt x="58" y="1"/>
                  </a:cubicBezTo>
                  <a:cubicBezTo>
                    <a:pt x="56" y="0"/>
                    <a:pt x="56" y="0"/>
                    <a:pt x="56" y="0"/>
                  </a:cubicBezTo>
                  <a:cubicBezTo>
                    <a:pt x="55" y="0"/>
                    <a:pt x="55" y="0"/>
                    <a:pt x="55" y="0"/>
                  </a:cubicBezTo>
                  <a:cubicBezTo>
                    <a:pt x="53" y="0"/>
                    <a:pt x="53" y="0"/>
                    <a:pt x="53" y="0"/>
                  </a:cubicBezTo>
                  <a:cubicBezTo>
                    <a:pt x="51" y="0"/>
                    <a:pt x="51" y="0"/>
                    <a:pt x="51" y="0"/>
                  </a:cubicBezTo>
                  <a:cubicBezTo>
                    <a:pt x="50" y="0"/>
                    <a:pt x="50" y="0"/>
                    <a:pt x="50" y="0"/>
                  </a:cubicBezTo>
                  <a:cubicBezTo>
                    <a:pt x="48" y="0"/>
                    <a:pt x="48" y="0"/>
                    <a:pt x="48" y="0"/>
                  </a:cubicBezTo>
                  <a:cubicBezTo>
                    <a:pt x="46" y="0"/>
                    <a:pt x="46" y="0"/>
                    <a:pt x="46" y="0"/>
                  </a:cubicBezTo>
                  <a:cubicBezTo>
                    <a:pt x="45" y="0"/>
                    <a:pt x="45" y="0"/>
                    <a:pt x="45" y="0"/>
                  </a:cubicBezTo>
                  <a:cubicBezTo>
                    <a:pt x="43" y="0"/>
                    <a:pt x="43" y="0"/>
                    <a:pt x="43" y="0"/>
                  </a:cubicBezTo>
                  <a:cubicBezTo>
                    <a:pt x="41" y="0"/>
                    <a:pt x="41" y="0"/>
                    <a:pt x="41" y="0"/>
                  </a:cubicBezTo>
                  <a:cubicBezTo>
                    <a:pt x="40" y="0"/>
                    <a:pt x="40" y="0"/>
                    <a:pt x="40" y="0"/>
                  </a:cubicBezTo>
                  <a:cubicBezTo>
                    <a:pt x="38" y="1"/>
                    <a:pt x="38" y="1"/>
                    <a:pt x="38" y="1"/>
                  </a:cubicBezTo>
                  <a:cubicBezTo>
                    <a:pt x="36" y="1"/>
                    <a:pt x="36" y="1"/>
                    <a:pt x="36" y="1"/>
                  </a:cubicBezTo>
                  <a:cubicBezTo>
                    <a:pt x="35" y="1"/>
                    <a:pt x="35" y="1"/>
                    <a:pt x="35" y="1"/>
                  </a:cubicBezTo>
                  <a:cubicBezTo>
                    <a:pt x="33" y="2"/>
                    <a:pt x="33" y="2"/>
                    <a:pt x="33" y="2"/>
                  </a:cubicBezTo>
                  <a:cubicBezTo>
                    <a:pt x="31" y="2"/>
                    <a:pt x="31" y="2"/>
                    <a:pt x="31" y="2"/>
                  </a:cubicBezTo>
                  <a:cubicBezTo>
                    <a:pt x="29" y="3"/>
                    <a:pt x="29" y="3"/>
                    <a:pt x="29" y="3"/>
                  </a:cubicBezTo>
                  <a:cubicBezTo>
                    <a:pt x="28" y="3"/>
                    <a:pt x="28" y="3"/>
                    <a:pt x="28" y="3"/>
                  </a:cubicBezTo>
                  <a:cubicBezTo>
                    <a:pt x="26" y="4"/>
                    <a:pt x="26" y="4"/>
                    <a:pt x="26" y="4"/>
                  </a:cubicBezTo>
                  <a:cubicBezTo>
                    <a:pt x="24" y="4"/>
                    <a:pt x="24" y="4"/>
                    <a:pt x="24" y="4"/>
                  </a:cubicBezTo>
                  <a:cubicBezTo>
                    <a:pt x="23" y="5"/>
                    <a:pt x="23" y="5"/>
                    <a:pt x="23" y="5"/>
                  </a:cubicBezTo>
                  <a:cubicBezTo>
                    <a:pt x="21" y="6"/>
                    <a:pt x="21" y="6"/>
                    <a:pt x="21" y="6"/>
                  </a:cubicBezTo>
                  <a:cubicBezTo>
                    <a:pt x="20" y="7"/>
                    <a:pt x="20" y="7"/>
                    <a:pt x="20" y="7"/>
                  </a:cubicBezTo>
                  <a:cubicBezTo>
                    <a:pt x="18" y="8"/>
                    <a:pt x="18" y="8"/>
                    <a:pt x="18" y="8"/>
                  </a:cubicBezTo>
                  <a:cubicBezTo>
                    <a:pt x="17" y="9"/>
                    <a:pt x="17" y="9"/>
                    <a:pt x="17" y="9"/>
                  </a:cubicBezTo>
                  <a:cubicBezTo>
                    <a:pt x="15" y="10"/>
                    <a:pt x="15" y="10"/>
                    <a:pt x="15" y="10"/>
                  </a:cubicBezTo>
                  <a:cubicBezTo>
                    <a:pt x="14" y="11"/>
                    <a:pt x="14" y="11"/>
                    <a:pt x="14" y="11"/>
                  </a:cubicBezTo>
                  <a:cubicBezTo>
                    <a:pt x="13" y="12"/>
                    <a:pt x="13" y="12"/>
                    <a:pt x="13" y="12"/>
                  </a:cubicBezTo>
                  <a:cubicBezTo>
                    <a:pt x="12" y="13"/>
                    <a:pt x="12" y="13"/>
                    <a:pt x="12" y="13"/>
                  </a:cubicBezTo>
                  <a:cubicBezTo>
                    <a:pt x="10" y="14"/>
                    <a:pt x="10" y="14"/>
                    <a:pt x="10" y="14"/>
                  </a:cubicBezTo>
                  <a:cubicBezTo>
                    <a:pt x="9" y="15"/>
                    <a:pt x="9" y="15"/>
                    <a:pt x="9" y="15"/>
                  </a:cubicBezTo>
                  <a:cubicBezTo>
                    <a:pt x="8" y="17"/>
                    <a:pt x="8" y="17"/>
                    <a:pt x="8" y="17"/>
                  </a:cubicBezTo>
                  <a:cubicBezTo>
                    <a:pt x="7" y="18"/>
                    <a:pt x="7" y="18"/>
                    <a:pt x="7" y="18"/>
                  </a:cubicBezTo>
                  <a:cubicBezTo>
                    <a:pt x="6" y="19"/>
                    <a:pt x="6" y="19"/>
                    <a:pt x="6" y="19"/>
                  </a:cubicBezTo>
                  <a:cubicBezTo>
                    <a:pt x="5" y="21"/>
                    <a:pt x="5" y="21"/>
                    <a:pt x="5" y="21"/>
                  </a:cubicBezTo>
                  <a:cubicBezTo>
                    <a:pt x="5" y="22"/>
                    <a:pt x="5" y="22"/>
                    <a:pt x="5" y="22"/>
                  </a:cubicBezTo>
                  <a:cubicBezTo>
                    <a:pt x="4" y="24"/>
                    <a:pt x="4" y="24"/>
                    <a:pt x="4" y="24"/>
                  </a:cubicBezTo>
                  <a:cubicBezTo>
                    <a:pt x="3" y="25"/>
                    <a:pt x="3" y="25"/>
                    <a:pt x="3" y="25"/>
                  </a:cubicBezTo>
                  <a:cubicBezTo>
                    <a:pt x="3" y="27"/>
                    <a:pt x="3" y="27"/>
                    <a:pt x="3" y="27"/>
                  </a:cubicBezTo>
                  <a:cubicBezTo>
                    <a:pt x="2" y="28"/>
                    <a:pt x="2" y="28"/>
                    <a:pt x="2" y="28"/>
                  </a:cubicBezTo>
                  <a:cubicBezTo>
                    <a:pt x="2" y="30"/>
                    <a:pt x="2" y="30"/>
                    <a:pt x="2" y="30"/>
                  </a:cubicBezTo>
                  <a:cubicBezTo>
                    <a:pt x="1" y="31"/>
                    <a:pt x="1" y="31"/>
                    <a:pt x="1" y="31"/>
                  </a:cubicBezTo>
                  <a:cubicBezTo>
                    <a:pt x="1" y="33"/>
                    <a:pt x="1" y="33"/>
                    <a:pt x="1" y="33"/>
                  </a:cubicBezTo>
                  <a:cubicBezTo>
                    <a:pt x="0" y="36"/>
                    <a:pt x="0" y="36"/>
                    <a:pt x="0" y="36"/>
                  </a:cubicBezTo>
                  <a:cubicBezTo>
                    <a:pt x="0" y="40"/>
                    <a:pt x="0" y="40"/>
                    <a:pt x="0" y="40"/>
                  </a:cubicBezTo>
                  <a:cubicBezTo>
                    <a:pt x="0" y="43"/>
                    <a:pt x="0" y="43"/>
                    <a:pt x="0" y="43"/>
                  </a:cubicBezTo>
                  <a:cubicBezTo>
                    <a:pt x="1" y="46"/>
                    <a:pt x="1" y="46"/>
                    <a:pt x="1" y="46"/>
                  </a:cubicBezTo>
                  <a:cubicBezTo>
                    <a:pt x="1" y="49"/>
                    <a:pt x="1" y="49"/>
                    <a:pt x="1" y="49"/>
                  </a:cubicBezTo>
                  <a:cubicBezTo>
                    <a:pt x="2" y="52"/>
                    <a:pt x="2" y="52"/>
                    <a:pt x="2" y="52"/>
                  </a:cubicBezTo>
                  <a:cubicBezTo>
                    <a:pt x="3" y="56"/>
                    <a:pt x="3" y="56"/>
                    <a:pt x="3" y="56"/>
                  </a:cubicBezTo>
                  <a:cubicBezTo>
                    <a:pt x="11" y="69"/>
                    <a:pt x="11" y="69"/>
                    <a:pt x="11" y="69"/>
                  </a:cubicBezTo>
                  <a:cubicBezTo>
                    <a:pt x="25" y="83"/>
                    <a:pt x="24" y="97"/>
                    <a:pt x="24" y="97"/>
                  </a:cubicBezTo>
                  <a:cubicBezTo>
                    <a:pt x="24" y="100"/>
                    <a:pt x="24" y="100"/>
                    <a:pt x="24" y="100"/>
                  </a:cubicBezTo>
                  <a:cubicBezTo>
                    <a:pt x="24" y="108"/>
                    <a:pt x="24" y="108"/>
                    <a:pt x="24" y="108"/>
                  </a:cubicBezTo>
                  <a:cubicBezTo>
                    <a:pt x="71" y="108"/>
                    <a:pt x="71" y="108"/>
                    <a:pt x="71" y="108"/>
                  </a:cubicBezTo>
                  <a:cubicBezTo>
                    <a:pt x="71" y="107"/>
                    <a:pt x="71" y="107"/>
                    <a:pt x="71" y="107"/>
                  </a:cubicBezTo>
                  <a:cubicBezTo>
                    <a:pt x="71" y="105"/>
                    <a:pt x="71" y="105"/>
                    <a:pt x="71" y="105"/>
                  </a:cubicBezTo>
                  <a:cubicBezTo>
                    <a:pt x="71" y="102"/>
                    <a:pt x="71" y="102"/>
                    <a:pt x="71" y="102"/>
                  </a:cubicBezTo>
                  <a:cubicBezTo>
                    <a:pt x="72" y="96"/>
                    <a:pt x="72" y="96"/>
                    <a:pt x="72" y="96"/>
                  </a:cubicBezTo>
                  <a:cubicBezTo>
                    <a:pt x="72" y="93"/>
                    <a:pt x="72" y="93"/>
                    <a:pt x="72" y="93"/>
                  </a:cubicBezTo>
                  <a:cubicBezTo>
                    <a:pt x="72" y="92"/>
                    <a:pt x="72" y="92"/>
                    <a:pt x="72" y="92"/>
                  </a:cubicBezTo>
                  <a:cubicBezTo>
                    <a:pt x="72" y="91"/>
                    <a:pt x="72" y="91"/>
                    <a:pt x="72" y="91"/>
                  </a:cubicBezTo>
                  <a:cubicBezTo>
                    <a:pt x="73" y="91"/>
                    <a:pt x="73" y="91"/>
                    <a:pt x="73" y="91"/>
                  </a:cubicBezTo>
                  <a:cubicBezTo>
                    <a:pt x="73" y="90"/>
                    <a:pt x="73" y="90"/>
                    <a:pt x="73" y="90"/>
                  </a:cubicBezTo>
                  <a:cubicBezTo>
                    <a:pt x="74" y="90"/>
                    <a:pt x="74" y="90"/>
                    <a:pt x="74" y="90"/>
                  </a:cubicBezTo>
                  <a:cubicBezTo>
                    <a:pt x="74" y="90"/>
                    <a:pt x="74" y="90"/>
                    <a:pt x="74" y="90"/>
                  </a:cubicBezTo>
                  <a:cubicBezTo>
                    <a:pt x="75" y="90"/>
                    <a:pt x="75" y="90"/>
                    <a:pt x="75" y="90"/>
                  </a:cubicBezTo>
                  <a:cubicBezTo>
                    <a:pt x="76" y="89"/>
                    <a:pt x="76" y="89"/>
                    <a:pt x="76" y="89"/>
                  </a:cubicBezTo>
                  <a:cubicBezTo>
                    <a:pt x="77" y="89"/>
                    <a:pt x="77" y="89"/>
                    <a:pt x="77" y="89"/>
                  </a:cubicBezTo>
                  <a:cubicBezTo>
                    <a:pt x="78" y="89"/>
                    <a:pt x="78" y="89"/>
                    <a:pt x="78" y="89"/>
                  </a:cubicBezTo>
                  <a:cubicBezTo>
                    <a:pt x="78" y="89"/>
                    <a:pt x="78" y="89"/>
                    <a:pt x="78" y="89"/>
                  </a:cubicBezTo>
                  <a:cubicBezTo>
                    <a:pt x="79" y="89"/>
                    <a:pt x="79" y="89"/>
                    <a:pt x="79" y="89"/>
                  </a:cubicBezTo>
                  <a:cubicBezTo>
                    <a:pt x="80" y="89"/>
                    <a:pt x="80" y="89"/>
                    <a:pt x="80" y="89"/>
                  </a:cubicBezTo>
                  <a:cubicBezTo>
                    <a:pt x="81" y="90"/>
                    <a:pt x="81" y="90"/>
                    <a:pt x="81" y="90"/>
                  </a:cubicBezTo>
                  <a:cubicBezTo>
                    <a:pt x="81" y="90"/>
                    <a:pt x="81" y="90"/>
                    <a:pt x="81" y="90"/>
                  </a:cubicBezTo>
                  <a:cubicBezTo>
                    <a:pt x="82" y="90"/>
                    <a:pt x="82" y="90"/>
                    <a:pt x="82" y="90"/>
                  </a:cubicBezTo>
                  <a:cubicBezTo>
                    <a:pt x="83" y="90"/>
                    <a:pt x="83" y="90"/>
                    <a:pt x="83" y="90"/>
                  </a:cubicBezTo>
                  <a:cubicBezTo>
                    <a:pt x="81" y="90"/>
                    <a:pt x="81" y="90"/>
                    <a:pt x="81" y="90"/>
                  </a:cubicBezTo>
                  <a:cubicBezTo>
                    <a:pt x="82" y="90"/>
                    <a:pt x="82" y="90"/>
                    <a:pt x="82" y="90"/>
                  </a:cubicBezTo>
                  <a:cubicBezTo>
                    <a:pt x="83" y="90"/>
                    <a:pt x="83" y="90"/>
                    <a:pt x="83" y="90"/>
                  </a:cubicBezTo>
                  <a:cubicBezTo>
                    <a:pt x="84" y="90"/>
                    <a:pt x="84" y="90"/>
                    <a:pt x="84" y="90"/>
                  </a:cubicBezTo>
                  <a:cubicBezTo>
                    <a:pt x="85" y="90"/>
                    <a:pt x="85" y="90"/>
                    <a:pt x="85" y="90"/>
                  </a:cubicBezTo>
                  <a:cubicBezTo>
                    <a:pt x="86" y="90"/>
                    <a:pt x="86" y="90"/>
                    <a:pt x="86" y="90"/>
                  </a:cubicBezTo>
                  <a:cubicBezTo>
                    <a:pt x="86" y="90"/>
                    <a:pt x="86" y="90"/>
                    <a:pt x="86" y="90"/>
                  </a:cubicBezTo>
                  <a:cubicBezTo>
                    <a:pt x="87" y="89"/>
                    <a:pt x="87" y="89"/>
                    <a:pt x="87" y="89"/>
                  </a:cubicBezTo>
                  <a:cubicBezTo>
                    <a:pt x="88" y="89"/>
                    <a:pt x="88" y="89"/>
                    <a:pt x="88" y="89"/>
                  </a:cubicBezTo>
                  <a:cubicBezTo>
                    <a:pt x="88" y="88"/>
                    <a:pt x="88" y="88"/>
                    <a:pt x="88" y="88"/>
                  </a:cubicBezTo>
                  <a:cubicBezTo>
                    <a:pt x="89" y="88"/>
                    <a:pt x="89" y="88"/>
                    <a:pt x="89" y="88"/>
                  </a:cubicBezTo>
                  <a:cubicBezTo>
                    <a:pt x="89" y="87"/>
                    <a:pt x="89" y="87"/>
                    <a:pt x="89" y="87"/>
                  </a:cubicBezTo>
                  <a:cubicBezTo>
                    <a:pt x="89" y="86"/>
                    <a:pt x="89" y="86"/>
                    <a:pt x="89" y="86"/>
                  </a:cubicBezTo>
                  <a:cubicBezTo>
                    <a:pt x="89" y="85"/>
                    <a:pt x="89" y="85"/>
                    <a:pt x="89" y="85"/>
                  </a:cubicBezTo>
                  <a:cubicBezTo>
                    <a:pt x="89" y="84"/>
                    <a:pt x="89" y="84"/>
                    <a:pt x="89" y="84"/>
                  </a:cubicBezTo>
                  <a:cubicBezTo>
                    <a:pt x="89" y="82"/>
                    <a:pt x="89" y="82"/>
                    <a:pt x="89" y="82"/>
                  </a:cubicBezTo>
                  <a:cubicBezTo>
                    <a:pt x="89" y="82"/>
                    <a:pt x="89" y="82"/>
                    <a:pt x="89" y="82"/>
                  </a:cubicBezTo>
                  <a:cubicBezTo>
                    <a:pt x="89" y="81"/>
                    <a:pt x="89" y="81"/>
                    <a:pt x="89" y="81"/>
                  </a:cubicBezTo>
                  <a:cubicBezTo>
                    <a:pt x="90" y="81"/>
                    <a:pt x="90" y="81"/>
                    <a:pt x="90" y="81"/>
                  </a:cubicBezTo>
                  <a:cubicBezTo>
                    <a:pt x="90" y="80"/>
                    <a:pt x="90" y="80"/>
                    <a:pt x="90" y="80"/>
                  </a:cubicBezTo>
                  <a:cubicBezTo>
                    <a:pt x="90" y="80"/>
                    <a:pt x="90" y="80"/>
                    <a:pt x="90" y="80"/>
                  </a:cubicBezTo>
                  <a:cubicBezTo>
                    <a:pt x="90" y="79"/>
                    <a:pt x="90" y="79"/>
                    <a:pt x="90" y="79"/>
                  </a:cubicBezTo>
                  <a:cubicBezTo>
                    <a:pt x="91" y="79"/>
                    <a:pt x="91" y="79"/>
                    <a:pt x="91" y="79"/>
                  </a:cubicBezTo>
                  <a:cubicBezTo>
                    <a:pt x="91" y="78"/>
                    <a:pt x="91" y="78"/>
                    <a:pt x="91" y="78"/>
                  </a:cubicBezTo>
                  <a:cubicBezTo>
                    <a:pt x="91" y="78"/>
                    <a:pt x="91" y="78"/>
                    <a:pt x="91" y="78"/>
                  </a:cubicBezTo>
                  <a:cubicBezTo>
                    <a:pt x="91" y="77"/>
                    <a:pt x="91" y="77"/>
                    <a:pt x="91" y="77"/>
                  </a:cubicBezTo>
                  <a:cubicBezTo>
                    <a:pt x="90" y="77"/>
                    <a:pt x="90" y="77"/>
                    <a:pt x="90" y="77"/>
                  </a:cubicBezTo>
                  <a:cubicBezTo>
                    <a:pt x="90" y="76"/>
                    <a:pt x="90" y="76"/>
                    <a:pt x="90" y="76"/>
                  </a:cubicBezTo>
                  <a:cubicBezTo>
                    <a:pt x="90" y="76"/>
                    <a:pt x="90" y="76"/>
                    <a:pt x="90" y="76"/>
                  </a:cubicBezTo>
                  <a:cubicBezTo>
                    <a:pt x="89" y="75"/>
                    <a:pt x="89" y="75"/>
                    <a:pt x="89" y="75"/>
                  </a:cubicBezTo>
                  <a:cubicBezTo>
                    <a:pt x="89" y="75"/>
                    <a:pt x="89" y="75"/>
                    <a:pt x="89" y="75"/>
                  </a:cubicBezTo>
                  <a:cubicBezTo>
                    <a:pt x="88" y="75"/>
                    <a:pt x="88" y="75"/>
                    <a:pt x="88" y="75"/>
                  </a:cubicBezTo>
                  <a:cubicBezTo>
                    <a:pt x="89" y="74"/>
                    <a:pt x="89" y="74"/>
                    <a:pt x="89" y="74"/>
                  </a:cubicBezTo>
                  <a:cubicBezTo>
                    <a:pt x="89" y="74"/>
                    <a:pt x="89" y="74"/>
                    <a:pt x="89" y="74"/>
                  </a:cubicBezTo>
                  <a:cubicBezTo>
                    <a:pt x="90" y="73"/>
                    <a:pt x="90" y="73"/>
                    <a:pt x="90" y="73"/>
                  </a:cubicBezTo>
                  <a:cubicBezTo>
                    <a:pt x="90" y="73"/>
                    <a:pt x="90" y="73"/>
                    <a:pt x="90" y="73"/>
                  </a:cubicBezTo>
                  <a:cubicBezTo>
                    <a:pt x="91" y="72"/>
                    <a:pt x="91" y="72"/>
                    <a:pt x="91" y="72"/>
                  </a:cubicBezTo>
                  <a:cubicBezTo>
                    <a:pt x="91" y="72"/>
                    <a:pt x="91" y="72"/>
                    <a:pt x="91" y="72"/>
                  </a:cubicBezTo>
                  <a:cubicBezTo>
                    <a:pt x="91" y="71"/>
                    <a:pt x="91" y="71"/>
                    <a:pt x="91" y="71"/>
                  </a:cubicBezTo>
                  <a:cubicBezTo>
                    <a:pt x="91" y="71"/>
                    <a:pt x="91" y="71"/>
                    <a:pt x="91" y="71"/>
                  </a:cubicBezTo>
                  <a:cubicBezTo>
                    <a:pt x="90" y="69"/>
                    <a:pt x="90" y="69"/>
                    <a:pt x="90" y="69"/>
                  </a:cubicBezTo>
                  <a:cubicBezTo>
                    <a:pt x="90" y="67"/>
                    <a:pt x="90" y="67"/>
                    <a:pt x="90" y="67"/>
                  </a:cubicBezTo>
                  <a:cubicBezTo>
                    <a:pt x="90" y="66"/>
                    <a:pt x="90" y="66"/>
                    <a:pt x="90" y="66"/>
                  </a:cubicBezTo>
                  <a:cubicBezTo>
                    <a:pt x="90" y="64"/>
                    <a:pt x="90" y="64"/>
                    <a:pt x="90" y="64"/>
                  </a:cubicBezTo>
                  <a:cubicBezTo>
                    <a:pt x="91" y="64"/>
                    <a:pt x="91" y="64"/>
                    <a:pt x="91" y="64"/>
                  </a:cubicBezTo>
                  <a:cubicBezTo>
                    <a:pt x="92" y="63"/>
                    <a:pt x="92" y="63"/>
                    <a:pt x="92" y="63"/>
                  </a:cubicBezTo>
                  <a:cubicBezTo>
                    <a:pt x="92" y="63"/>
                    <a:pt x="92" y="63"/>
                    <a:pt x="92" y="63"/>
                  </a:cubicBezTo>
                  <a:cubicBezTo>
                    <a:pt x="93" y="63"/>
                    <a:pt x="93" y="63"/>
                    <a:pt x="93" y="63"/>
                  </a:cubicBezTo>
                  <a:cubicBezTo>
                    <a:pt x="93" y="62"/>
                    <a:pt x="93" y="62"/>
                    <a:pt x="93" y="62"/>
                  </a:cubicBezTo>
                  <a:cubicBezTo>
                    <a:pt x="94" y="62"/>
                    <a:pt x="94" y="62"/>
                    <a:pt x="94" y="62"/>
                  </a:cubicBezTo>
                  <a:cubicBezTo>
                    <a:pt x="94" y="61"/>
                    <a:pt x="94" y="61"/>
                    <a:pt x="94" y="61"/>
                  </a:cubicBezTo>
                  <a:close/>
                  <a:moveTo>
                    <a:pt x="33" y="44"/>
                  </a:moveTo>
                  <a:cubicBezTo>
                    <a:pt x="32" y="46"/>
                    <a:pt x="32" y="46"/>
                    <a:pt x="32" y="46"/>
                  </a:cubicBezTo>
                  <a:cubicBezTo>
                    <a:pt x="32" y="46"/>
                    <a:pt x="29" y="46"/>
                    <a:pt x="29" y="46"/>
                  </a:cubicBezTo>
                  <a:cubicBezTo>
                    <a:pt x="28" y="46"/>
                    <a:pt x="28" y="46"/>
                    <a:pt x="28" y="46"/>
                  </a:cubicBezTo>
                  <a:cubicBezTo>
                    <a:pt x="28" y="46"/>
                    <a:pt x="28" y="49"/>
                    <a:pt x="28" y="49"/>
                  </a:cubicBezTo>
                  <a:cubicBezTo>
                    <a:pt x="25" y="50"/>
                    <a:pt x="25" y="50"/>
                    <a:pt x="25" y="50"/>
                  </a:cubicBezTo>
                  <a:cubicBezTo>
                    <a:pt x="25" y="50"/>
                    <a:pt x="24" y="47"/>
                    <a:pt x="24" y="47"/>
                  </a:cubicBezTo>
                  <a:cubicBezTo>
                    <a:pt x="22" y="47"/>
                    <a:pt x="22" y="47"/>
                    <a:pt x="22" y="47"/>
                  </a:cubicBezTo>
                  <a:cubicBezTo>
                    <a:pt x="22" y="47"/>
                    <a:pt x="20" y="49"/>
                    <a:pt x="20" y="49"/>
                  </a:cubicBezTo>
                  <a:cubicBezTo>
                    <a:pt x="18" y="48"/>
                    <a:pt x="18" y="48"/>
                    <a:pt x="18" y="48"/>
                  </a:cubicBezTo>
                  <a:cubicBezTo>
                    <a:pt x="18" y="48"/>
                    <a:pt x="19" y="45"/>
                    <a:pt x="19" y="45"/>
                  </a:cubicBezTo>
                  <a:cubicBezTo>
                    <a:pt x="18" y="44"/>
                    <a:pt x="18" y="44"/>
                    <a:pt x="18" y="44"/>
                  </a:cubicBezTo>
                  <a:cubicBezTo>
                    <a:pt x="18" y="44"/>
                    <a:pt x="15" y="43"/>
                    <a:pt x="15" y="43"/>
                  </a:cubicBezTo>
                  <a:cubicBezTo>
                    <a:pt x="14" y="41"/>
                    <a:pt x="14" y="41"/>
                    <a:pt x="14" y="41"/>
                  </a:cubicBezTo>
                  <a:cubicBezTo>
                    <a:pt x="14" y="41"/>
                    <a:pt x="17" y="39"/>
                    <a:pt x="17" y="39"/>
                  </a:cubicBezTo>
                  <a:cubicBezTo>
                    <a:pt x="17" y="38"/>
                    <a:pt x="17" y="38"/>
                    <a:pt x="17" y="38"/>
                  </a:cubicBezTo>
                  <a:cubicBezTo>
                    <a:pt x="17" y="38"/>
                    <a:pt x="15" y="36"/>
                    <a:pt x="15" y="36"/>
                  </a:cubicBezTo>
                  <a:cubicBezTo>
                    <a:pt x="16" y="34"/>
                    <a:pt x="16" y="34"/>
                    <a:pt x="16" y="34"/>
                  </a:cubicBezTo>
                  <a:cubicBezTo>
                    <a:pt x="16" y="34"/>
                    <a:pt x="19" y="34"/>
                    <a:pt x="19" y="34"/>
                  </a:cubicBezTo>
                  <a:cubicBezTo>
                    <a:pt x="20" y="33"/>
                    <a:pt x="20" y="33"/>
                    <a:pt x="20" y="33"/>
                  </a:cubicBezTo>
                  <a:cubicBezTo>
                    <a:pt x="20" y="33"/>
                    <a:pt x="21" y="31"/>
                    <a:pt x="21" y="31"/>
                  </a:cubicBezTo>
                  <a:cubicBezTo>
                    <a:pt x="23" y="30"/>
                    <a:pt x="23" y="30"/>
                    <a:pt x="23" y="30"/>
                  </a:cubicBezTo>
                  <a:cubicBezTo>
                    <a:pt x="23" y="30"/>
                    <a:pt x="25" y="32"/>
                    <a:pt x="25" y="32"/>
                  </a:cubicBezTo>
                  <a:cubicBezTo>
                    <a:pt x="26" y="33"/>
                    <a:pt x="26" y="33"/>
                    <a:pt x="26" y="33"/>
                  </a:cubicBezTo>
                  <a:cubicBezTo>
                    <a:pt x="26" y="33"/>
                    <a:pt x="28" y="31"/>
                    <a:pt x="28" y="31"/>
                  </a:cubicBezTo>
                  <a:cubicBezTo>
                    <a:pt x="30" y="32"/>
                    <a:pt x="30" y="32"/>
                    <a:pt x="30" y="32"/>
                  </a:cubicBezTo>
                  <a:cubicBezTo>
                    <a:pt x="30" y="32"/>
                    <a:pt x="30" y="35"/>
                    <a:pt x="30" y="35"/>
                  </a:cubicBezTo>
                  <a:cubicBezTo>
                    <a:pt x="30" y="36"/>
                    <a:pt x="30" y="36"/>
                    <a:pt x="30" y="36"/>
                  </a:cubicBezTo>
                  <a:cubicBezTo>
                    <a:pt x="30" y="36"/>
                    <a:pt x="33" y="36"/>
                    <a:pt x="33" y="37"/>
                  </a:cubicBezTo>
                  <a:cubicBezTo>
                    <a:pt x="34" y="39"/>
                    <a:pt x="34" y="39"/>
                    <a:pt x="34" y="39"/>
                  </a:cubicBezTo>
                  <a:cubicBezTo>
                    <a:pt x="34" y="39"/>
                    <a:pt x="32" y="40"/>
                    <a:pt x="32" y="40"/>
                  </a:cubicBezTo>
                  <a:cubicBezTo>
                    <a:pt x="31" y="42"/>
                    <a:pt x="31" y="42"/>
                    <a:pt x="31" y="42"/>
                  </a:cubicBezTo>
                  <a:cubicBezTo>
                    <a:pt x="31" y="42"/>
                    <a:pt x="33" y="44"/>
                    <a:pt x="33" y="44"/>
                  </a:cubicBezTo>
                  <a:close/>
                  <a:moveTo>
                    <a:pt x="73" y="32"/>
                  </a:moveTo>
                  <a:cubicBezTo>
                    <a:pt x="73" y="32"/>
                    <a:pt x="73" y="32"/>
                    <a:pt x="73" y="32"/>
                  </a:cubicBezTo>
                  <a:cubicBezTo>
                    <a:pt x="73" y="33"/>
                    <a:pt x="67" y="35"/>
                    <a:pt x="67" y="35"/>
                  </a:cubicBezTo>
                  <a:cubicBezTo>
                    <a:pt x="66" y="37"/>
                    <a:pt x="66" y="37"/>
                    <a:pt x="66" y="37"/>
                  </a:cubicBezTo>
                  <a:cubicBezTo>
                    <a:pt x="66" y="37"/>
                    <a:pt x="69" y="43"/>
                    <a:pt x="68" y="43"/>
                  </a:cubicBezTo>
                  <a:cubicBezTo>
                    <a:pt x="65" y="46"/>
                    <a:pt x="65" y="46"/>
                    <a:pt x="65" y="46"/>
                  </a:cubicBezTo>
                  <a:cubicBezTo>
                    <a:pt x="65" y="46"/>
                    <a:pt x="59" y="44"/>
                    <a:pt x="59" y="44"/>
                  </a:cubicBezTo>
                  <a:cubicBezTo>
                    <a:pt x="57" y="45"/>
                    <a:pt x="57" y="45"/>
                    <a:pt x="57" y="45"/>
                  </a:cubicBezTo>
                  <a:cubicBezTo>
                    <a:pt x="57" y="45"/>
                    <a:pt x="55" y="50"/>
                    <a:pt x="54" y="50"/>
                  </a:cubicBezTo>
                  <a:cubicBezTo>
                    <a:pt x="50" y="50"/>
                    <a:pt x="50" y="50"/>
                    <a:pt x="50" y="50"/>
                  </a:cubicBezTo>
                  <a:cubicBezTo>
                    <a:pt x="49" y="50"/>
                    <a:pt x="47" y="45"/>
                    <a:pt x="47" y="45"/>
                  </a:cubicBezTo>
                  <a:cubicBezTo>
                    <a:pt x="45" y="44"/>
                    <a:pt x="45" y="44"/>
                    <a:pt x="45" y="44"/>
                  </a:cubicBezTo>
                  <a:cubicBezTo>
                    <a:pt x="45" y="44"/>
                    <a:pt x="39" y="46"/>
                    <a:pt x="39" y="46"/>
                  </a:cubicBezTo>
                  <a:cubicBezTo>
                    <a:pt x="36" y="43"/>
                    <a:pt x="36" y="43"/>
                    <a:pt x="36" y="43"/>
                  </a:cubicBezTo>
                  <a:cubicBezTo>
                    <a:pt x="36" y="43"/>
                    <a:pt x="38" y="37"/>
                    <a:pt x="38" y="37"/>
                  </a:cubicBezTo>
                  <a:cubicBezTo>
                    <a:pt x="37" y="35"/>
                    <a:pt x="37" y="35"/>
                    <a:pt x="37" y="35"/>
                  </a:cubicBezTo>
                  <a:cubicBezTo>
                    <a:pt x="37" y="35"/>
                    <a:pt x="31" y="32"/>
                    <a:pt x="31" y="32"/>
                  </a:cubicBezTo>
                  <a:cubicBezTo>
                    <a:pt x="31" y="28"/>
                    <a:pt x="31" y="28"/>
                    <a:pt x="31" y="28"/>
                  </a:cubicBezTo>
                  <a:cubicBezTo>
                    <a:pt x="31" y="27"/>
                    <a:pt x="37" y="25"/>
                    <a:pt x="37" y="25"/>
                  </a:cubicBezTo>
                  <a:cubicBezTo>
                    <a:pt x="38" y="23"/>
                    <a:pt x="38" y="23"/>
                    <a:pt x="38" y="23"/>
                  </a:cubicBezTo>
                  <a:cubicBezTo>
                    <a:pt x="38" y="23"/>
                    <a:pt x="36" y="17"/>
                    <a:pt x="36" y="17"/>
                  </a:cubicBezTo>
                  <a:cubicBezTo>
                    <a:pt x="39" y="14"/>
                    <a:pt x="39" y="14"/>
                    <a:pt x="39" y="14"/>
                  </a:cubicBezTo>
                  <a:cubicBezTo>
                    <a:pt x="39" y="14"/>
                    <a:pt x="45" y="16"/>
                    <a:pt x="45" y="16"/>
                  </a:cubicBezTo>
                  <a:cubicBezTo>
                    <a:pt x="47" y="15"/>
                    <a:pt x="47" y="15"/>
                    <a:pt x="47" y="15"/>
                  </a:cubicBezTo>
                  <a:cubicBezTo>
                    <a:pt x="47" y="15"/>
                    <a:pt x="50" y="10"/>
                    <a:pt x="50" y="10"/>
                  </a:cubicBezTo>
                  <a:cubicBezTo>
                    <a:pt x="55" y="10"/>
                    <a:pt x="55" y="10"/>
                    <a:pt x="55" y="10"/>
                  </a:cubicBezTo>
                  <a:cubicBezTo>
                    <a:pt x="55" y="10"/>
                    <a:pt x="57" y="15"/>
                    <a:pt x="57" y="15"/>
                  </a:cubicBezTo>
                  <a:cubicBezTo>
                    <a:pt x="59" y="16"/>
                    <a:pt x="59" y="16"/>
                    <a:pt x="59" y="16"/>
                  </a:cubicBezTo>
                  <a:cubicBezTo>
                    <a:pt x="59" y="16"/>
                    <a:pt x="65" y="14"/>
                    <a:pt x="65" y="14"/>
                  </a:cubicBezTo>
                  <a:cubicBezTo>
                    <a:pt x="69" y="17"/>
                    <a:pt x="69" y="17"/>
                    <a:pt x="69" y="17"/>
                  </a:cubicBezTo>
                  <a:cubicBezTo>
                    <a:pt x="69" y="18"/>
                    <a:pt x="66" y="23"/>
                    <a:pt x="66" y="23"/>
                  </a:cubicBezTo>
                  <a:cubicBezTo>
                    <a:pt x="67" y="25"/>
                    <a:pt x="67" y="25"/>
                    <a:pt x="67" y="25"/>
                  </a:cubicBezTo>
                  <a:cubicBezTo>
                    <a:pt x="67" y="25"/>
                    <a:pt x="73" y="28"/>
                    <a:pt x="73" y="28"/>
                  </a:cubicBezTo>
                  <a:cubicBezTo>
                    <a:pt x="73" y="32"/>
                    <a:pt x="73" y="32"/>
                    <a:pt x="73" y="32"/>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17" name="Freeform 48"/>
            <p:cNvSpPr>
              <a:spLocks noEditPoints="1"/>
            </p:cNvSpPr>
            <p:nvPr/>
          </p:nvSpPr>
          <p:spPr bwMode="auto">
            <a:xfrm>
              <a:off x="2495870" y="4477439"/>
              <a:ext cx="454569" cy="373050"/>
            </a:xfrm>
            <a:custGeom>
              <a:avLst/>
              <a:gdLst>
                <a:gd name="T0" fmla="*/ 33 w 139"/>
                <a:gd name="T1" fmla="*/ 79 h 114"/>
                <a:gd name="T2" fmla="*/ 49 w 139"/>
                <a:gd name="T3" fmla="*/ 87 h 114"/>
                <a:gd name="T4" fmla="*/ 0 w 139"/>
                <a:gd name="T5" fmla="*/ 105 h 114"/>
                <a:gd name="T6" fmla="*/ 18 w 139"/>
                <a:gd name="T7" fmla="*/ 85 h 114"/>
                <a:gd name="T8" fmla="*/ 14 w 139"/>
                <a:gd name="T9" fmla="*/ 72 h 114"/>
                <a:gd name="T10" fmla="*/ 13 w 139"/>
                <a:gd name="T11" fmla="*/ 45 h 114"/>
                <a:gd name="T12" fmla="*/ 44 w 139"/>
                <a:gd name="T13" fmla="*/ 72 h 114"/>
                <a:gd name="T14" fmla="*/ 87 w 139"/>
                <a:gd name="T15" fmla="*/ 40 h 114"/>
                <a:gd name="T16" fmla="*/ 98 w 139"/>
                <a:gd name="T17" fmla="*/ 39 h 114"/>
                <a:gd name="T18" fmla="*/ 96 w 139"/>
                <a:gd name="T19" fmla="*/ 28 h 114"/>
                <a:gd name="T20" fmla="*/ 93 w 139"/>
                <a:gd name="T21" fmla="*/ 21 h 114"/>
                <a:gd name="T22" fmla="*/ 94 w 139"/>
                <a:gd name="T23" fmla="*/ 20 h 114"/>
                <a:gd name="T24" fmla="*/ 97 w 139"/>
                <a:gd name="T25" fmla="*/ 5 h 114"/>
                <a:gd name="T26" fmla="*/ 123 w 139"/>
                <a:gd name="T27" fmla="*/ 19 h 114"/>
                <a:gd name="T28" fmla="*/ 124 w 139"/>
                <a:gd name="T29" fmla="*/ 20 h 114"/>
                <a:gd name="T30" fmla="*/ 123 w 139"/>
                <a:gd name="T31" fmla="*/ 25 h 114"/>
                <a:gd name="T32" fmla="*/ 118 w 139"/>
                <a:gd name="T33" fmla="*/ 34 h 114"/>
                <a:gd name="T34" fmla="*/ 124 w 139"/>
                <a:gd name="T35" fmla="*/ 40 h 114"/>
                <a:gd name="T36" fmla="*/ 139 w 139"/>
                <a:gd name="T37" fmla="*/ 66 h 114"/>
                <a:gd name="T38" fmla="*/ 87 w 139"/>
                <a:gd name="T39" fmla="*/ 40 h 114"/>
                <a:gd name="T40" fmla="*/ 106 w 139"/>
                <a:gd name="T41" fmla="*/ 44 h 114"/>
                <a:gd name="T42" fmla="*/ 104 w 139"/>
                <a:gd name="T43" fmla="*/ 62 h 114"/>
                <a:gd name="T44" fmla="*/ 109 w 139"/>
                <a:gd name="T45" fmla="*/ 66 h 114"/>
                <a:gd name="T46" fmla="*/ 110 w 139"/>
                <a:gd name="T47" fmla="*/ 66 h 114"/>
                <a:gd name="T48" fmla="*/ 115 w 139"/>
                <a:gd name="T49" fmla="*/ 62 h 114"/>
                <a:gd name="T50" fmla="*/ 113 w 139"/>
                <a:gd name="T51" fmla="*/ 44 h 114"/>
                <a:gd name="T52" fmla="*/ 110 w 139"/>
                <a:gd name="T53" fmla="*/ 41 h 114"/>
                <a:gd name="T54" fmla="*/ 68 w 139"/>
                <a:gd name="T55" fmla="*/ 114 h 114"/>
                <a:gd name="T56" fmla="*/ 88 w 139"/>
                <a:gd name="T57" fmla="*/ 83 h 114"/>
                <a:gd name="T58" fmla="*/ 110 w 139"/>
                <a:gd name="T59" fmla="*/ 85 h 114"/>
                <a:gd name="T60" fmla="*/ 117 w 139"/>
                <a:gd name="T61" fmla="*/ 80 h 114"/>
                <a:gd name="T62" fmla="*/ 73 w 139"/>
                <a:gd name="T63" fmla="*/ 106 h 114"/>
                <a:gd name="T64" fmla="*/ 72 w 139"/>
                <a:gd name="T65" fmla="*/ 1 h 114"/>
                <a:gd name="T66" fmla="*/ 28 w 139"/>
                <a:gd name="T67" fmla="*/ 19 h 114"/>
                <a:gd name="T68" fmla="*/ 27 w 139"/>
                <a:gd name="T69" fmla="*/ 37 h 114"/>
                <a:gd name="T70" fmla="*/ 58 w 139"/>
                <a:gd name="T71" fmla="*/ 23 h 114"/>
                <a:gd name="T72" fmla="*/ 83 w 139"/>
                <a:gd name="T73" fmla="*/ 2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9" h="114">
                  <a:moveTo>
                    <a:pt x="39" y="72"/>
                  </a:moveTo>
                  <a:cubicBezTo>
                    <a:pt x="37" y="75"/>
                    <a:pt x="35" y="77"/>
                    <a:pt x="33" y="79"/>
                  </a:cubicBezTo>
                  <a:cubicBezTo>
                    <a:pt x="33" y="82"/>
                    <a:pt x="34" y="83"/>
                    <a:pt x="35" y="85"/>
                  </a:cubicBezTo>
                  <a:cubicBezTo>
                    <a:pt x="36" y="85"/>
                    <a:pt x="48" y="85"/>
                    <a:pt x="49" y="87"/>
                  </a:cubicBezTo>
                  <a:cubicBezTo>
                    <a:pt x="53" y="92"/>
                    <a:pt x="53" y="101"/>
                    <a:pt x="52" y="105"/>
                  </a:cubicBezTo>
                  <a:cubicBezTo>
                    <a:pt x="40" y="111"/>
                    <a:pt x="13" y="111"/>
                    <a:pt x="0" y="105"/>
                  </a:cubicBezTo>
                  <a:cubicBezTo>
                    <a:pt x="0" y="101"/>
                    <a:pt x="0" y="92"/>
                    <a:pt x="4" y="87"/>
                  </a:cubicBezTo>
                  <a:cubicBezTo>
                    <a:pt x="5" y="85"/>
                    <a:pt x="16" y="85"/>
                    <a:pt x="18" y="85"/>
                  </a:cubicBezTo>
                  <a:cubicBezTo>
                    <a:pt x="19" y="83"/>
                    <a:pt x="19" y="81"/>
                    <a:pt x="19" y="79"/>
                  </a:cubicBezTo>
                  <a:cubicBezTo>
                    <a:pt x="17" y="77"/>
                    <a:pt x="15" y="75"/>
                    <a:pt x="14" y="72"/>
                  </a:cubicBezTo>
                  <a:cubicBezTo>
                    <a:pt x="12" y="72"/>
                    <a:pt x="9" y="72"/>
                    <a:pt x="8" y="72"/>
                  </a:cubicBezTo>
                  <a:cubicBezTo>
                    <a:pt x="7" y="62"/>
                    <a:pt x="9" y="48"/>
                    <a:pt x="13" y="45"/>
                  </a:cubicBezTo>
                  <a:cubicBezTo>
                    <a:pt x="19" y="40"/>
                    <a:pt x="33" y="40"/>
                    <a:pt x="39" y="44"/>
                  </a:cubicBezTo>
                  <a:cubicBezTo>
                    <a:pt x="43" y="47"/>
                    <a:pt x="46" y="63"/>
                    <a:pt x="44" y="72"/>
                  </a:cubicBezTo>
                  <a:cubicBezTo>
                    <a:pt x="44" y="72"/>
                    <a:pt x="39" y="72"/>
                    <a:pt x="39" y="72"/>
                  </a:cubicBezTo>
                  <a:close/>
                  <a:moveTo>
                    <a:pt x="87" y="40"/>
                  </a:moveTo>
                  <a:cubicBezTo>
                    <a:pt x="89" y="40"/>
                    <a:pt x="92" y="40"/>
                    <a:pt x="94" y="40"/>
                  </a:cubicBezTo>
                  <a:cubicBezTo>
                    <a:pt x="96" y="41"/>
                    <a:pt x="97" y="40"/>
                    <a:pt x="98" y="39"/>
                  </a:cubicBezTo>
                  <a:cubicBezTo>
                    <a:pt x="99" y="38"/>
                    <a:pt x="99" y="36"/>
                    <a:pt x="100" y="34"/>
                  </a:cubicBezTo>
                  <a:cubicBezTo>
                    <a:pt x="98" y="32"/>
                    <a:pt x="97" y="30"/>
                    <a:pt x="96" y="28"/>
                  </a:cubicBezTo>
                  <a:cubicBezTo>
                    <a:pt x="95" y="27"/>
                    <a:pt x="94" y="26"/>
                    <a:pt x="94" y="25"/>
                  </a:cubicBezTo>
                  <a:cubicBezTo>
                    <a:pt x="94" y="24"/>
                    <a:pt x="93" y="22"/>
                    <a:pt x="93" y="21"/>
                  </a:cubicBezTo>
                  <a:cubicBezTo>
                    <a:pt x="93" y="20"/>
                    <a:pt x="93" y="20"/>
                    <a:pt x="93" y="20"/>
                  </a:cubicBezTo>
                  <a:cubicBezTo>
                    <a:pt x="94" y="20"/>
                    <a:pt x="94" y="20"/>
                    <a:pt x="94" y="20"/>
                  </a:cubicBezTo>
                  <a:cubicBezTo>
                    <a:pt x="94" y="20"/>
                    <a:pt x="94" y="19"/>
                    <a:pt x="94" y="19"/>
                  </a:cubicBezTo>
                  <a:cubicBezTo>
                    <a:pt x="93" y="11"/>
                    <a:pt x="94" y="8"/>
                    <a:pt x="97" y="5"/>
                  </a:cubicBezTo>
                  <a:cubicBezTo>
                    <a:pt x="103" y="0"/>
                    <a:pt x="113" y="0"/>
                    <a:pt x="119" y="4"/>
                  </a:cubicBezTo>
                  <a:cubicBezTo>
                    <a:pt x="123" y="7"/>
                    <a:pt x="124" y="12"/>
                    <a:pt x="123" y="19"/>
                  </a:cubicBezTo>
                  <a:cubicBezTo>
                    <a:pt x="123" y="19"/>
                    <a:pt x="123" y="19"/>
                    <a:pt x="123" y="20"/>
                  </a:cubicBezTo>
                  <a:cubicBezTo>
                    <a:pt x="124" y="20"/>
                    <a:pt x="124" y="20"/>
                    <a:pt x="124" y="20"/>
                  </a:cubicBezTo>
                  <a:cubicBezTo>
                    <a:pt x="124" y="21"/>
                    <a:pt x="124" y="21"/>
                    <a:pt x="124" y="21"/>
                  </a:cubicBezTo>
                  <a:cubicBezTo>
                    <a:pt x="124" y="22"/>
                    <a:pt x="124" y="24"/>
                    <a:pt x="123" y="25"/>
                  </a:cubicBezTo>
                  <a:cubicBezTo>
                    <a:pt x="123" y="26"/>
                    <a:pt x="122" y="27"/>
                    <a:pt x="121" y="28"/>
                  </a:cubicBezTo>
                  <a:cubicBezTo>
                    <a:pt x="121" y="30"/>
                    <a:pt x="119" y="32"/>
                    <a:pt x="118" y="34"/>
                  </a:cubicBezTo>
                  <a:cubicBezTo>
                    <a:pt x="118" y="36"/>
                    <a:pt x="119" y="38"/>
                    <a:pt x="120" y="40"/>
                  </a:cubicBezTo>
                  <a:cubicBezTo>
                    <a:pt x="121" y="40"/>
                    <a:pt x="123" y="40"/>
                    <a:pt x="124" y="40"/>
                  </a:cubicBezTo>
                  <a:cubicBezTo>
                    <a:pt x="126" y="40"/>
                    <a:pt x="128" y="40"/>
                    <a:pt x="130" y="40"/>
                  </a:cubicBezTo>
                  <a:cubicBezTo>
                    <a:pt x="136" y="45"/>
                    <a:pt x="139" y="58"/>
                    <a:pt x="139" y="66"/>
                  </a:cubicBezTo>
                  <a:cubicBezTo>
                    <a:pt x="129" y="72"/>
                    <a:pt x="85" y="73"/>
                    <a:pt x="79" y="66"/>
                  </a:cubicBezTo>
                  <a:cubicBezTo>
                    <a:pt x="79" y="59"/>
                    <a:pt x="80" y="47"/>
                    <a:pt x="87" y="40"/>
                  </a:cubicBezTo>
                  <a:close/>
                  <a:moveTo>
                    <a:pt x="108" y="41"/>
                  </a:moveTo>
                  <a:cubicBezTo>
                    <a:pt x="106" y="44"/>
                    <a:pt x="106" y="44"/>
                    <a:pt x="106" y="44"/>
                  </a:cubicBezTo>
                  <a:cubicBezTo>
                    <a:pt x="108" y="45"/>
                    <a:pt x="108" y="45"/>
                    <a:pt x="108" y="45"/>
                  </a:cubicBezTo>
                  <a:cubicBezTo>
                    <a:pt x="104" y="62"/>
                    <a:pt x="104" y="62"/>
                    <a:pt x="104" y="62"/>
                  </a:cubicBezTo>
                  <a:cubicBezTo>
                    <a:pt x="109" y="66"/>
                    <a:pt x="109" y="66"/>
                    <a:pt x="109" y="66"/>
                  </a:cubicBezTo>
                  <a:cubicBezTo>
                    <a:pt x="109" y="66"/>
                    <a:pt x="109" y="66"/>
                    <a:pt x="109" y="66"/>
                  </a:cubicBezTo>
                  <a:cubicBezTo>
                    <a:pt x="110" y="66"/>
                    <a:pt x="110" y="66"/>
                    <a:pt x="110" y="66"/>
                  </a:cubicBezTo>
                  <a:cubicBezTo>
                    <a:pt x="110" y="66"/>
                    <a:pt x="110" y="66"/>
                    <a:pt x="110" y="66"/>
                  </a:cubicBezTo>
                  <a:cubicBezTo>
                    <a:pt x="110" y="66"/>
                    <a:pt x="110" y="66"/>
                    <a:pt x="110" y="66"/>
                  </a:cubicBezTo>
                  <a:cubicBezTo>
                    <a:pt x="115" y="62"/>
                    <a:pt x="115" y="62"/>
                    <a:pt x="115" y="62"/>
                  </a:cubicBezTo>
                  <a:cubicBezTo>
                    <a:pt x="111" y="45"/>
                    <a:pt x="111" y="45"/>
                    <a:pt x="111" y="45"/>
                  </a:cubicBezTo>
                  <a:cubicBezTo>
                    <a:pt x="113" y="44"/>
                    <a:pt x="113" y="44"/>
                    <a:pt x="113" y="44"/>
                  </a:cubicBezTo>
                  <a:cubicBezTo>
                    <a:pt x="111" y="41"/>
                    <a:pt x="111" y="41"/>
                    <a:pt x="111" y="41"/>
                  </a:cubicBezTo>
                  <a:cubicBezTo>
                    <a:pt x="110" y="41"/>
                    <a:pt x="110" y="41"/>
                    <a:pt x="110" y="41"/>
                  </a:cubicBezTo>
                  <a:cubicBezTo>
                    <a:pt x="108" y="41"/>
                    <a:pt x="108" y="41"/>
                    <a:pt x="108" y="41"/>
                  </a:cubicBezTo>
                  <a:close/>
                  <a:moveTo>
                    <a:pt x="68" y="114"/>
                  </a:moveTo>
                  <a:cubicBezTo>
                    <a:pt x="57" y="86"/>
                    <a:pt x="57" y="86"/>
                    <a:pt x="57" y="86"/>
                  </a:cubicBezTo>
                  <a:cubicBezTo>
                    <a:pt x="88" y="83"/>
                    <a:pt x="88" y="83"/>
                    <a:pt x="88" y="83"/>
                  </a:cubicBezTo>
                  <a:cubicBezTo>
                    <a:pt x="82" y="92"/>
                    <a:pt x="82" y="92"/>
                    <a:pt x="82" y="92"/>
                  </a:cubicBezTo>
                  <a:cubicBezTo>
                    <a:pt x="92" y="97"/>
                    <a:pt x="103" y="94"/>
                    <a:pt x="110" y="85"/>
                  </a:cubicBezTo>
                  <a:cubicBezTo>
                    <a:pt x="111" y="83"/>
                    <a:pt x="112" y="81"/>
                    <a:pt x="112" y="78"/>
                  </a:cubicBezTo>
                  <a:cubicBezTo>
                    <a:pt x="117" y="80"/>
                    <a:pt x="117" y="80"/>
                    <a:pt x="117" y="80"/>
                  </a:cubicBezTo>
                  <a:cubicBezTo>
                    <a:pt x="117" y="85"/>
                    <a:pt x="115" y="91"/>
                    <a:pt x="112" y="96"/>
                  </a:cubicBezTo>
                  <a:cubicBezTo>
                    <a:pt x="103" y="109"/>
                    <a:pt x="86" y="113"/>
                    <a:pt x="73" y="106"/>
                  </a:cubicBezTo>
                  <a:cubicBezTo>
                    <a:pt x="68" y="114"/>
                    <a:pt x="68" y="114"/>
                    <a:pt x="68" y="114"/>
                  </a:cubicBezTo>
                  <a:close/>
                  <a:moveTo>
                    <a:pt x="72" y="1"/>
                  </a:moveTo>
                  <a:cubicBezTo>
                    <a:pt x="67" y="9"/>
                    <a:pt x="67" y="9"/>
                    <a:pt x="67" y="9"/>
                  </a:cubicBezTo>
                  <a:cubicBezTo>
                    <a:pt x="53" y="2"/>
                    <a:pt x="36" y="6"/>
                    <a:pt x="28" y="19"/>
                  </a:cubicBezTo>
                  <a:cubicBezTo>
                    <a:pt x="24" y="24"/>
                    <a:pt x="23" y="30"/>
                    <a:pt x="23" y="35"/>
                  </a:cubicBezTo>
                  <a:cubicBezTo>
                    <a:pt x="27" y="37"/>
                    <a:pt x="27" y="37"/>
                    <a:pt x="27" y="37"/>
                  </a:cubicBezTo>
                  <a:cubicBezTo>
                    <a:pt x="28" y="34"/>
                    <a:pt x="29" y="32"/>
                    <a:pt x="30" y="30"/>
                  </a:cubicBezTo>
                  <a:cubicBezTo>
                    <a:pt x="36" y="21"/>
                    <a:pt x="48" y="18"/>
                    <a:pt x="58" y="23"/>
                  </a:cubicBezTo>
                  <a:cubicBezTo>
                    <a:pt x="51" y="32"/>
                    <a:pt x="51" y="32"/>
                    <a:pt x="51" y="32"/>
                  </a:cubicBezTo>
                  <a:cubicBezTo>
                    <a:pt x="83" y="29"/>
                    <a:pt x="83" y="29"/>
                    <a:pt x="83" y="29"/>
                  </a:cubicBezTo>
                  <a:lnTo>
                    <a:pt x="72" y="1"/>
                  </a:lnTo>
                  <a:close/>
                </a:path>
              </a:pathLst>
            </a:custGeom>
            <a:solidFill>
              <a:schemeClr val="bg1"/>
            </a:solidFill>
            <a:ln>
              <a:noFill/>
            </a:ln>
            <a:effectLst/>
          </p:spPr>
          <p:txBody>
            <a:bodyPr vert="horz" wrap="square" lIns="68580" tIns="34290" rIns="68580" bIns="3429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18" name="Freeform 12"/>
            <p:cNvSpPr>
              <a:spLocks noEditPoints="1"/>
            </p:cNvSpPr>
            <p:nvPr/>
          </p:nvSpPr>
          <p:spPr bwMode="auto">
            <a:xfrm>
              <a:off x="1994131" y="5420966"/>
              <a:ext cx="475228" cy="401012"/>
            </a:xfrm>
            <a:custGeom>
              <a:avLst/>
              <a:gdLst>
                <a:gd name="T0" fmla="*/ 257 w 270"/>
                <a:gd name="T1" fmla="*/ 66 h 228"/>
                <a:gd name="T2" fmla="*/ 244 w 270"/>
                <a:gd name="T3" fmla="*/ 40 h 228"/>
                <a:gd name="T4" fmla="*/ 182 w 270"/>
                <a:gd name="T5" fmla="*/ 7 h 228"/>
                <a:gd name="T6" fmla="*/ 158 w 270"/>
                <a:gd name="T7" fmla="*/ 5 h 228"/>
                <a:gd name="T8" fmla="*/ 120 w 270"/>
                <a:gd name="T9" fmla="*/ 3 h 228"/>
                <a:gd name="T10" fmla="*/ 68 w 270"/>
                <a:gd name="T11" fmla="*/ 9 h 228"/>
                <a:gd name="T12" fmla="*/ 11 w 270"/>
                <a:gd name="T13" fmla="*/ 62 h 228"/>
                <a:gd name="T14" fmla="*/ 11 w 270"/>
                <a:gd name="T15" fmla="*/ 106 h 228"/>
                <a:gd name="T16" fmla="*/ 38 w 270"/>
                <a:gd name="T17" fmla="*/ 146 h 228"/>
                <a:gd name="T18" fmla="*/ 93 w 270"/>
                <a:gd name="T19" fmla="*/ 187 h 228"/>
                <a:gd name="T20" fmla="*/ 116 w 270"/>
                <a:gd name="T21" fmla="*/ 191 h 228"/>
                <a:gd name="T22" fmla="*/ 150 w 270"/>
                <a:gd name="T23" fmla="*/ 228 h 228"/>
                <a:gd name="T24" fmla="*/ 192 w 270"/>
                <a:gd name="T25" fmla="*/ 211 h 228"/>
                <a:gd name="T26" fmla="*/ 259 w 270"/>
                <a:gd name="T27" fmla="*/ 154 h 228"/>
                <a:gd name="T28" fmla="*/ 120 w 270"/>
                <a:gd name="T29" fmla="*/ 164 h 228"/>
                <a:gd name="T30" fmla="*/ 157 w 270"/>
                <a:gd name="T31" fmla="*/ 149 h 228"/>
                <a:gd name="T32" fmla="*/ 119 w 270"/>
                <a:gd name="T33" fmla="*/ 169 h 228"/>
                <a:gd name="T34" fmla="*/ 232 w 270"/>
                <a:gd name="T35" fmla="*/ 146 h 228"/>
                <a:gd name="T36" fmla="*/ 167 w 270"/>
                <a:gd name="T37" fmla="*/ 163 h 228"/>
                <a:gd name="T38" fmla="*/ 200 w 270"/>
                <a:gd name="T39" fmla="*/ 141 h 228"/>
                <a:gd name="T40" fmla="*/ 179 w 270"/>
                <a:gd name="T41" fmla="*/ 122 h 228"/>
                <a:gd name="T42" fmla="*/ 165 w 270"/>
                <a:gd name="T43" fmla="*/ 86 h 228"/>
                <a:gd name="T44" fmla="*/ 172 w 270"/>
                <a:gd name="T45" fmla="*/ 134 h 228"/>
                <a:gd name="T46" fmla="*/ 108 w 270"/>
                <a:gd name="T47" fmla="*/ 157 h 228"/>
                <a:gd name="T48" fmla="*/ 94 w 270"/>
                <a:gd name="T49" fmla="*/ 166 h 228"/>
                <a:gd name="T50" fmla="*/ 75 w 270"/>
                <a:gd name="T51" fmla="*/ 150 h 228"/>
                <a:gd name="T52" fmla="*/ 83 w 270"/>
                <a:gd name="T53" fmla="*/ 138 h 228"/>
                <a:gd name="T54" fmla="*/ 70 w 270"/>
                <a:gd name="T55" fmla="*/ 131 h 228"/>
                <a:gd name="T56" fmla="*/ 63 w 270"/>
                <a:gd name="T57" fmla="*/ 98 h 228"/>
                <a:gd name="T58" fmla="*/ 56 w 270"/>
                <a:gd name="T59" fmla="*/ 133 h 228"/>
                <a:gd name="T60" fmla="*/ 31 w 270"/>
                <a:gd name="T61" fmla="*/ 109 h 228"/>
                <a:gd name="T62" fmla="*/ 29 w 270"/>
                <a:gd name="T63" fmla="*/ 72 h 228"/>
                <a:gd name="T64" fmla="*/ 69 w 270"/>
                <a:gd name="T65" fmla="*/ 47 h 228"/>
                <a:gd name="T66" fmla="*/ 35 w 270"/>
                <a:gd name="T67" fmla="*/ 55 h 228"/>
                <a:gd name="T68" fmla="*/ 69 w 270"/>
                <a:gd name="T69" fmla="*/ 30 h 228"/>
                <a:gd name="T70" fmla="*/ 110 w 270"/>
                <a:gd name="T71" fmla="*/ 21 h 228"/>
                <a:gd name="T72" fmla="*/ 127 w 270"/>
                <a:gd name="T73" fmla="*/ 40 h 228"/>
                <a:gd name="T74" fmla="*/ 115 w 270"/>
                <a:gd name="T75" fmla="*/ 53 h 228"/>
                <a:gd name="T76" fmla="*/ 86 w 270"/>
                <a:gd name="T77" fmla="*/ 85 h 228"/>
                <a:gd name="T78" fmla="*/ 110 w 270"/>
                <a:gd name="T79" fmla="*/ 81 h 228"/>
                <a:gd name="T80" fmla="*/ 119 w 270"/>
                <a:gd name="T81" fmla="*/ 93 h 228"/>
                <a:gd name="T82" fmla="*/ 123 w 270"/>
                <a:gd name="T83" fmla="*/ 65 h 228"/>
                <a:gd name="T84" fmla="*/ 128 w 270"/>
                <a:gd name="T85" fmla="*/ 62 h 228"/>
                <a:gd name="T86" fmla="*/ 134 w 270"/>
                <a:gd name="T87" fmla="*/ 23 h 228"/>
                <a:gd name="T88" fmla="*/ 147 w 270"/>
                <a:gd name="T89" fmla="*/ 23 h 228"/>
                <a:gd name="T90" fmla="*/ 173 w 270"/>
                <a:gd name="T91" fmla="*/ 26 h 228"/>
                <a:gd name="T92" fmla="*/ 215 w 270"/>
                <a:gd name="T93" fmla="*/ 39 h 228"/>
                <a:gd name="T94" fmla="*/ 235 w 270"/>
                <a:gd name="T95" fmla="*/ 62 h 228"/>
                <a:gd name="T96" fmla="*/ 231 w 270"/>
                <a:gd name="T97" fmla="*/ 63 h 228"/>
                <a:gd name="T98" fmla="*/ 243 w 270"/>
                <a:gd name="T99" fmla="*/ 85 h 228"/>
                <a:gd name="T100" fmla="*/ 235 w 270"/>
                <a:gd name="T101" fmla="*/ 107 h 228"/>
                <a:gd name="T102" fmla="*/ 205 w 270"/>
                <a:gd name="T103" fmla="*/ 64 h 228"/>
                <a:gd name="T104" fmla="*/ 208 w 270"/>
                <a:gd name="T105" fmla="*/ 107 h 228"/>
                <a:gd name="T106" fmla="*/ 238 w 270"/>
                <a:gd name="T107" fmla="*/ 128 h 228"/>
                <a:gd name="T108" fmla="*/ 243 w 270"/>
                <a:gd name="T109" fmla="*/ 14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0" h="228">
                  <a:moveTo>
                    <a:pt x="267" y="115"/>
                  </a:moveTo>
                  <a:cubicBezTo>
                    <a:pt x="265" y="110"/>
                    <a:pt x="265" y="110"/>
                    <a:pt x="265" y="101"/>
                  </a:cubicBezTo>
                  <a:cubicBezTo>
                    <a:pt x="265" y="91"/>
                    <a:pt x="265" y="76"/>
                    <a:pt x="257" y="66"/>
                  </a:cubicBezTo>
                  <a:cubicBezTo>
                    <a:pt x="256" y="64"/>
                    <a:pt x="256" y="64"/>
                    <a:pt x="256" y="63"/>
                  </a:cubicBezTo>
                  <a:cubicBezTo>
                    <a:pt x="256" y="59"/>
                    <a:pt x="255" y="53"/>
                    <a:pt x="250" y="47"/>
                  </a:cubicBezTo>
                  <a:cubicBezTo>
                    <a:pt x="248" y="45"/>
                    <a:pt x="246" y="42"/>
                    <a:pt x="244" y="40"/>
                  </a:cubicBezTo>
                  <a:cubicBezTo>
                    <a:pt x="240" y="36"/>
                    <a:pt x="236" y="32"/>
                    <a:pt x="230" y="25"/>
                  </a:cubicBezTo>
                  <a:cubicBezTo>
                    <a:pt x="219" y="13"/>
                    <a:pt x="203" y="12"/>
                    <a:pt x="200" y="12"/>
                  </a:cubicBezTo>
                  <a:cubicBezTo>
                    <a:pt x="198" y="12"/>
                    <a:pt x="190" y="11"/>
                    <a:pt x="182" y="7"/>
                  </a:cubicBezTo>
                  <a:cubicBezTo>
                    <a:pt x="177" y="5"/>
                    <a:pt x="173" y="4"/>
                    <a:pt x="168" y="4"/>
                  </a:cubicBezTo>
                  <a:cubicBezTo>
                    <a:pt x="165" y="4"/>
                    <a:pt x="162" y="4"/>
                    <a:pt x="160" y="5"/>
                  </a:cubicBezTo>
                  <a:cubicBezTo>
                    <a:pt x="159" y="5"/>
                    <a:pt x="159" y="5"/>
                    <a:pt x="158" y="5"/>
                  </a:cubicBezTo>
                  <a:cubicBezTo>
                    <a:pt x="152" y="1"/>
                    <a:pt x="144" y="1"/>
                    <a:pt x="135" y="1"/>
                  </a:cubicBezTo>
                  <a:cubicBezTo>
                    <a:pt x="129" y="1"/>
                    <a:pt x="126" y="3"/>
                    <a:pt x="123" y="5"/>
                  </a:cubicBezTo>
                  <a:cubicBezTo>
                    <a:pt x="123" y="4"/>
                    <a:pt x="122" y="4"/>
                    <a:pt x="120" y="3"/>
                  </a:cubicBezTo>
                  <a:cubicBezTo>
                    <a:pt x="116" y="1"/>
                    <a:pt x="111" y="0"/>
                    <a:pt x="106" y="0"/>
                  </a:cubicBezTo>
                  <a:cubicBezTo>
                    <a:pt x="93" y="0"/>
                    <a:pt x="79" y="6"/>
                    <a:pt x="72" y="9"/>
                  </a:cubicBezTo>
                  <a:cubicBezTo>
                    <a:pt x="71" y="9"/>
                    <a:pt x="69" y="9"/>
                    <a:pt x="68" y="9"/>
                  </a:cubicBezTo>
                  <a:cubicBezTo>
                    <a:pt x="51" y="9"/>
                    <a:pt x="36" y="24"/>
                    <a:pt x="24" y="36"/>
                  </a:cubicBezTo>
                  <a:cubicBezTo>
                    <a:pt x="23" y="38"/>
                    <a:pt x="22" y="39"/>
                    <a:pt x="21" y="40"/>
                  </a:cubicBezTo>
                  <a:cubicBezTo>
                    <a:pt x="15" y="45"/>
                    <a:pt x="9" y="53"/>
                    <a:pt x="11" y="62"/>
                  </a:cubicBezTo>
                  <a:cubicBezTo>
                    <a:pt x="9" y="65"/>
                    <a:pt x="7" y="69"/>
                    <a:pt x="5" y="74"/>
                  </a:cubicBezTo>
                  <a:cubicBezTo>
                    <a:pt x="0" y="85"/>
                    <a:pt x="6" y="97"/>
                    <a:pt x="10" y="104"/>
                  </a:cubicBezTo>
                  <a:cubicBezTo>
                    <a:pt x="10" y="105"/>
                    <a:pt x="10" y="106"/>
                    <a:pt x="11" y="106"/>
                  </a:cubicBezTo>
                  <a:cubicBezTo>
                    <a:pt x="10" y="109"/>
                    <a:pt x="11" y="114"/>
                    <a:pt x="13" y="120"/>
                  </a:cubicBezTo>
                  <a:cubicBezTo>
                    <a:pt x="14" y="124"/>
                    <a:pt x="18" y="131"/>
                    <a:pt x="23" y="135"/>
                  </a:cubicBezTo>
                  <a:cubicBezTo>
                    <a:pt x="26" y="138"/>
                    <a:pt x="30" y="141"/>
                    <a:pt x="38" y="146"/>
                  </a:cubicBezTo>
                  <a:cubicBezTo>
                    <a:pt x="44" y="149"/>
                    <a:pt x="53" y="155"/>
                    <a:pt x="56" y="158"/>
                  </a:cubicBezTo>
                  <a:cubicBezTo>
                    <a:pt x="58" y="164"/>
                    <a:pt x="63" y="176"/>
                    <a:pt x="78" y="183"/>
                  </a:cubicBezTo>
                  <a:cubicBezTo>
                    <a:pt x="85" y="186"/>
                    <a:pt x="89" y="187"/>
                    <a:pt x="93" y="187"/>
                  </a:cubicBezTo>
                  <a:cubicBezTo>
                    <a:pt x="96" y="187"/>
                    <a:pt x="98" y="187"/>
                    <a:pt x="99" y="187"/>
                  </a:cubicBezTo>
                  <a:cubicBezTo>
                    <a:pt x="100" y="186"/>
                    <a:pt x="101" y="186"/>
                    <a:pt x="103" y="186"/>
                  </a:cubicBezTo>
                  <a:cubicBezTo>
                    <a:pt x="107" y="186"/>
                    <a:pt x="112" y="188"/>
                    <a:pt x="116" y="191"/>
                  </a:cubicBezTo>
                  <a:cubicBezTo>
                    <a:pt x="128" y="217"/>
                    <a:pt x="128" y="217"/>
                    <a:pt x="128" y="217"/>
                  </a:cubicBezTo>
                  <a:cubicBezTo>
                    <a:pt x="129" y="219"/>
                    <a:pt x="131" y="221"/>
                    <a:pt x="132" y="222"/>
                  </a:cubicBezTo>
                  <a:cubicBezTo>
                    <a:pt x="136" y="224"/>
                    <a:pt x="144" y="228"/>
                    <a:pt x="150" y="228"/>
                  </a:cubicBezTo>
                  <a:cubicBezTo>
                    <a:pt x="157" y="228"/>
                    <a:pt x="180" y="227"/>
                    <a:pt x="182" y="214"/>
                  </a:cubicBezTo>
                  <a:cubicBezTo>
                    <a:pt x="183" y="213"/>
                    <a:pt x="183" y="212"/>
                    <a:pt x="183" y="210"/>
                  </a:cubicBezTo>
                  <a:cubicBezTo>
                    <a:pt x="186" y="211"/>
                    <a:pt x="189" y="211"/>
                    <a:pt x="192" y="211"/>
                  </a:cubicBezTo>
                  <a:cubicBezTo>
                    <a:pt x="201" y="211"/>
                    <a:pt x="208" y="210"/>
                    <a:pt x="213" y="208"/>
                  </a:cubicBezTo>
                  <a:cubicBezTo>
                    <a:pt x="230" y="204"/>
                    <a:pt x="235" y="181"/>
                    <a:pt x="237" y="167"/>
                  </a:cubicBezTo>
                  <a:cubicBezTo>
                    <a:pt x="243" y="165"/>
                    <a:pt x="252" y="161"/>
                    <a:pt x="259" y="154"/>
                  </a:cubicBezTo>
                  <a:cubicBezTo>
                    <a:pt x="265" y="146"/>
                    <a:pt x="266" y="138"/>
                    <a:pt x="265" y="132"/>
                  </a:cubicBezTo>
                  <a:cubicBezTo>
                    <a:pt x="268" y="128"/>
                    <a:pt x="270" y="122"/>
                    <a:pt x="267" y="115"/>
                  </a:cubicBezTo>
                  <a:close/>
                  <a:moveTo>
                    <a:pt x="120" y="164"/>
                  </a:moveTo>
                  <a:cubicBezTo>
                    <a:pt x="123" y="158"/>
                    <a:pt x="135" y="152"/>
                    <a:pt x="144" y="150"/>
                  </a:cubicBezTo>
                  <a:cubicBezTo>
                    <a:pt x="146" y="150"/>
                    <a:pt x="150" y="150"/>
                    <a:pt x="154" y="150"/>
                  </a:cubicBezTo>
                  <a:cubicBezTo>
                    <a:pt x="155" y="150"/>
                    <a:pt x="156" y="149"/>
                    <a:pt x="157" y="149"/>
                  </a:cubicBezTo>
                  <a:cubicBezTo>
                    <a:pt x="154" y="155"/>
                    <a:pt x="152" y="161"/>
                    <a:pt x="154" y="167"/>
                  </a:cubicBezTo>
                  <a:cubicBezTo>
                    <a:pt x="144" y="170"/>
                    <a:pt x="135" y="174"/>
                    <a:pt x="127" y="173"/>
                  </a:cubicBezTo>
                  <a:cubicBezTo>
                    <a:pt x="125" y="172"/>
                    <a:pt x="122" y="170"/>
                    <a:pt x="119" y="169"/>
                  </a:cubicBezTo>
                  <a:cubicBezTo>
                    <a:pt x="118" y="167"/>
                    <a:pt x="119" y="166"/>
                    <a:pt x="120" y="164"/>
                  </a:cubicBezTo>
                  <a:close/>
                  <a:moveTo>
                    <a:pt x="243" y="140"/>
                  </a:moveTo>
                  <a:cubicBezTo>
                    <a:pt x="240" y="143"/>
                    <a:pt x="236" y="145"/>
                    <a:pt x="232" y="146"/>
                  </a:cubicBezTo>
                  <a:cubicBezTo>
                    <a:pt x="232" y="146"/>
                    <a:pt x="231" y="146"/>
                    <a:pt x="231" y="146"/>
                  </a:cubicBezTo>
                  <a:cubicBezTo>
                    <a:pt x="216" y="145"/>
                    <a:pt x="200" y="151"/>
                    <a:pt x="184" y="157"/>
                  </a:cubicBezTo>
                  <a:cubicBezTo>
                    <a:pt x="178" y="159"/>
                    <a:pt x="172" y="161"/>
                    <a:pt x="167" y="163"/>
                  </a:cubicBezTo>
                  <a:cubicBezTo>
                    <a:pt x="167" y="159"/>
                    <a:pt x="170" y="154"/>
                    <a:pt x="173" y="151"/>
                  </a:cubicBezTo>
                  <a:cubicBezTo>
                    <a:pt x="175" y="149"/>
                    <a:pt x="179" y="149"/>
                    <a:pt x="183" y="148"/>
                  </a:cubicBezTo>
                  <a:cubicBezTo>
                    <a:pt x="189" y="147"/>
                    <a:pt x="195" y="146"/>
                    <a:pt x="200" y="141"/>
                  </a:cubicBezTo>
                  <a:cubicBezTo>
                    <a:pt x="204" y="137"/>
                    <a:pt x="204" y="133"/>
                    <a:pt x="203" y="130"/>
                  </a:cubicBezTo>
                  <a:cubicBezTo>
                    <a:pt x="201" y="124"/>
                    <a:pt x="193" y="123"/>
                    <a:pt x="186" y="122"/>
                  </a:cubicBezTo>
                  <a:cubicBezTo>
                    <a:pt x="183" y="122"/>
                    <a:pt x="180" y="122"/>
                    <a:pt x="179" y="122"/>
                  </a:cubicBezTo>
                  <a:cubicBezTo>
                    <a:pt x="170" y="117"/>
                    <a:pt x="170" y="112"/>
                    <a:pt x="171" y="100"/>
                  </a:cubicBezTo>
                  <a:cubicBezTo>
                    <a:pt x="171" y="98"/>
                    <a:pt x="171" y="95"/>
                    <a:pt x="171" y="93"/>
                  </a:cubicBezTo>
                  <a:cubicBezTo>
                    <a:pt x="172" y="89"/>
                    <a:pt x="169" y="86"/>
                    <a:pt x="165" y="86"/>
                  </a:cubicBezTo>
                  <a:cubicBezTo>
                    <a:pt x="161" y="86"/>
                    <a:pt x="158" y="89"/>
                    <a:pt x="158" y="92"/>
                  </a:cubicBezTo>
                  <a:cubicBezTo>
                    <a:pt x="158" y="95"/>
                    <a:pt x="157" y="97"/>
                    <a:pt x="157" y="99"/>
                  </a:cubicBezTo>
                  <a:cubicBezTo>
                    <a:pt x="156" y="110"/>
                    <a:pt x="155" y="125"/>
                    <a:pt x="172" y="134"/>
                  </a:cubicBezTo>
                  <a:cubicBezTo>
                    <a:pt x="169" y="135"/>
                    <a:pt x="159" y="136"/>
                    <a:pt x="154" y="136"/>
                  </a:cubicBezTo>
                  <a:cubicBezTo>
                    <a:pt x="149" y="136"/>
                    <a:pt x="145" y="136"/>
                    <a:pt x="141" y="137"/>
                  </a:cubicBezTo>
                  <a:cubicBezTo>
                    <a:pt x="138" y="137"/>
                    <a:pt x="116" y="143"/>
                    <a:pt x="108" y="157"/>
                  </a:cubicBezTo>
                  <a:cubicBezTo>
                    <a:pt x="106" y="160"/>
                    <a:pt x="105" y="163"/>
                    <a:pt x="105" y="165"/>
                  </a:cubicBezTo>
                  <a:cubicBezTo>
                    <a:pt x="104" y="165"/>
                    <a:pt x="104" y="165"/>
                    <a:pt x="103" y="165"/>
                  </a:cubicBezTo>
                  <a:cubicBezTo>
                    <a:pt x="99" y="165"/>
                    <a:pt x="96" y="166"/>
                    <a:pt x="94" y="166"/>
                  </a:cubicBezTo>
                  <a:cubicBezTo>
                    <a:pt x="94" y="167"/>
                    <a:pt x="93" y="167"/>
                    <a:pt x="93" y="167"/>
                  </a:cubicBezTo>
                  <a:cubicBezTo>
                    <a:pt x="93" y="167"/>
                    <a:pt x="92" y="167"/>
                    <a:pt x="87" y="165"/>
                  </a:cubicBezTo>
                  <a:cubicBezTo>
                    <a:pt x="79" y="161"/>
                    <a:pt x="77" y="154"/>
                    <a:pt x="75" y="150"/>
                  </a:cubicBezTo>
                  <a:cubicBezTo>
                    <a:pt x="75" y="149"/>
                    <a:pt x="75" y="149"/>
                    <a:pt x="75" y="149"/>
                  </a:cubicBezTo>
                  <a:cubicBezTo>
                    <a:pt x="75" y="149"/>
                    <a:pt x="75" y="149"/>
                    <a:pt x="75" y="149"/>
                  </a:cubicBezTo>
                  <a:cubicBezTo>
                    <a:pt x="75" y="146"/>
                    <a:pt x="80" y="139"/>
                    <a:pt x="83" y="138"/>
                  </a:cubicBezTo>
                  <a:cubicBezTo>
                    <a:pt x="86" y="137"/>
                    <a:pt x="88" y="133"/>
                    <a:pt x="87" y="129"/>
                  </a:cubicBezTo>
                  <a:cubicBezTo>
                    <a:pt x="86" y="126"/>
                    <a:pt x="82" y="124"/>
                    <a:pt x="78" y="125"/>
                  </a:cubicBezTo>
                  <a:cubicBezTo>
                    <a:pt x="76" y="126"/>
                    <a:pt x="73" y="128"/>
                    <a:pt x="70" y="131"/>
                  </a:cubicBezTo>
                  <a:cubicBezTo>
                    <a:pt x="70" y="128"/>
                    <a:pt x="71" y="126"/>
                    <a:pt x="71" y="123"/>
                  </a:cubicBezTo>
                  <a:cubicBezTo>
                    <a:pt x="71" y="117"/>
                    <a:pt x="72" y="110"/>
                    <a:pt x="71" y="104"/>
                  </a:cubicBezTo>
                  <a:cubicBezTo>
                    <a:pt x="71" y="100"/>
                    <a:pt x="67" y="97"/>
                    <a:pt x="63" y="98"/>
                  </a:cubicBezTo>
                  <a:cubicBezTo>
                    <a:pt x="60" y="98"/>
                    <a:pt x="57" y="101"/>
                    <a:pt x="57" y="105"/>
                  </a:cubicBezTo>
                  <a:cubicBezTo>
                    <a:pt x="58" y="111"/>
                    <a:pt x="57" y="116"/>
                    <a:pt x="57" y="122"/>
                  </a:cubicBezTo>
                  <a:cubicBezTo>
                    <a:pt x="57" y="126"/>
                    <a:pt x="56" y="129"/>
                    <a:pt x="56" y="133"/>
                  </a:cubicBezTo>
                  <a:cubicBezTo>
                    <a:pt x="54" y="132"/>
                    <a:pt x="52" y="130"/>
                    <a:pt x="49" y="128"/>
                  </a:cubicBezTo>
                  <a:cubicBezTo>
                    <a:pt x="44" y="125"/>
                    <a:pt x="38" y="121"/>
                    <a:pt x="36" y="120"/>
                  </a:cubicBezTo>
                  <a:cubicBezTo>
                    <a:pt x="34" y="118"/>
                    <a:pt x="32" y="112"/>
                    <a:pt x="31" y="109"/>
                  </a:cubicBezTo>
                  <a:cubicBezTo>
                    <a:pt x="33" y="104"/>
                    <a:pt x="30" y="100"/>
                    <a:pt x="28" y="95"/>
                  </a:cubicBezTo>
                  <a:cubicBezTo>
                    <a:pt x="27" y="92"/>
                    <a:pt x="23" y="84"/>
                    <a:pt x="24" y="82"/>
                  </a:cubicBezTo>
                  <a:cubicBezTo>
                    <a:pt x="26" y="77"/>
                    <a:pt x="28" y="73"/>
                    <a:pt x="29" y="72"/>
                  </a:cubicBezTo>
                  <a:cubicBezTo>
                    <a:pt x="31" y="71"/>
                    <a:pt x="33" y="71"/>
                    <a:pt x="34" y="71"/>
                  </a:cubicBezTo>
                  <a:cubicBezTo>
                    <a:pt x="46" y="69"/>
                    <a:pt x="58" y="68"/>
                    <a:pt x="69" y="57"/>
                  </a:cubicBezTo>
                  <a:cubicBezTo>
                    <a:pt x="72" y="54"/>
                    <a:pt x="72" y="49"/>
                    <a:pt x="69" y="47"/>
                  </a:cubicBezTo>
                  <a:cubicBezTo>
                    <a:pt x="66" y="44"/>
                    <a:pt x="62" y="44"/>
                    <a:pt x="59" y="47"/>
                  </a:cubicBezTo>
                  <a:cubicBezTo>
                    <a:pt x="52" y="54"/>
                    <a:pt x="43" y="56"/>
                    <a:pt x="33" y="57"/>
                  </a:cubicBezTo>
                  <a:cubicBezTo>
                    <a:pt x="34" y="56"/>
                    <a:pt x="34" y="56"/>
                    <a:pt x="35" y="55"/>
                  </a:cubicBezTo>
                  <a:cubicBezTo>
                    <a:pt x="37" y="54"/>
                    <a:pt x="38" y="52"/>
                    <a:pt x="39" y="51"/>
                  </a:cubicBezTo>
                  <a:cubicBezTo>
                    <a:pt x="47" y="43"/>
                    <a:pt x="60" y="30"/>
                    <a:pt x="68" y="30"/>
                  </a:cubicBezTo>
                  <a:cubicBezTo>
                    <a:pt x="68" y="30"/>
                    <a:pt x="69" y="30"/>
                    <a:pt x="69" y="30"/>
                  </a:cubicBezTo>
                  <a:cubicBezTo>
                    <a:pt x="72" y="31"/>
                    <a:pt x="76" y="31"/>
                    <a:pt x="79" y="29"/>
                  </a:cubicBezTo>
                  <a:cubicBezTo>
                    <a:pt x="83" y="27"/>
                    <a:pt x="96" y="20"/>
                    <a:pt x="106" y="20"/>
                  </a:cubicBezTo>
                  <a:cubicBezTo>
                    <a:pt x="107" y="20"/>
                    <a:pt x="109" y="21"/>
                    <a:pt x="110" y="21"/>
                  </a:cubicBezTo>
                  <a:cubicBezTo>
                    <a:pt x="111" y="21"/>
                    <a:pt x="111" y="21"/>
                    <a:pt x="111" y="21"/>
                  </a:cubicBezTo>
                  <a:cubicBezTo>
                    <a:pt x="112" y="23"/>
                    <a:pt x="113" y="25"/>
                    <a:pt x="116" y="25"/>
                  </a:cubicBezTo>
                  <a:cubicBezTo>
                    <a:pt x="119" y="25"/>
                    <a:pt x="124" y="32"/>
                    <a:pt x="127" y="40"/>
                  </a:cubicBezTo>
                  <a:cubicBezTo>
                    <a:pt x="128" y="42"/>
                    <a:pt x="130" y="45"/>
                    <a:pt x="129" y="47"/>
                  </a:cubicBezTo>
                  <a:cubicBezTo>
                    <a:pt x="129" y="48"/>
                    <a:pt x="128" y="48"/>
                    <a:pt x="125" y="49"/>
                  </a:cubicBezTo>
                  <a:cubicBezTo>
                    <a:pt x="122" y="49"/>
                    <a:pt x="118" y="50"/>
                    <a:pt x="115" y="53"/>
                  </a:cubicBezTo>
                  <a:cubicBezTo>
                    <a:pt x="104" y="60"/>
                    <a:pt x="94" y="67"/>
                    <a:pt x="83" y="72"/>
                  </a:cubicBezTo>
                  <a:cubicBezTo>
                    <a:pt x="79" y="74"/>
                    <a:pt x="78" y="78"/>
                    <a:pt x="80" y="82"/>
                  </a:cubicBezTo>
                  <a:cubicBezTo>
                    <a:pt x="81" y="84"/>
                    <a:pt x="83" y="85"/>
                    <a:pt x="86" y="85"/>
                  </a:cubicBezTo>
                  <a:cubicBezTo>
                    <a:pt x="87" y="85"/>
                    <a:pt x="88" y="85"/>
                    <a:pt x="89" y="85"/>
                  </a:cubicBezTo>
                  <a:cubicBezTo>
                    <a:pt x="96" y="81"/>
                    <a:pt x="103" y="77"/>
                    <a:pt x="109" y="73"/>
                  </a:cubicBezTo>
                  <a:cubicBezTo>
                    <a:pt x="109" y="76"/>
                    <a:pt x="110" y="78"/>
                    <a:pt x="110" y="81"/>
                  </a:cubicBezTo>
                  <a:cubicBezTo>
                    <a:pt x="111" y="83"/>
                    <a:pt x="111" y="85"/>
                    <a:pt x="111" y="87"/>
                  </a:cubicBezTo>
                  <a:cubicBezTo>
                    <a:pt x="112" y="91"/>
                    <a:pt x="115" y="93"/>
                    <a:pt x="118" y="93"/>
                  </a:cubicBezTo>
                  <a:cubicBezTo>
                    <a:pt x="119" y="93"/>
                    <a:pt x="119" y="93"/>
                    <a:pt x="119" y="93"/>
                  </a:cubicBezTo>
                  <a:cubicBezTo>
                    <a:pt x="123" y="93"/>
                    <a:pt x="125" y="89"/>
                    <a:pt x="125" y="86"/>
                  </a:cubicBezTo>
                  <a:cubicBezTo>
                    <a:pt x="125" y="83"/>
                    <a:pt x="124" y="81"/>
                    <a:pt x="124" y="78"/>
                  </a:cubicBezTo>
                  <a:cubicBezTo>
                    <a:pt x="123" y="73"/>
                    <a:pt x="122" y="68"/>
                    <a:pt x="123" y="65"/>
                  </a:cubicBezTo>
                  <a:cubicBezTo>
                    <a:pt x="123" y="64"/>
                    <a:pt x="123" y="64"/>
                    <a:pt x="124" y="64"/>
                  </a:cubicBezTo>
                  <a:cubicBezTo>
                    <a:pt x="125" y="63"/>
                    <a:pt x="125" y="63"/>
                    <a:pt x="125" y="63"/>
                  </a:cubicBezTo>
                  <a:cubicBezTo>
                    <a:pt x="125" y="63"/>
                    <a:pt x="126" y="62"/>
                    <a:pt x="128" y="62"/>
                  </a:cubicBezTo>
                  <a:cubicBezTo>
                    <a:pt x="131" y="61"/>
                    <a:pt x="137" y="60"/>
                    <a:pt x="141" y="54"/>
                  </a:cubicBezTo>
                  <a:cubicBezTo>
                    <a:pt x="145" y="47"/>
                    <a:pt x="142" y="39"/>
                    <a:pt x="140" y="34"/>
                  </a:cubicBezTo>
                  <a:cubicBezTo>
                    <a:pt x="139" y="31"/>
                    <a:pt x="137" y="27"/>
                    <a:pt x="134" y="23"/>
                  </a:cubicBezTo>
                  <a:cubicBezTo>
                    <a:pt x="135" y="22"/>
                    <a:pt x="135" y="22"/>
                    <a:pt x="135" y="22"/>
                  </a:cubicBezTo>
                  <a:cubicBezTo>
                    <a:pt x="135" y="22"/>
                    <a:pt x="135" y="22"/>
                    <a:pt x="135" y="22"/>
                  </a:cubicBezTo>
                  <a:cubicBezTo>
                    <a:pt x="141" y="22"/>
                    <a:pt x="146" y="22"/>
                    <a:pt x="147" y="23"/>
                  </a:cubicBezTo>
                  <a:cubicBezTo>
                    <a:pt x="150" y="25"/>
                    <a:pt x="153" y="26"/>
                    <a:pt x="157" y="26"/>
                  </a:cubicBezTo>
                  <a:cubicBezTo>
                    <a:pt x="159" y="26"/>
                    <a:pt x="161" y="26"/>
                    <a:pt x="163" y="25"/>
                  </a:cubicBezTo>
                  <a:cubicBezTo>
                    <a:pt x="167" y="25"/>
                    <a:pt x="170" y="24"/>
                    <a:pt x="173" y="26"/>
                  </a:cubicBezTo>
                  <a:cubicBezTo>
                    <a:pt x="185" y="31"/>
                    <a:pt x="198" y="32"/>
                    <a:pt x="198" y="32"/>
                  </a:cubicBezTo>
                  <a:cubicBezTo>
                    <a:pt x="199" y="33"/>
                    <a:pt x="199" y="33"/>
                    <a:pt x="199" y="33"/>
                  </a:cubicBezTo>
                  <a:cubicBezTo>
                    <a:pt x="199" y="33"/>
                    <a:pt x="209" y="33"/>
                    <a:pt x="215" y="39"/>
                  </a:cubicBezTo>
                  <a:cubicBezTo>
                    <a:pt x="221" y="46"/>
                    <a:pt x="224" y="49"/>
                    <a:pt x="228" y="54"/>
                  </a:cubicBezTo>
                  <a:cubicBezTo>
                    <a:pt x="230" y="56"/>
                    <a:pt x="232" y="58"/>
                    <a:pt x="234" y="61"/>
                  </a:cubicBezTo>
                  <a:cubicBezTo>
                    <a:pt x="235" y="62"/>
                    <a:pt x="235" y="62"/>
                    <a:pt x="235" y="62"/>
                  </a:cubicBezTo>
                  <a:cubicBezTo>
                    <a:pt x="236" y="63"/>
                    <a:pt x="236" y="63"/>
                    <a:pt x="236" y="64"/>
                  </a:cubicBezTo>
                  <a:cubicBezTo>
                    <a:pt x="236" y="65"/>
                    <a:pt x="236" y="66"/>
                    <a:pt x="236" y="68"/>
                  </a:cubicBezTo>
                  <a:cubicBezTo>
                    <a:pt x="233" y="67"/>
                    <a:pt x="231" y="65"/>
                    <a:pt x="231" y="63"/>
                  </a:cubicBezTo>
                  <a:cubicBezTo>
                    <a:pt x="230" y="59"/>
                    <a:pt x="227" y="57"/>
                    <a:pt x="223" y="58"/>
                  </a:cubicBezTo>
                  <a:cubicBezTo>
                    <a:pt x="219" y="58"/>
                    <a:pt x="217" y="62"/>
                    <a:pt x="217" y="66"/>
                  </a:cubicBezTo>
                  <a:cubicBezTo>
                    <a:pt x="220" y="78"/>
                    <a:pt x="234" y="84"/>
                    <a:pt x="243" y="85"/>
                  </a:cubicBezTo>
                  <a:cubicBezTo>
                    <a:pt x="245" y="90"/>
                    <a:pt x="245" y="96"/>
                    <a:pt x="245" y="101"/>
                  </a:cubicBezTo>
                  <a:cubicBezTo>
                    <a:pt x="245" y="109"/>
                    <a:pt x="245" y="112"/>
                    <a:pt x="246" y="117"/>
                  </a:cubicBezTo>
                  <a:cubicBezTo>
                    <a:pt x="243" y="113"/>
                    <a:pt x="239" y="110"/>
                    <a:pt x="235" y="107"/>
                  </a:cubicBezTo>
                  <a:cubicBezTo>
                    <a:pt x="232" y="105"/>
                    <a:pt x="229" y="103"/>
                    <a:pt x="226" y="102"/>
                  </a:cubicBezTo>
                  <a:cubicBezTo>
                    <a:pt x="222" y="100"/>
                    <a:pt x="219" y="98"/>
                    <a:pt x="217" y="96"/>
                  </a:cubicBezTo>
                  <a:cubicBezTo>
                    <a:pt x="208" y="89"/>
                    <a:pt x="201" y="74"/>
                    <a:pt x="205" y="64"/>
                  </a:cubicBezTo>
                  <a:cubicBezTo>
                    <a:pt x="206" y="61"/>
                    <a:pt x="204" y="57"/>
                    <a:pt x="201" y="56"/>
                  </a:cubicBezTo>
                  <a:cubicBezTo>
                    <a:pt x="197" y="54"/>
                    <a:pt x="193" y="56"/>
                    <a:pt x="192" y="60"/>
                  </a:cubicBezTo>
                  <a:cubicBezTo>
                    <a:pt x="186" y="75"/>
                    <a:pt x="195" y="97"/>
                    <a:pt x="208" y="107"/>
                  </a:cubicBezTo>
                  <a:cubicBezTo>
                    <a:pt x="212" y="110"/>
                    <a:pt x="216" y="112"/>
                    <a:pt x="220" y="114"/>
                  </a:cubicBezTo>
                  <a:cubicBezTo>
                    <a:pt x="222" y="115"/>
                    <a:pt x="225" y="117"/>
                    <a:pt x="227" y="118"/>
                  </a:cubicBezTo>
                  <a:cubicBezTo>
                    <a:pt x="231" y="121"/>
                    <a:pt x="234" y="125"/>
                    <a:pt x="238" y="128"/>
                  </a:cubicBezTo>
                  <a:cubicBezTo>
                    <a:pt x="240" y="131"/>
                    <a:pt x="242" y="133"/>
                    <a:pt x="244" y="136"/>
                  </a:cubicBezTo>
                  <a:cubicBezTo>
                    <a:pt x="245" y="136"/>
                    <a:pt x="245" y="136"/>
                    <a:pt x="245" y="137"/>
                  </a:cubicBezTo>
                  <a:cubicBezTo>
                    <a:pt x="245" y="137"/>
                    <a:pt x="243" y="140"/>
                    <a:pt x="243" y="14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sp>
        <p:nvSpPr>
          <p:cNvPr id="2" name="标题 1"/>
          <p:cNvSpPr>
            <a:spLocks noGrp="1"/>
          </p:cNvSpPr>
          <p:nvPr>
            <p:ph type="title"/>
          </p:nvPr>
        </p:nvSpPr>
        <p:spPr/>
        <p:txBody>
          <a:bodyPr/>
          <a:lstStyle/>
          <a:p>
            <a:r>
              <a:rPr lang="zh-CN" altLang="en-US" dirty="0" smtClean="0"/>
              <a:t>时间、空间、人间、职能、疾病的边界</a:t>
            </a:r>
            <a:endParaRPr lang="zh-CN" altLang="en-US" dirty="0"/>
          </a:p>
        </p:txBody>
      </p:sp>
      <p:grpSp>
        <p:nvGrpSpPr>
          <p:cNvPr id="25" name="组合 24"/>
          <p:cNvGrpSpPr/>
          <p:nvPr/>
        </p:nvGrpSpPr>
        <p:grpSpPr>
          <a:xfrm>
            <a:off x="2672552" y="1519536"/>
            <a:ext cx="1155177" cy="523220"/>
            <a:chOff x="2672552" y="1519536"/>
            <a:chExt cx="1155177" cy="523220"/>
          </a:xfrm>
        </p:grpSpPr>
        <p:sp>
          <p:nvSpPr>
            <p:cNvPr id="22" name="矩形 21"/>
            <p:cNvSpPr/>
            <p:nvPr/>
          </p:nvSpPr>
          <p:spPr>
            <a:xfrm>
              <a:off x="2672552" y="1519536"/>
              <a:ext cx="1117614" cy="523220"/>
            </a:xfrm>
            <a:prstGeom prst="rect">
              <a:avLst/>
            </a:prstGeom>
          </p:spPr>
          <p:txBody>
            <a:bodyPr wrap="none">
              <a:spAutoFit/>
            </a:bodyPr>
            <a:lstStyle/>
            <a:p>
              <a:pPr lvl="0" algn="ctr" defTabSz="1216025">
                <a:spcBef>
                  <a:spcPct val="20000"/>
                </a:spcBef>
              </a:pPr>
              <a:r>
                <a:rPr lang="zh-CN" altLang="en-US" sz="2800" b="1" dirty="0">
                  <a:solidFill>
                    <a:srgbClr val="B13528"/>
                  </a:solidFill>
                  <a:latin typeface="微软雅黑" panose="020B0503020204020204" pitchFamily="34" charset="-122"/>
                  <a:ea typeface="微软雅黑" panose="020B0503020204020204" pitchFamily="34" charset="-122"/>
                  <a:sym typeface="Arial" panose="020B0604020202020204" pitchFamily="34" charset="0"/>
                </a:rPr>
                <a:t>时  间</a:t>
              </a:r>
              <a:endParaRPr lang="en-US" altLang="zh-CN" sz="2800" b="1" dirty="0">
                <a:solidFill>
                  <a:srgbClr val="B13528"/>
                </a:solidFill>
                <a:latin typeface="微软雅黑" panose="020B0503020204020204" pitchFamily="34" charset="-122"/>
                <a:ea typeface="微软雅黑" panose="020B0503020204020204" pitchFamily="34" charset="-122"/>
                <a:sym typeface="Arial" panose="020B0604020202020204" pitchFamily="34" charset="0"/>
              </a:endParaRPr>
            </a:p>
          </p:txBody>
        </p:sp>
        <p:cxnSp>
          <p:nvCxnSpPr>
            <p:cNvPr id="24" name="直接连接符 23"/>
            <p:cNvCxnSpPr/>
            <p:nvPr/>
          </p:nvCxnSpPr>
          <p:spPr>
            <a:xfrm>
              <a:off x="3827729" y="1596825"/>
              <a:ext cx="0" cy="368641"/>
            </a:xfrm>
            <a:prstGeom prst="line">
              <a:avLst/>
            </a:prstGeom>
            <a:ln w="12700">
              <a:solidFill>
                <a:srgbClr val="B13528"/>
              </a:solidFill>
            </a:ln>
          </p:spPr>
          <p:style>
            <a:lnRef idx="1">
              <a:schemeClr val="accent1"/>
            </a:lnRef>
            <a:fillRef idx="0">
              <a:schemeClr val="accent1"/>
            </a:fillRef>
            <a:effectRef idx="0">
              <a:schemeClr val="accent1"/>
            </a:effectRef>
            <a:fontRef idx="minor">
              <a:schemeClr val="tx1"/>
            </a:fontRef>
          </p:style>
        </p:cxnSp>
      </p:grpSp>
      <p:grpSp>
        <p:nvGrpSpPr>
          <p:cNvPr id="95" name="组合 94"/>
          <p:cNvGrpSpPr/>
          <p:nvPr/>
        </p:nvGrpSpPr>
        <p:grpSpPr>
          <a:xfrm>
            <a:off x="3231360" y="2481210"/>
            <a:ext cx="1155176" cy="523220"/>
            <a:chOff x="2672553" y="1519536"/>
            <a:chExt cx="1155176" cy="523220"/>
          </a:xfrm>
        </p:grpSpPr>
        <p:sp>
          <p:nvSpPr>
            <p:cNvPr id="96" name="矩形 95"/>
            <p:cNvSpPr/>
            <p:nvPr/>
          </p:nvSpPr>
          <p:spPr>
            <a:xfrm>
              <a:off x="2672553" y="1519536"/>
              <a:ext cx="1117614" cy="523220"/>
            </a:xfrm>
            <a:prstGeom prst="rect">
              <a:avLst/>
            </a:prstGeom>
          </p:spPr>
          <p:txBody>
            <a:bodyPr wrap="none">
              <a:spAutoFit/>
            </a:bodyPr>
            <a:lstStyle/>
            <a:p>
              <a:pPr lvl="0" algn="ctr" defTabSz="1216025">
                <a:spcBef>
                  <a:spcPct val="20000"/>
                </a:spcBef>
              </a:pPr>
              <a:r>
                <a:rPr lang="zh-CN" altLang="en-US" sz="2800" b="1" dirty="0" smtClean="0">
                  <a:solidFill>
                    <a:srgbClr val="B13528"/>
                  </a:solidFill>
                  <a:latin typeface="微软雅黑" panose="020B0503020204020204" pitchFamily="34" charset="-122"/>
                  <a:ea typeface="微软雅黑" panose="020B0503020204020204" pitchFamily="34" charset="-122"/>
                  <a:sym typeface="Arial" panose="020B0604020202020204" pitchFamily="34" charset="0"/>
                </a:rPr>
                <a:t>空  间</a:t>
              </a:r>
              <a:endParaRPr lang="en-US" altLang="zh-CN" sz="2800" b="1" dirty="0">
                <a:solidFill>
                  <a:srgbClr val="B13528"/>
                </a:solidFill>
                <a:latin typeface="微软雅黑" panose="020B0503020204020204" pitchFamily="34" charset="-122"/>
                <a:ea typeface="微软雅黑" panose="020B0503020204020204" pitchFamily="34" charset="-122"/>
                <a:sym typeface="Arial" panose="020B0604020202020204" pitchFamily="34" charset="0"/>
              </a:endParaRPr>
            </a:p>
          </p:txBody>
        </p:sp>
        <p:cxnSp>
          <p:nvCxnSpPr>
            <p:cNvPr id="97" name="直接连接符 96"/>
            <p:cNvCxnSpPr/>
            <p:nvPr/>
          </p:nvCxnSpPr>
          <p:spPr>
            <a:xfrm>
              <a:off x="3827729" y="1596825"/>
              <a:ext cx="0" cy="368641"/>
            </a:xfrm>
            <a:prstGeom prst="line">
              <a:avLst/>
            </a:prstGeom>
            <a:ln w="12700">
              <a:solidFill>
                <a:srgbClr val="B13528"/>
              </a:solidFill>
            </a:ln>
          </p:spPr>
          <p:style>
            <a:lnRef idx="1">
              <a:schemeClr val="accent1"/>
            </a:lnRef>
            <a:fillRef idx="0">
              <a:schemeClr val="accent1"/>
            </a:fillRef>
            <a:effectRef idx="0">
              <a:schemeClr val="accent1"/>
            </a:effectRef>
            <a:fontRef idx="minor">
              <a:schemeClr val="tx1"/>
            </a:fontRef>
          </p:style>
        </p:cxnSp>
      </p:grpSp>
      <p:grpSp>
        <p:nvGrpSpPr>
          <p:cNvPr id="98" name="组合 97"/>
          <p:cNvGrpSpPr/>
          <p:nvPr/>
        </p:nvGrpSpPr>
        <p:grpSpPr>
          <a:xfrm>
            <a:off x="3466888" y="3442885"/>
            <a:ext cx="1155175" cy="523220"/>
            <a:chOff x="2672554" y="1519536"/>
            <a:chExt cx="1155175" cy="523220"/>
          </a:xfrm>
        </p:grpSpPr>
        <p:sp>
          <p:nvSpPr>
            <p:cNvPr id="99" name="矩形 98"/>
            <p:cNvSpPr/>
            <p:nvPr/>
          </p:nvSpPr>
          <p:spPr>
            <a:xfrm>
              <a:off x="2672554" y="1519536"/>
              <a:ext cx="1117614" cy="523220"/>
            </a:xfrm>
            <a:prstGeom prst="rect">
              <a:avLst/>
            </a:prstGeom>
          </p:spPr>
          <p:txBody>
            <a:bodyPr wrap="none">
              <a:spAutoFit/>
            </a:bodyPr>
            <a:lstStyle/>
            <a:p>
              <a:pPr lvl="0" algn="ctr" defTabSz="1216025">
                <a:spcBef>
                  <a:spcPct val="20000"/>
                </a:spcBef>
              </a:pPr>
              <a:r>
                <a:rPr lang="zh-CN" altLang="en-US" sz="2800" b="1" dirty="0" smtClean="0">
                  <a:solidFill>
                    <a:srgbClr val="B13528"/>
                  </a:solidFill>
                  <a:latin typeface="微软雅黑" panose="020B0503020204020204" pitchFamily="34" charset="-122"/>
                  <a:ea typeface="微软雅黑" panose="020B0503020204020204" pitchFamily="34" charset="-122"/>
                  <a:sym typeface="Arial" panose="020B0604020202020204" pitchFamily="34" charset="0"/>
                </a:rPr>
                <a:t>人  间</a:t>
              </a:r>
              <a:endParaRPr lang="en-US" altLang="zh-CN" sz="2800" b="1" dirty="0">
                <a:solidFill>
                  <a:srgbClr val="B13528"/>
                </a:solidFill>
                <a:latin typeface="微软雅黑" panose="020B0503020204020204" pitchFamily="34" charset="-122"/>
                <a:ea typeface="微软雅黑" panose="020B0503020204020204" pitchFamily="34" charset="-122"/>
                <a:sym typeface="Arial" panose="020B0604020202020204" pitchFamily="34" charset="0"/>
              </a:endParaRPr>
            </a:p>
          </p:txBody>
        </p:sp>
        <p:cxnSp>
          <p:nvCxnSpPr>
            <p:cNvPr id="100" name="直接连接符 99"/>
            <p:cNvCxnSpPr/>
            <p:nvPr/>
          </p:nvCxnSpPr>
          <p:spPr>
            <a:xfrm>
              <a:off x="3827729" y="1596825"/>
              <a:ext cx="0" cy="368641"/>
            </a:xfrm>
            <a:prstGeom prst="line">
              <a:avLst/>
            </a:prstGeom>
            <a:ln w="12700">
              <a:solidFill>
                <a:srgbClr val="B13528"/>
              </a:solidFill>
            </a:ln>
          </p:spPr>
          <p:style>
            <a:lnRef idx="1">
              <a:schemeClr val="accent1"/>
            </a:lnRef>
            <a:fillRef idx="0">
              <a:schemeClr val="accent1"/>
            </a:fillRef>
            <a:effectRef idx="0">
              <a:schemeClr val="accent1"/>
            </a:effectRef>
            <a:fontRef idx="minor">
              <a:schemeClr val="tx1"/>
            </a:fontRef>
          </p:style>
        </p:cxnSp>
      </p:grpSp>
      <p:grpSp>
        <p:nvGrpSpPr>
          <p:cNvPr id="101" name="组合 100"/>
          <p:cNvGrpSpPr/>
          <p:nvPr/>
        </p:nvGrpSpPr>
        <p:grpSpPr>
          <a:xfrm>
            <a:off x="3250142" y="4404559"/>
            <a:ext cx="1155174" cy="523220"/>
            <a:chOff x="2672555" y="1519536"/>
            <a:chExt cx="1155174" cy="523220"/>
          </a:xfrm>
        </p:grpSpPr>
        <p:sp>
          <p:nvSpPr>
            <p:cNvPr id="102" name="矩形 101"/>
            <p:cNvSpPr/>
            <p:nvPr/>
          </p:nvSpPr>
          <p:spPr>
            <a:xfrm>
              <a:off x="2672555" y="1519536"/>
              <a:ext cx="1117614" cy="523220"/>
            </a:xfrm>
            <a:prstGeom prst="rect">
              <a:avLst/>
            </a:prstGeom>
          </p:spPr>
          <p:txBody>
            <a:bodyPr wrap="none">
              <a:spAutoFit/>
            </a:bodyPr>
            <a:lstStyle/>
            <a:p>
              <a:pPr lvl="0" algn="ctr" defTabSz="1216025">
                <a:spcBef>
                  <a:spcPct val="20000"/>
                </a:spcBef>
              </a:pPr>
              <a:r>
                <a:rPr lang="zh-CN" altLang="en-US" sz="2800" b="1" dirty="0" smtClean="0">
                  <a:solidFill>
                    <a:srgbClr val="B13528"/>
                  </a:solidFill>
                  <a:latin typeface="微软雅黑" panose="020B0503020204020204" pitchFamily="34" charset="-122"/>
                  <a:ea typeface="微软雅黑" panose="020B0503020204020204" pitchFamily="34" charset="-122"/>
                  <a:sym typeface="Arial" panose="020B0604020202020204" pitchFamily="34" charset="0"/>
                </a:rPr>
                <a:t>职  能</a:t>
              </a:r>
              <a:endParaRPr lang="en-US" altLang="zh-CN" sz="2800" b="1" dirty="0">
                <a:solidFill>
                  <a:srgbClr val="B13528"/>
                </a:solidFill>
                <a:latin typeface="微软雅黑" panose="020B0503020204020204" pitchFamily="34" charset="-122"/>
                <a:ea typeface="微软雅黑" panose="020B0503020204020204" pitchFamily="34" charset="-122"/>
                <a:sym typeface="Arial" panose="020B0604020202020204" pitchFamily="34" charset="0"/>
              </a:endParaRPr>
            </a:p>
          </p:txBody>
        </p:sp>
        <p:cxnSp>
          <p:nvCxnSpPr>
            <p:cNvPr id="103" name="直接连接符 102"/>
            <p:cNvCxnSpPr/>
            <p:nvPr/>
          </p:nvCxnSpPr>
          <p:spPr>
            <a:xfrm>
              <a:off x="3827729" y="1596825"/>
              <a:ext cx="0" cy="368641"/>
            </a:xfrm>
            <a:prstGeom prst="line">
              <a:avLst/>
            </a:prstGeom>
            <a:ln w="12700">
              <a:solidFill>
                <a:srgbClr val="B13528"/>
              </a:solidFill>
            </a:ln>
          </p:spPr>
          <p:style>
            <a:lnRef idx="1">
              <a:schemeClr val="accent1"/>
            </a:lnRef>
            <a:fillRef idx="0">
              <a:schemeClr val="accent1"/>
            </a:fillRef>
            <a:effectRef idx="0">
              <a:schemeClr val="accent1"/>
            </a:effectRef>
            <a:fontRef idx="minor">
              <a:schemeClr val="tx1"/>
            </a:fontRef>
          </p:style>
        </p:cxnSp>
      </p:grpSp>
      <p:grpSp>
        <p:nvGrpSpPr>
          <p:cNvPr id="104" name="组合 103"/>
          <p:cNvGrpSpPr/>
          <p:nvPr/>
        </p:nvGrpSpPr>
        <p:grpSpPr>
          <a:xfrm>
            <a:off x="2806176" y="5366233"/>
            <a:ext cx="1155173" cy="523220"/>
            <a:chOff x="2672556" y="1519536"/>
            <a:chExt cx="1155173" cy="523220"/>
          </a:xfrm>
        </p:grpSpPr>
        <p:sp>
          <p:nvSpPr>
            <p:cNvPr id="105" name="矩形 104"/>
            <p:cNvSpPr/>
            <p:nvPr/>
          </p:nvSpPr>
          <p:spPr>
            <a:xfrm>
              <a:off x="2672556" y="1519536"/>
              <a:ext cx="1117614" cy="523220"/>
            </a:xfrm>
            <a:prstGeom prst="rect">
              <a:avLst/>
            </a:prstGeom>
          </p:spPr>
          <p:txBody>
            <a:bodyPr wrap="none">
              <a:spAutoFit/>
            </a:bodyPr>
            <a:lstStyle/>
            <a:p>
              <a:pPr lvl="0" algn="ctr" defTabSz="1216025">
                <a:spcBef>
                  <a:spcPct val="20000"/>
                </a:spcBef>
              </a:pPr>
              <a:r>
                <a:rPr lang="zh-CN" altLang="en-US" sz="2800" b="1" dirty="0" smtClean="0">
                  <a:solidFill>
                    <a:srgbClr val="B13528"/>
                  </a:solidFill>
                  <a:latin typeface="微软雅黑" panose="020B0503020204020204" pitchFamily="34" charset="-122"/>
                  <a:ea typeface="微软雅黑" panose="020B0503020204020204" pitchFamily="34" charset="-122"/>
                  <a:sym typeface="Arial" panose="020B0604020202020204" pitchFamily="34" charset="0"/>
                </a:rPr>
                <a:t>疾  病</a:t>
              </a:r>
              <a:endParaRPr lang="en-US" altLang="zh-CN" sz="2800" b="1" dirty="0">
                <a:solidFill>
                  <a:srgbClr val="B13528"/>
                </a:solidFill>
                <a:latin typeface="微软雅黑" panose="020B0503020204020204" pitchFamily="34" charset="-122"/>
                <a:ea typeface="微软雅黑" panose="020B0503020204020204" pitchFamily="34" charset="-122"/>
                <a:sym typeface="Arial" panose="020B0604020202020204" pitchFamily="34" charset="0"/>
              </a:endParaRPr>
            </a:p>
          </p:txBody>
        </p:sp>
        <p:cxnSp>
          <p:nvCxnSpPr>
            <p:cNvPr id="106" name="直接连接符 105"/>
            <p:cNvCxnSpPr/>
            <p:nvPr/>
          </p:nvCxnSpPr>
          <p:spPr>
            <a:xfrm>
              <a:off x="3827729" y="1596825"/>
              <a:ext cx="0" cy="368641"/>
            </a:xfrm>
            <a:prstGeom prst="line">
              <a:avLst/>
            </a:prstGeom>
            <a:ln w="12700">
              <a:solidFill>
                <a:srgbClr val="B13528"/>
              </a:solidFill>
            </a:ln>
          </p:spPr>
          <p:style>
            <a:lnRef idx="1">
              <a:schemeClr val="accent1"/>
            </a:lnRef>
            <a:fillRef idx="0">
              <a:schemeClr val="accent1"/>
            </a:fillRef>
            <a:effectRef idx="0">
              <a:schemeClr val="accent1"/>
            </a:effectRef>
            <a:fontRef idx="minor">
              <a:schemeClr val="tx1"/>
            </a:fontRef>
          </p:style>
        </p:cxnSp>
      </p:grpSp>
      <p:sp>
        <p:nvSpPr>
          <p:cNvPr id="107" name="TextBox 13"/>
          <p:cNvSpPr txBox="1">
            <a:spLocks noChangeArrowheads="1"/>
          </p:cNvSpPr>
          <p:nvPr/>
        </p:nvSpPr>
        <p:spPr bwMode="auto">
          <a:xfrm>
            <a:off x="4025695" y="1627257"/>
            <a:ext cx="2336800" cy="307777"/>
          </a:xfrm>
          <a:prstGeom prst="rect">
            <a:avLst/>
          </a:prstGeom>
          <a:noFill/>
          <a:ln w="9525">
            <a:noFill/>
            <a:miter lim="800000"/>
          </a:ln>
        </p:spPr>
        <p:txBody>
          <a:bodyPr lIns="0" tIns="0" rIns="0" bIns="0">
            <a:spAutoFit/>
          </a:bodyPr>
          <a:lstStyle>
            <a:defPPr>
              <a:defRPr lang="zh-CN"/>
            </a:defPPr>
            <a:lvl1pPr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1pPr>
            <a:lvl2pPr marL="457200"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2pPr>
            <a:lvl3pPr marL="914400"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3pPr>
            <a:lvl4pPr marL="1371600"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4pPr>
            <a:lvl5pPr marL="1828800"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5pPr>
            <a:lvl6pPr marL="2286000" algn="l" defTabSz="914400" rtl="0" eaLnBrk="1" latinLnBrk="0" hangingPunct="1">
              <a:defRPr kern="1200">
                <a:solidFill>
                  <a:schemeClr val="tx1"/>
                </a:solidFill>
                <a:latin typeface="Arial" panose="020B0604020202020204" pitchFamily="34" charset="0"/>
                <a:ea typeface="微软雅黑" panose="020B0503020204020204" pitchFamily="34" charset="-122"/>
                <a:cs typeface="+mn-cs"/>
              </a:defRPr>
            </a:lvl6pPr>
            <a:lvl7pPr marL="2743200" algn="l" defTabSz="914400" rtl="0" eaLnBrk="1" latinLnBrk="0" hangingPunct="1">
              <a:defRPr kern="1200">
                <a:solidFill>
                  <a:schemeClr val="tx1"/>
                </a:solidFill>
                <a:latin typeface="Arial" panose="020B0604020202020204" pitchFamily="34" charset="0"/>
                <a:ea typeface="微软雅黑" panose="020B0503020204020204" pitchFamily="34" charset="-122"/>
                <a:cs typeface="+mn-cs"/>
              </a:defRPr>
            </a:lvl7pPr>
            <a:lvl8pPr marL="3200400" algn="l" defTabSz="914400" rtl="0" eaLnBrk="1" latinLnBrk="0" hangingPunct="1">
              <a:defRPr kern="1200">
                <a:solidFill>
                  <a:schemeClr val="tx1"/>
                </a:solidFill>
                <a:latin typeface="Arial" panose="020B0604020202020204" pitchFamily="34" charset="0"/>
                <a:ea typeface="微软雅黑" panose="020B0503020204020204" pitchFamily="34" charset="-122"/>
                <a:cs typeface="+mn-cs"/>
              </a:defRPr>
            </a:lvl8pPr>
            <a:lvl9pPr marL="3657600" algn="l" defTabSz="914400" rtl="0" eaLnBrk="1" latinLnBrk="0" hangingPunct="1">
              <a:defRPr kern="1200">
                <a:solidFill>
                  <a:schemeClr val="tx1"/>
                </a:solidFill>
                <a:latin typeface="Arial" panose="020B0604020202020204" pitchFamily="34" charset="0"/>
                <a:ea typeface="微软雅黑" panose="020B0503020204020204" pitchFamily="34" charset="-122"/>
                <a:cs typeface="+mn-cs"/>
              </a:defRPr>
            </a:lvl9pPr>
          </a:lstStyle>
          <a:p>
            <a:pPr defTabSz="1216025" eaLnBrk="1" hangingPunct="1">
              <a:spcBef>
                <a:spcPct val="20000"/>
              </a:spcBef>
            </a:pPr>
            <a:r>
              <a:rPr lang="zh-CN" altLang="en-US" sz="2000" b="1" dirty="0" smtClean="0">
                <a:solidFill>
                  <a:schemeClr val="tx1">
                    <a:lumMod val="75000"/>
                    <a:lumOff val="25000"/>
                  </a:schemeClr>
                </a:solidFill>
                <a:sym typeface="Arial" panose="020B0604020202020204" pitchFamily="34" charset="0"/>
              </a:rPr>
              <a:t>全程 </a:t>
            </a:r>
            <a:r>
              <a:rPr lang="en-US" altLang="zh-CN" sz="2000" b="1" dirty="0" smtClean="0">
                <a:solidFill>
                  <a:schemeClr val="tx1">
                    <a:lumMod val="75000"/>
                    <a:lumOff val="25000"/>
                  </a:schemeClr>
                </a:solidFill>
                <a:sym typeface="Arial" panose="020B0604020202020204" pitchFamily="34" charset="0"/>
              </a:rPr>
              <a:t>VS </a:t>
            </a:r>
            <a:r>
              <a:rPr lang="zh-CN" altLang="en-US" sz="2000" b="1" dirty="0" smtClean="0">
                <a:solidFill>
                  <a:schemeClr val="tx1">
                    <a:lumMod val="75000"/>
                    <a:lumOff val="25000"/>
                  </a:schemeClr>
                </a:solidFill>
                <a:sym typeface="Arial" panose="020B0604020202020204" pitchFamily="34" charset="0"/>
              </a:rPr>
              <a:t>时点</a:t>
            </a:r>
            <a:endParaRPr lang="en-US" sz="2000" b="1" dirty="0">
              <a:solidFill>
                <a:schemeClr val="tx1">
                  <a:lumMod val="75000"/>
                  <a:lumOff val="25000"/>
                </a:schemeClr>
              </a:solidFill>
              <a:sym typeface="Arial" panose="020B0604020202020204" pitchFamily="34" charset="0"/>
            </a:endParaRPr>
          </a:p>
        </p:txBody>
      </p:sp>
      <p:sp>
        <p:nvSpPr>
          <p:cNvPr id="108" name="TextBox 13"/>
          <p:cNvSpPr txBox="1">
            <a:spLocks noChangeArrowheads="1"/>
          </p:cNvSpPr>
          <p:nvPr/>
        </p:nvSpPr>
        <p:spPr bwMode="auto">
          <a:xfrm>
            <a:off x="4541000" y="2588930"/>
            <a:ext cx="4674252" cy="307777"/>
          </a:xfrm>
          <a:prstGeom prst="rect">
            <a:avLst/>
          </a:prstGeom>
          <a:noFill/>
          <a:ln w="9525">
            <a:noFill/>
            <a:miter lim="800000"/>
          </a:ln>
        </p:spPr>
        <p:txBody>
          <a:bodyPr wrap="square" lIns="0" tIns="0" rIns="0" bIns="0">
            <a:spAutoFit/>
          </a:bodyPr>
          <a:lstStyle>
            <a:defPPr>
              <a:defRPr lang="zh-CN"/>
            </a:defPPr>
            <a:lvl1pPr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1pPr>
            <a:lvl2pPr marL="457200"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2pPr>
            <a:lvl3pPr marL="914400"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3pPr>
            <a:lvl4pPr marL="1371600"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4pPr>
            <a:lvl5pPr marL="1828800"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5pPr>
            <a:lvl6pPr marL="2286000" algn="l" defTabSz="914400" rtl="0" eaLnBrk="1" latinLnBrk="0" hangingPunct="1">
              <a:defRPr kern="1200">
                <a:solidFill>
                  <a:schemeClr val="tx1"/>
                </a:solidFill>
                <a:latin typeface="Arial" panose="020B0604020202020204" pitchFamily="34" charset="0"/>
                <a:ea typeface="微软雅黑" panose="020B0503020204020204" pitchFamily="34" charset="-122"/>
                <a:cs typeface="+mn-cs"/>
              </a:defRPr>
            </a:lvl6pPr>
            <a:lvl7pPr marL="2743200" algn="l" defTabSz="914400" rtl="0" eaLnBrk="1" latinLnBrk="0" hangingPunct="1">
              <a:defRPr kern="1200">
                <a:solidFill>
                  <a:schemeClr val="tx1"/>
                </a:solidFill>
                <a:latin typeface="Arial" panose="020B0604020202020204" pitchFamily="34" charset="0"/>
                <a:ea typeface="微软雅黑" panose="020B0503020204020204" pitchFamily="34" charset="-122"/>
                <a:cs typeface="+mn-cs"/>
              </a:defRPr>
            </a:lvl7pPr>
            <a:lvl8pPr marL="3200400" algn="l" defTabSz="914400" rtl="0" eaLnBrk="1" latinLnBrk="0" hangingPunct="1">
              <a:defRPr kern="1200">
                <a:solidFill>
                  <a:schemeClr val="tx1"/>
                </a:solidFill>
                <a:latin typeface="Arial" panose="020B0604020202020204" pitchFamily="34" charset="0"/>
                <a:ea typeface="微软雅黑" panose="020B0503020204020204" pitchFamily="34" charset="-122"/>
                <a:cs typeface="+mn-cs"/>
              </a:defRPr>
            </a:lvl8pPr>
            <a:lvl9pPr marL="3657600" algn="l" defTabSz="914400" rtl="0" eaLnBrk="1" latinLnBrk="0" hangingPunct="1">
              <a:defRPr kern="1200">
                <a:solidFill>
                  <a:schemeClr val="tx1"/>
                </a:solidFill>
                <a:latin typeface="Arial" panose="020B0604020202020204" pitchFamily="34" charset="0"/>
                <a:ea typeface="微软雅黑" panose="020B0503020204020204" pitchFamily="34" charset="-122"/>
                <a:cs typeface="+mn-cs"/>
              </a:defRPr>
            </a:lvl9pPr>
          </a:lstStyle>
          <a:p>
            <a:pPr defTabSz="1216025" eaLnBrk="1" hangingPunct="1">
              <a:spcBef>
                <a:spcPct val="20000"/>
              </a:spcBef>
            </a:pPr>
            <a:r>
              <a:rPr lang="zh-CN" altLang="en-US" sz="2000" b="1" dirty="0" smtClean="0">
                <a:solidFill>
                  <a:schemeClr val="tx1">
                    <a:lumMod val="75000"/>
                    <a:lumOff val="25000"/>
                  </a:schemeClr>
                </a:solidFill>
                <a:sym typeface="Arial" panose="020B0604020202020204" pitchFamily="34" charset="0"/>
              </a:rPr>
              <a:t>社区 </a:t>
            </a:r>
            <a:r>
              <a:rPr lang="en-US" altLang="zh-CN" sz="2000" b="1" dirty="0" smtClean="0">
                <a:solidFill>
                  <a:schemeClr val="tx1">
                    <a:lumMod val="75000"/>
                    <a:lumOff val="25000"/>
                  </a:schemeClr>
                </a:solidFill>
                <a:sym typeface="Arial" panose="020B0604020202020204" pitchFamily="34" charset="0"/>
              </a:rPr>
              <a:t>VS </a:t>
            </a:r>
            <a:r>
              <a:rPr lang="zh-CN" altLang="en-US" sz="2000" b="1" dirty="0" smtClean="0">
                <a:solidFill>
                  <a:schemeClr val="tx1">
                    <a:lumMod val="75000"/>
                    <a:lumOff val="25000"/>
                  </a:schemeClr>
                </a:solidFill>
                <a:sym typeface="Arial" panose="020B0604020202020204" pitchFamily="34" charset="0"/>
              </a:rPr>
              <a:t>居家 </a:t>
            </a:r>
            <a:r>
              <a:rPr lang="en-US" altLang="zh-CN" sz="2000" b="1" dirty="0" smtClean="0">
                <a:solidFill>
                  <a:schemeClr val="tx1">
                    <a:lumMod val="75000"/>
                    <a:lumOff val="25000"/>
                  </a:schemeClr>
                </a:solidFill>
                <a:sym typeface="Arial" panose="020B0604020202020204" pitchFamily="34" charset="0"/>
              </a:rPr>
              <a:t>VS </a:t>
            </a:r>
            <a:r>
              <a:rPr lang="zh-CN" altLang="en-US" sz="2000" b="1" dirty="0" smtClean="0">
                <a:solidFill>
                  <a:schemeClr val="tx1">
                    <a:lumMod val="75000"/>
                    <a:lumOff val="25000"/>
                  </a:schemeClr>
                </a:solidFill>
                <a:sym typeface="Arial" panose="020B0604020202020204" pitchFamily="34" charset="0"/>
              </a:rPr>
              <a:t>医院</a:t>
            </a:r>
            <a:endParaRPr lang="zh-CN" altLang="en-US" sz="2000" b="1" dirty="0">
              <a:solidFill>
                <a:schemeClr val="tx1">
                  <a:lumMod val="75000"/>
                  <a:lumOff val="25000"/>
                </a:schemeClr>
              </a:solidFill>
              <a:sym typeface="Arial" panose="020B0604020202020204" pitchFamily="34" charset="0"/>
            </a:endParaRPr>
          </a:p>
        </p:txBody>
      </p:sp>
      <p:sp>
        <p:nvSpPr>
          <p:cNvPr id="109" name="TextBox 13"/>
          <p:cNvSpPr txBox="1">
            <a:spLocks noChangeArrowheads="1"/>
          </p:cNvSpPr>
          <p:nvPr/>
        </p:nvSpPr>
        <p:spPr bwMode="auto">
          <a:xfrm>
            <a:off x="4776526" y="3550605"/>
            <a:ext cx="4591853" cy="307777"/>
          </a:xfrm>
          <a:prstGeom prst="rect">
            <a:avLst/>
          </a:prstGeom>
          <a:noFill/>
          <a:ln w="9525">
            <a:noFill/>
            <a:miter lim="800000"/>
          </a:ln>
        </p:spPr>
        <p:txBody>
          <a:bodyPr wrap="square" lIns="0" tIns="0" rIns="0" bIns="0">
            <a:spAutoFit/>
          </a:bodyPr>
          <a:lstStyle>
            <a:defPPr>
              <a:defRPr lang="zh-CN"/>
            </a:defPPr>
            <a:lvl1pPr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1pPr>
            <a:lvl2pPr marL="457200"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2pPr>
            <a:lvl3pPr marL="914400"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3pPr>
            <a:lvl4pPr marL="1371600"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4pPr>
            <a:lvl5pPr marL="1828800"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5pPr>
            <a:lvl6pPr marL="2286000" algn="l" defTabSz="914400" rtl="0" eaLnBrk="1" latinLnBrk="0" hangingPunct="1">
              <a:defRPr kern="1200">
                <a:solidFill>
                  <a:schemeClr val="tx1"/>
                </a:solidFill>
                <a:latin typeface="Arial" panose="020B0604020202020204" pitchFamily="34" charset="0"/>
                <a:ea typeface="微软雅黑" panose="020B0503020204020204" pitchFamily="34" charset="-122"/>
                <a:cs typeface="+mn-cs"/>
              </a:defRPr>
            </a:lvl6pPr>
            <a:lvl7pPr marL="2743200" algn="l" defTabSz="914400" rtl="0" eaLnBrk="1" latinLnBrk="0" hangingPunct="1">
              <a:defRPr kern="1200">
                <a:solidFill>
                  <a:schemeClr val="tx1"/>
                </a:solidFill>
                <a:latin typeface="Arial" panose="020B0604020202020204" pitchFamily="34" charset="0"/>
                <a:ea typeface="微软雅黑" panose="020B0503020204020204" pitchFamily="34" charset="-122"/>
                <a:cs typeface="+mn-cs"/>
              </a:defRPr>
            </a:lvl7pPr>
            <a:lvl8pPr marL="3200400" algn="l" defTabSz="914400" rtl="0" eaLnBrk="1" latinLnBrk="0" hangingPunct="1">
              <a:defRPr kern="1200">
                <a:solidFill>
                  <a:schemeClr val="tx1"/>
                </a:solidFill>
                <a:latin typeface="Arial" panose="020B0604020202020204" pitchFamily="34" charset="0"/>
                <a:ea typeface="微软雅黑" panose="020B0503020204020204" pitchFamily="34" charset="-122"/>
                <a:cs typeface="+mn-cs"/>
              </a:defRPr>
            </a:lvl8pPr>
            <a:lvl9pPr marL="3657600" algn="l" defTabSz="914400" rtl="0" eaLnBrk="1" latinLnBrk="0" hangingPunct="1">
              <a:defRPr kern="1200">
                <a:solidFill>
                  <a:schemeClr val="tx1"/>
                </a:solidFill>
                <a:latin typeface="Arial" panose="020B0604020202020204" pitchFamily="34" charset="0"/>
                <a:ea typeface="微软雅黑" panose="020B0503020204020204" pitchFamily="34" charset="-122"/>
                <a:cs typeface="+mn-cs"/>
              </a:defRPr>
            </a:lvl9pPr>
          </a:lstStyle>
          <a:p>
            <a:pPr defTabSz="1216025" eaLnBrk="1" hangingPunct="1">
              <a:spcBef>
                <a:spcPct val="20000"/>
              </a:spcBef>
            </a:pPr>
            <a:r>
              <a:rPr lang="zh-CN" altLang="en-US" sz="2000" b="1" dirty="0" smtClean="0">
                <a:solidFill>
                  <a:schemeClr val="tx1">
                    <a:lumMod val="75000"/>
                    <a:lumOff val="25000"/>
                  </a:schemeClr>
                </a:solidFill>
                <a:sym typeface="Arial" panose="020B0604020202020204" pitchFamily="34" charset="0"/>
              </a:rPr>
              <a:t>人群 </a:t>
            </a:r>
            <a:r>
              <a:rPr lang="en-US" altLang="zh-CN" sz="2000" b="1" dirty="0" smtClean="0">
                <a:solidFill>
                  <a:schemeClr val="tx1">
                    <a:lumMod val="75000"/>
                    <a:lumOff val="25000"/>
                  </a:schemeClr>
                </a:solidFill>
                <a:sym typeface="Arial" panose="020B0604020202020204" pitchFamily="34" charset="0"/>
              </a:rPr>
              <a:t>VS </a:t>
            </a:r>
            <a:r>
              <a:rPr lang="zh-CN" altLang="en-US" sz="2000" b="1" dirty="0" smtClean="0">
                <a:solidFill>
                  <a:schemeClr val="tx1">
                    <a:lumMod val="75000"/>
                    <a:lumOff val="25000"/>
                  </a:schemeClr>
                </a:solidFill>
                <a:sym typeface="Arial" panose="020B0604020202020204" pitchFamily="34" charset="0"/>
              </a:rPr>
              <a:t>家庭</a:t>
            </a:r>
            <a:r>
              <a:rPr lang="zh-CN" altLang="en-US" sz="2000" b="1" dirty="0">
                <a:solidFill>
                  <a:schemeClr val="tx1">
                    <a:lumMod val="75000"/>
                    <a:lumOff val="25000"/>
                  </a:schemeClr>
                </a:solidFill>
                <a:sym typeface="Arial" panose="020B0604020202020204" pitchFamily="34" charset="0"/>
              </a:rPr>
              <a:t> </a:t>
            </a:r>
            <a:r>
              <a:rPr lang="en-US" altLang="zh-CN" sz="2000" b="1" dirty="0" smtClean="0">
                <a:solidFill>
                  <a:schemeClr val="tx1">
                    <a:lumMod val="75000"/>
                    <a:lumOff val="25000"/>
                  </a:schemeClr>
                </a:solidFill>
                <a:sym typeface="Arial" panose="020B0604020202020204" pitchFamily="34" charset="0"/>
              </a:rPr>
              <a:t>VS </a:t>
            </a:r>
            <a:r>
              <a:rPr lang="zh-CN" altLang="en-US" sz="2000" b="1" dirty="0" smtClean="0">
                <a:solidFill>
                  <a:schemeClr val="tx1">
                    <a:lumMod val="75000"/>
                    <a:lumOff val="25000"/>
                  </a:schemeClr>
                </a:solidFill>
                <a:sym typeface="Arial" panose="020B0604020202020204" pitchFamily="34" charset="0"/>
              </a:rPr>
              <a:t>个体</a:t>
            </a:r>
            <a:endParaRPr lang="zh-CN" altLang="en-US" sz="2000" b="1" dirty="0">
              <a:solidFill>
                <a:schemeClr val="tx1">
                  <a:lumMod val="75000"/>
                  <a:lumOff val="25000"/>
                </a:schemeClr>
              </a:solidFill>
              <a:sym typeface="Arial" panose="020B0604020202020204" pitchFamily="34" charset="0"/>
            </a:endParaRPr>
          </a:p>
        </p:txBody>
      </p:sp>
      <p:sp>
        <p:nvSpPr>
          <p:cNvPr id="110" name="TextBox 13"/>
          <p:cNvSpPr txBox="1">
            <a:spLocks noChangeArrowheads="1"/>
          </p:cNvSpPr>
          <p:nvPr/>
        </p:nvSpPr>
        <p:spPr bwMode="auto">
          <a:xfrm>
            <a:off x="4584502" y="4512279"/>
            <a:ext cx="4783878" cy="307777"/>
          </a:xfrm>
          <a:prstGeom prst="rect">
            <a:avLst/>
          </a:prstGeom>
          <a:noFill/>
          <a:ln w="9525">
            <a:noFill/>
            <a:miter lim="800000"/>
          </a:ln>
        </p:spPr>
        <p:txBody>
          <a:bodyPr wrap="square" lIns="0" tIns="0" rIns="0" bIns="0">
            <a:spAutoFit/>
          </a:bodyPr>
          <a:lstStyle>
            <a:defPPr>
              <a:defRPr lang="zh-CN"/>
            </a:defPPr>
            <a:lvl1pPr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1pPr>
            <a:lvl2pPr marL="457200"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2pPr>
            <a:lvl3pPr marL="914400"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3pPr>
            <a:lvl4pPr marL="1371600"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4pPr>
            <a:lvl5pPr marL="1828800"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5pPr>
            <a:lvl6pPr marL="2286000" algn="l" defTabSz="914400" rtl="0" eaLnBrk="1" latinLnBrk="0" hangingPunct="1">
              <a:defRPr kern="1200">
                <a:solidFill>
                  <a:schemeClr val="tx1"/>
                </a:solidFill>
                <a:latin typeface="Arial" panose="020B0604020202020204" pitchFamily="34" charset="0"/>
                <a:ea typeface="微软雅黑" panose="020B0503020204020204" pitchFamily="34" charset="-122"/>
                <a:cs typeface="+mn-cs"/>
              </a:defRPr>
            </a:lvl6pPr>
            <a:lvl7pPr marL="2743200" algn="l" defTabSz="914400" rtl="0" eaLnBrk="1" latinLnBrk="0" hangingPunct="1">
              <a:defRPr kern="1200">
                <a:solidFill>
                  <a:schemeClr val="tx1"/>
                </a:solidFill>
                <a:latin typeface="Arial" panose="020B0604020202020204" pitchFamily="34" charset="0"/>
                <a:ea typeface="微软雅黑" panose="020B0503020204020204" pitchFamily="34" charset="-122"/>
                <a:cs typeface="+mn-cs"/>
              </a:defRPr>
            </a:lvl7pPr>
            <a:lvl8pPr marL="3200400" algn="l" defTabSz="914400" rtl="0" eaLnBrk="1" latinLnBrk="0" hangingPunct="1">
              <a:defRPr kern="1200">
                <a:solidFill>
                  <a:schemeClr val="tx1"/>
                </a:solidFill>
                <a:latin typeface="Arial" panose="020B0604020202020204" pitchFamily="34" charset="0"/>
                <a:ea typeface="微软雅黑" panose="020B0503020204020204" pitchFamily="34" charset="-122"/>
                <a:cs typeface="+mn-cs"/>
              </a:defRPr>
            </a:lvl8pPr>
            <a:lvl9pPr marL="3657600" algn="l" defTabSz="914400" rtl="0" eaLnBrk="1" latinLnBrk="0" hangingPunct="1">
              <a:defRPr kern="1200">
                <a:solidFill>
                  <a:schemeClr val="tx1"/>
                </a:solidFill>
                <a:latin typeface="Arial" panose="020B0604020202020204" pitchFamily="34" charset="0"/>
                <a:ea typeface="微软雅黑" panose="020B0503020204020204" pitchFamily="34" charset="-122"/>
                <a:cs typeface="+mn-cs"/>
              </a:defRPr>
            </a:lvl9pPr>
          </a:lstStyle>
          <a:p>
            <a:pPr defTabSz="1216025" eaLnBrk="1" hangingPunct="1">
              <a:spcBef>
                <a:spcPct val="20000"/>
              </a:spcBef>
            </a:pPr>
            <a:r>
              <a:rPr lang="zh-CN" altLang="en-US" sz="2000" b="1" dirty="0">
                <a:solidFill>
                  <a:schemeClr val="tx1">
                    <a:lumMod val="75000"/>
                    <a:lumOff val="25000"/>
                  </a:schemeClr>
                </a:solidFill>
                <a:sym typeface="Arial" panose="020B0604020202020204" pitchFamily="34" charset="0"/>
              </a:rPr>
              <a:t>预防、健</a:t>
            </a:r>
            <a:r>
              <a:rPr lang="zh-CN" altLang="en-US" sz="2000" b="1" dirty="0" smtClean="0">
                <a:solidFill>
                  <a:schemeClr val="tx1">
                    <a:lumMod val="75000"/>
                    <a:lumOff val="25000"/>
                  </a:schemeClr>
                </a:solidFill>
                <a:sym typeface="Arial" panose="020B0604020202020204" pitchFamily="34" charset="0"/>
              </a:rPr>
              <a:t>教、促进</a:t>
            </a:r>
            <a:r>
              <a:rPr lang="zh-CN" altLang="en-US" sz="2000" b="1" dirty="0">
                <a:solidFill>
                  <a:schemeClr val="tx1">
                    <a:lumMod val="75000"/>
                    <a:lumOff val="25000"/>
                  </a:schemeClr>
                </a:solidFill>
                <a:sym typeface="Arial" panose="020B0604020202020204" pitchFamily="34" charset="0"/>
              </a:rPr>
              <a:t>、</a:t>
            </a:r>
            <a:r>
              <a:rPr lang="zh-CN" altLang="en-US" sz="2000" b="1" dirty="0" smtClean="0">
                <a:solidFill>
                  <a:schemeClr val="tx1">
                    <a:lumMod val="75000"/>
                    <a:lumOff val="25000"/>
                  </a:schemeClr>
                </a:solidFill>
                <a:sym typeface="Arial" panose="020B0604020202020204" pitchFamily="34" charset="0"/>
              </a:rPr>
              <a:t>诊疗、康复</a:t>
            </a:r>
            <a:r>
              <a:rPr lang="zh-CN" altLang="en-US" sz="2000" b="1" dirty="0">
                <a:solidFill>
                  <a:schemeClr val="tx1">
                    <a:lumMod val="75000"/>
                    <a:lumOff val="25000"/>
                  </a:schemeClr>
                </a:solidFill>
                <a:sym typeface="Arial" panose="020B0604020202020204" pitchFamily="34" charset="0"/>
              </a:rPr>
              <a:t>、心理</a:t>
            </a:r>
            <a:endParaRPr lang="zh-CN" altLang="en-US" sz="2000" b="1" dirty="0">
              <a:solidFill>
                <a:schemeClr val="tx1">
                  <a:lumMod val="75000"/>
                  <a:lumOff val="25000"/>
                </a:schemeClr>
              </a:solidFill>
              <a:sym typeface="Arial" panose="020B0604020202020204" pitchFamily="34" charset="0"/>
            </a:endParaRPr>
          </a:p>
        </p:txBody>
      </p:sp>
      <p:sp>
        <p:nvSpPr>
          <p:cNvPr id="111" name="TextBox 13"/>
          <p:cNvSpPr txBox="1">
            <a:spLocks noChangeArrowheads="1"/>
          </p:cNvSpPr>
          <p:nvPr/>
        </p:nvSpPr>
        <p:spPr bwMode="auto">
          <a:xfrm>
            <a:off x="4146432" y="5454825"/>
            <a:ext cx="4095040" cy="307777"/>
          </a:xfrm>
          <a:prstGeom prst="rect">
            <a:avLst/>
          </a:prstGeom>
          <a:noFill/>
          <a:ln w="9525">
            <a:noFill/>
            <a:miter lim="800000"/>
          </a:ln>
        </p:spPr>
        <p:txBody>
          <a:bodyPr wrap="square" lIns="0" tIns="0" rIns="0" bIns="0">
            <a:spAutoFit/>
          </a:bodyPr>
          <a:lstStyle>
            <a:defPPr>
              <a:defRPr lang="zh-CN"/>
            </a:defPPr>
            <a:lvl1pPr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1pPr>
            <a:lvl2pPr marL="457200"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2pPr>
            <a:lvl3pPr marL="914400"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3pPr>
            <a:lvl4pPr marL="1371600"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4pPr>
            <a:lvl5pPr marL="1828800" algn="l"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微软雅黑" panose="020B0503020204020204" pitchFamily="34" charset="-122"/>
                <a:cs typeface="+mn-cs"/>
              </a:defRPr>
            </a:lvl5pPr>
            <a:lvl6pPr marL="2286000" algn="l" defTabSz="914400" rtl="0" eaLnBrk="1" latinLnBrk="0" hangingPunct="1">
              <a:defRPr kern="1200">
                <a:solidFill>
                  <a:schemeClr val="tx1"/>
                </a:solidFill>
                <a:latin typeface="Arial" panose="020B0604020202020204" pitchFamily="34" charset="0"/>
                <a:ea typeface="微软雅黑" panose="020B0503020204020204" pitchFamily="34" charset="-122"/>
                <a:cs typeface="+mn-cs"/>
              </a:defRPr>
            </a:lvl6pPr>
            <a:lvl7pPr marL="2743200" algn="l" defTabSz="914400" rtl="0" eaLnBrk="1" latinLnBrk="0" hangingPunct="1">
              <a:defRPr kern="1200">
                <a:solidFill>
                  <a:schemeClr val="tx1"/>
                </a:solidFill>
                <a:latin typeface="Arial" panose="020B0604020202020204" pitchFamily="34" charset="0"/>
                <a:ea typeface="微软雅黑" panose="020B0503020204020204" pitchFamily="34" charset="-122"/>
                <a:cs typeface="+mn-cs"/>
              </a:defRPr>
            </a:lvl7pPr>
            <a:lvl8pPr marL="3200400" algn="l" defTabSz="914400" rtl="0" eaLnBrk="1" latinLnBrk="0" hangingPunct="1">
              <a:defRPr kern="1200">
                <a:solidFill>
                  <a:schemeClr val="tx1"/>
                </a:solidFill>
                <a:latin typeface="Arial" panose="020B0604020202020204" pitchFamily="34" charset="0"/>
                <a:ea typeface="微软雅黑" panose="020B0503020204020204" pitchFamily="34" charset="-122"/>
                <a:cs typeface="+mn-cs"/>
              </a:defRPr>
            </a:lvl8pPr>
            <a:lvl9pPr marL="3657600" algn="l" defTabSz="914400" rtl="0" eaLnBrk="1" latinLnBrk="0" hangingPunct="1">
              <a:defRPr kern="1200">
                <a:solidFill>
                  <a:schemeClr val="tx1"/>
                </a:solidFill>
                <a:latin typeface="Arial" panose="020B0604020202020204" pitchFamily="34" charset="0"/>
                <a:ea typeface="微软雅黑" panose="020B0503020204020204" pitchFamily="34" charset="-122"/>
                <a:cs typeface="+mn-cs"/>
              </a:defRPr>
            </a:lvl9pPr>
          </a:lstStyle>
          <a:p>
            <a:pPr defTabSz="1216025" eaLnBrk="1" hangingPunct="1">
              <a:spcBef>
                <a:spcPct val="20000"/>
              </a:spcBef>
            </a:pPr>
            <a:r>
              <a:rPr lang="zh-CN" altLang="en-US" sz="2000" b="1" dirty="0">
                <a:solidFill>
                  <a:schemeClr val="tx1">
                    <a:lumMod val="75000"/>
                    <a:lumOff val="25000"/>
                  </a:schemeClr>
                </a:solidFill>
                <a:sym typeface="Arial" panose="020B0604020202020204" pitchFamily="34" charset="0"/>
              </a:rPr>
              <a:t>多科共</a:t>
            </a:r>
            <a:r>
              <a:rPr lang="zh-CN" altLang="en-US" sz="2000" b="1" dirty="0" smtClean="0">
                <a:solidFill>
                  <a:schemeClr val="tx1">
                    <a:lumMod val="75000"/>
                    <a:lumOff val="25000"/>
                  </a:schemeClr>
                </a:solidFill>
                <a:sym typeface="Arial" panose="020B0604020202020204" pitchFamily="34" charset="0"/>
              </a:rPr>
              <a:t>患 </a:t>
            </a:r>
            <a:r>
              <a:rPr lang="en-US" altLang="zh-CN" sz="2000" b="1" dirty="0" smtClean="0">
                <a:solidFill>
                  <a:schemeClr val="tx1">
                    <a:lumMod val="75000"/>
                    <a:lumOff val="25000"/>
                  </a:schemeClr>
                </a:solidFill>
                <a:sym typeface="Arial" panose="020B0604020202020204" pitchFamily="34" charset="0"/>
              </a:rPr>
              <a:t>VS </a:t>
            </a:r>
            <a:r>
              <a:rPr lang="zh-CN" altLang="en-US" sz="2000" b="1" dirty="0" smtClean="0">
                <a:solidFill>
                  <a:schemeClr val="tx1">
                    <a:lumMod val="75000"/>
                    <a:lumOff val="25000"/>
                  </a:schemeClr>
                </a:solidFill>
                <a:sym typeface="Arial" panose="020B0604020202020204" pitchFamily="34" charset="0"/>
              </a:rPr>
              <a:t>干预</a:t>
            </a:r>
            <a:r>
              <a:rPr lang="zh-CN" altLang="en-US" sz="2000" b="1" dirty="0">
                <a:solidFill>
                  <a:schemeClr val="tx1">
                    <a:lumMod val="75000"/>
                    <a:lumOff val="25000"/>
                  </a:schemeClr>
                </a:solidFill>
                <a:sym typeface="Arial" panose="020B0604020202020204" pitchFamily="34" charset="0"/>
              </a:rPr>
              <a:t>手段</a:t>
            </a:r>
            <a:endParaRPr lang="zh-CN" altLang="en-US" sz="2000" b="1" dirty="0">
              <a:solidFill>
                <a:schemeClr val="tx1">
                  <a:lumMod val="75000"/>
                  <a:lumOff val="25000"/>
                </a:schemeClr>
              </a:solidFill>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0417" name="组合 73743"/>
          <p:cNvGrpSpPr/>
          <p:nvPr/>
        </p:nvGrpSpPr>
        <p:grpSpPr>
          <a:xfrm>
            <a:off x="2667000" y="1371600"/>
            <a:ext cx="7162800" cy="4495800"/>
            <a:chOff x="1514" y="1619"/>
            <a:chExt cx="3305" cy="1933"/>
          </a:xfrm>
        </p:grpSpPr>
        <p:sp>
          <p:nvSpPr>
            <p:cNvPr id="140307" name="任意多边形 73746"/>
            <p:cNvSpPr>
              <a:spLocks noChangeArrowheads="1"/>
            </p:cNvSpPr>
            <p:nvPr/>
          </p:nvSpPr>
          <p:spPr bwMode="auto">
            <a:xfrm>
              <a:off x="4452" y="1970"/>
              <a:ext cx="363" cy="530"/>
            </a:xfrm>
            <a:custGeom>
              <a:avLst/>
              <a:gdLst/>
              <a:ahLst/>
              <a:cxnLst>
                <a:cxn ang="0">
                  <a:pos x="308" y="120"/>
                </a:cxn>
                <a:cxn ang="0">
                  <a:pos x="0" y="442"/>
                </a:cxn>
                <a:cxn ang="0">
                  <a:pos x="0" y="286"/>
                </a:cxn>
                <a:cxn ang="0">
                  <a:pos x="308" y="0"/>
                </a:cxn>
                <a:cxn ang="0">
                  <a:pos x="308" y="120"/>
                </a:cxn>
              </a:cxnLst>
              <a:rect l="0" t="0" r="r" b="b"/>
              <a:pathLst>
                <a:path w="308" h="442">
                  <a:moveTo>
                    <a:pt x="308" y="120"/>
                  </a:moveTo>
                  <a:lnTo>
                    <a:pt x="0" y="442"/>
                  </a:lnTo>
                  <a:lnTo>
                    <a:pt x="0" y="286"/>
                  </a:lnTo>
                  <a:lnTo>
                    <a:pt x="308" y="0"/>
                  </a:lnTo>
                  <a:lnTo>
                    <a:pt x="308" y="120"/>
                  </a:lnTo>
                  <a:close/>
                </a:path>
              </a:pathLst>
            </a:custGeom>
            <a:solidFill>
              <a:srgbClr val="00B050"/>
            </a:solidFill>
            <a:ln w="0">
              <a:solidFill>
                <a:srgbClr val="009900"/>
              </a:solidFill>
              <a:round/>
            </a:ln>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
          <p:nvSpPr>
            <p:cNvPr id="60419" name="任意多边形 73747"/>
            <p:cNvSpPr/>
            <p:nvPr/>
          </p:nvSpPr>
          <p:spPr>
            <a:xfrm>
              <a:off x="2555" y="1970"/>
              <a:ext cx="2264" cy="340"/>
            </a:xfrm>
            <a:custGeom>
              <a:avLst/>
              <a:gdLst/>
              <a:ahLst/>
              <a:cxnLst>
                <a:cxn ang="0">
                  <a:pos x="6029" y="1198"/>
                </a:cxn>
                <a:cxn ang="0">
                  <a:pos x="0" y="1198"/>
                </a:cxn>
                <a:cxn ang="0">
                  <a:pos x="1666" y="0"/>
                </a:cxn>
                <a:cxn ang="0">
                  <a:pos x="7176" y="0"/>
                </a:cxn>
                <a:cxn ang="0">
                  <a:pos x="6029" y="1198"/>
                </a:cxn>
              </a:cxnLst>
              <a:rect l="0" t="0" r="0" b="0"/>
              <a:pathLst>
                <a:path w="1920" h="284">
                  <a:moveTo>
                    <a:pt x="1612" y="284"/>
                  </a:moveTo>
                  <a:lnTo>
                    <a:pt x="0" y="284"/>
                  </a:lnTo>
                  <a:lnTo>
                    <a:pt x="446" y="0"/>
                  </a:lnTo>
                  <a:lnTo>
                    <a:pt x="1920" y="0"/>
                  </a:lnTo>
                  <a:lnTo>
                    <a:pt x="1612" y="284"/>
                  </a:lnTo>
                  <a:close/>
                </a:path>
              </a:pathLst>
            </a:custGeom>
            <a:solidFill>
              <a:srgbClr val="00B050"/>
            </a:solidFill>
            <a:ln w="0" cap="flat" cmpd="sng">
              <a:solidFill>
                <a:srgbClr val="009900"/>
              </a:solidFill>
              <a:prstDash val="solid"/>
              <a:round/>
              <a:headEnd type="none" w="med" len="med"/>
              <a:tailEnd type="none" w="med" len="med"/>
            </a:ln>
          </p:spPr>
          <p:txBody>
            <a:bodyPr/>
            <a:lstStyle/>
            <a:p>
              <a:endParaRPr lang="zh-CN" altLang="en-US"/>
            </a:p>
          </p:txBody>
        </p:sp>
        <p:sp>
          <p:nvSpPr>
            <p:cNvPr id="140309" name="任意多边形 73748"/>
            <p:cNvSpPr>
              <a:spLocks noChangeArrowheads="1"/>
            </p:cNvSpPr>
            <p:nvPr/>
          </p:nvSpPr>
          <p:spPr bwMode="auto">
            <a:xfrm>
              <a:off x="4086" y="2494"/>
              <a:ext cx="361" cy="532"/>
            </a:xfrm>
            <a:custGeom>
              <a:avLst/>
              <a:gdLst/>
              <a:ahLst/>
              <a:cxnLst>
                <a:cxn ang="0">
                  <a:pos x="306" y="122"/>
                </a:cxn>
                <a:cxn ang="0">
                  <a:pos x="0" y="444"/>
                </a:cxn>
                <a:cxn ang="0">
                  <a:pos x="0" y="286"/>
                </a:cxn>
                <a:cxn ang="0">
                  <a:pos x="306" y="0"/>
                </a:cxn>
                <a:cxn ang="0">
                  <a:pos x="306" y="122"/>
                </a:cxn>
              </a:cxnLst>
              <a:rect l="0" t="0" r="r" b="b"/>
              <a:pathLst>
                <a:path w="306" h="444">
                  <a:moveTo>
                    <a:pt x="306" y="122"/>
                  </a:moveTo>
                  <a:lnTo>
                    <a:pt x="0" y="444"/>
                  </a:lnTo>
                  <a:lnTo>
                    <a:pt x="0" y="286"/>
                  </a:lnTo>
                  <a:lnTo>
                    <a:pt x="306" y="0"/>
                  </a:lnTo>
                  <a:lnTo>
                    <a:pt x="306" y="122"/>
                  </a:lnTo>
                  <a:close/>
                </a:path>
              </a:pathLst>
            </a:custGeom>
            <a:solidFill>
              <a:srgbClr val="FFFFCC"/>
            </a:solidFill>
            <a:ln w="0">
              <a:solidFill>
                <a:srgbClr val="CCCCFF"/>
              </a:solidFill>
              <a:round/>
            </a:ln>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
          <p:nvSpPr>
            <p:cNvPr id="140310" name="任意多边形 73749"/>
            <p:cNvSpPr>
              <a:spLocks noChangeArrowheads="1"/>
            </p:cNvSpPr>
            <p:nvPr/>
          </p:nvSpPr>
          <p:spPr bwMode="auto">
            <a:xfrm>
              <a:off x="3722" y="3019"/>
              <a:ext cx="364" cy="533"/>
            </a:xfrm>
            <a:custGeom>
              <a:avLst/>
              <a:gdLst/>
              <a:ahLst/>
              <a:cxnLst>
                <a:cxn ang="0">
                  <a:pos x="308" y="122"/>
                </a:cxn>
                <a:cxn ang="0">
                  <a:pos x="0" y="444"/>
                </a:cxn>
                <a:cxn ang="0">
                  <a:pos x="0" y="286"/>
                </a:cxn>
                <a:cxn ang="0">
                  <a:pos x="308" y="0"/>
                </a:cxn>
                <a:cxn ang="0">
                  <a:pos x="308" y="122"/>
                </a:cxn>
              </a:cxnLst>
              <a:rect l="0" t="0" r="r" b="b"/>
              <a:pathLst>
                <a:path w="308" h="444">
                  <a:moveTo>
                    <a:pt x="308" y="122"/>
                  </a:moveTo>
                  <a:lnTo>
                    <a:pt x="0" y="444"/>
                  </a:lnTo>
                  <a:lnTo>
                    <a:pt x="0" y="286"/>
                  </a:lnTo>
                  <a:lnTo>
                    <a:pt x="308" y="0"/>
                  </a:lnTo>
                  <a:lnTo>
                    <a:pt x="308" y="122"/>
                  </a:lnTo>
                  <a:close/>
                </a:path>
              </a:pathLst>
            </a:custGeom>
            <a:gradFill rotWithShape="1">
              <a:gsLst>
                <a:gs pos="0">
                  <a:srgbClr val="112652"/>
                </a:gs>
                <a:gs pos="50000">
                  <a:schemeClr val="tx2"/>
                </a:gs>
                <a:gs pos="100000">
                  <a:srgbClr val="112652"/>
                </a:gs>
              </a:gsLst>
              <a:lin ang="2700000" scaled="1"/>
            </a:gradFill>
            <a:ln w="0">
              <a:noFill/>
              <a:round/>
            </a:ln>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
          <p:nvSpPr>
            <p:cNvPr id="60422" name="任意多边形 73750"/>
            <p:cNvSpPr/>
            <p:nvPr/>
          </p:nvSpPr>
          <p:spPr>
            <a:xfrm>
              <a:off x="1515" y="3022"/>
              <a:ext cx="2571" cy="340"/>
            </a:xfrm>
            <a:custGeom>
              <a:avLst/>
              <a:gdLst/>
              <a:ahLst/>
              <a:cxnLst>
                <a:cxn ang="0">
                  <a:pos x="7008" y="1198"/>
                </a:cxn>
                <a:cxn ang="0">
                  <a:pos x="0" y="1198"/>
                </a:cxn>
                <a:cxn ang="0">
                  <a:pos x="1668" y="0"/>
                </a:cxn>
                <a:cxn ang="0">
                  <a:pos x="8158" y="0"/>
                </a:cxn>
                <a:cxn ang="0">
                  <a:pos x="7008" y="1198"/>
                </a:cxn>
              </a:cxnLst>
              <a:rect l="0" t="0" r="0" b="0"/>
              <a:pathLst>
                <a:path w="2180" h="284">
                  <a:moveTo>
                    <a:pt x="1872" y="284"/>
                  </a:moveTo>
                  <a:lnTo>
                    <a:pt x="0" y="284"/>
                  </a:lnTo>
                  <a:lnTo>
                    <a:pt x="446" y="0"/>
                  </a:lnTo>
                  <a:lnTo>
                    <a:pt x="2180" y="0"/>
                  </a:lnTo>
                  <a:lnTo>
                    <a:pt x="1872" y="284"/>
                  </a:lnTo>
                  <a:close/>
                </a:path>
              </a:pathLst>
            </a:custGeom>
            <a:solidFill>
              <a:schemeClr val="tx2"/>
            </a:solidFill>
            <a:ln w="0">
              <a:noFill/>
            </a:ln>
          </p:spPr>
          <p:txBody>
            <a:bodyPr/>
            <a:lstStyle/>
            <a:p>
              <a:endParaRPr lang="zh-CN" altLang="en-US"/>
            </a:p>
          </p:txBody>
        </p:sp>
        <p:sp>
          <p:nvSpPr>
            <p:cNvPr id="60423" name="任意多边形 73751"/>
            <p:cNvSpPr/>
            <p:nvPr/>
          </p:nvSpPr>
          <p:spPr>
            <a:xfrm rot="363281">
              <a:off x="1664" y="1619"/>
              <a:ext cx="1158" cy="1715"/>
            </a:xfrm>
            <a:custGeom>
              <a:avLst/>
              <a:gdLst/>
              <a:ahLst/>
              <a:cxnLst>
                <a:cxn ang="0">
                  <a:pos x="1" y="76"/>
                </a:cxn>
                <a:cxn ang="0">
                  <a:pos x="2" y="66"/>
                </a:cxn>
                <a:cxn ang="0">
                  <a:pos x="3" y="56"/>
                </a:cxn>
                <a:cxn ang="0">
                  <a:pos x="6" y="47"/>
                </a:cxn>
                <a:cxn ang="0">
                  <a:pos x="8" y="39"/>
                </a:cxn>
                <a:cxn ang="0">
                  <a:pos x="11" y="32"/>
                </a:cxn>
                <a:cxn ang="0">
                  <a:pos x="15" y="27"/>
                </a:cxn>
                <a:cxn ang="0">
                  <a:pos x="18" y="21"/>
                </a:cxn>
                <a:cxn ang="0">
                  <a:pos x="21" y="16"/>
                </a:cxn>
                <a:cxn ang="0">
                  <a:pos x="23" y="12"/>
                </a:cxn>
                <a:cxn ang="0">
                  <a:pos x="27" y="10"/>
                </a:cxn>
                <a:cxn ang="0">
                  <a:pos x="29" y="7"/>
                </a:cxn>
                <a:cxn ang="0">
                  <a:pos x="30" y="6"/>
                </a:cxn>
                <a:cxn ang="0">
                  <a:pos x="32" y="5"/>
                </a:cxn>
                <a:cxn ang="0">
                  <a:pos x="32" y="4"/>
                </a:cxn>
                <a:cxn ang="0">
                  <a:pos x="46" y="2"/>
                </a:cxn>
                <a:cxn ang="0">
                  <a:pos x="41" y="10"/>
                </a:cxn>
                <a:cxn ang="0">
                  <a:pos x="41" y="10"/>
                </a:cxn>
                <a:cxn ang="0">
                  <a:pos x="40" y="11"/>
                </a:cxn>
                <a:cxn ang="0">
                  <a:pos x="38" y="11"/>
                </a:cxn>
                <a:cxn ang="0">
                  <a:pos x="36" y="12"/>
                </a:cxn>
                <a:cxn ang="0">
                  <a:pos x="34" y="14"/>
                </a:cxn>
                <a:cxn ang="0">
                  <a:pos x="30" y="17"/>
                </a:cxn>
                <a:cxn ang="0">
                  <a:pos x="27" y="19"/>
                </a:cxn>
                <a:cxn ang="0">
                  <a:pos x="23" y="23"/>
                </a:cxn>
                <a:cxn ang="0">
                  <a:pos x="20" y="28"/>
                </a:cxn>
                <a:cxn ang="0">
                  <a:pos x="17" y="33"/>
                </a:cxn>
                <a:cxn ang="0">
                  <a:pos x="13" y="40"/>
                </a:cxn>
                <a:cxn ang="0">
                  <a:pos x="10" y="47"/>
                </a:cxn>
                <a:cxn ang="0">
                  <a:pos x="6" y="55"/>
                </a:cxn>
                <a:cxn ang="0">
                  <a:pos x="4" y="65"/>
                </a:cxn>
                <a:cxn ang="0">
                  <a:pos x="1" y="76"/>
                </a:cxn>
              </a:cxnLst>
              <a:rect l="0" t="0" r="0" b="0"/>
              <a:pathLst>
                <a:path w="1824" h="2648">
                  <a:moveTo>
                    <a:pt x="0" y="2648"/>
                  </a:moveTo>
                  <a:lnTo>
                    <a:pt x="12" y="2464"/>
                  </a:lnTo>
                  <a:lnTo>
                    <a:pt x="32" y="2288"/>
                  </a:lnTo>
                  <a:lnTo>
                    <a:pt x="56" y="2120"/>
                  </a:lnTo>
                  <a:lnTo>
                    <a:pt x="88" y="1960"/>
                  </a:lnTo>
                  <a:lnTo>
                    <a:pt x="124" y="1808"/>
                  </a:lnTo>
                  <a:lnTo>
                    <a:pt x="166" y="1662"/>
                  </a:lnTo>
                  <a:lnTo>
                    <a:pt x="212" y="1524"/>
                  </a:lnTo>
                  <a:lnTo>
                    <a:pt x="262" y="1394"/>
                  </a:lnTo>
                  <a:lnTo>
                    <a:pt x="316" y="1270"/>
                  </a:lnTo>
                  <a:lnTo>
                    <a:pt x="372" y="1154"/>
                  </a:lnTo>
                  <a:lnTo>
                    <a:pt x="430" y="1044"/>
                  </a:lnTo>
                  <a:lnTo>
                    <a:pt x="490" y="942"/>
                  </a:lnTo>
                  <a:lnTo>
                    <a:pt x="550" y="846"/>
                  </a:lnTo>
                  <a:lnTo>
                    <a:pt x="612" y="758"/>
                  </a:lnTo>
                  <a:lnTo>
                    <a:pt x="672" y="674"/>
                  </a:lnTo>
                  <a:lnTo>
                    <a:pt x="734" y="598"/>
                  </a:lnTo>
                  <a:lnTo>
                    <a:pt x="792" y="528"/>
                  </a:lnTo>
                  <a:lnTo>
                    <a:pt x="850" y="464"/>
                  </a:lnTo>
                  <a:lnTo>
                    <a:pt x="906" y="408"/>
                  </a:lnTo>
                  <a:lnTo>
                    <a:pt x="960" y="356"/>
                  </a:lnTo>
                  <a:lnTo>
                    <a:pt x="1010" y="310"/>
                  </a:lnTo>
                  <a:lnTo>
                    <a:pt x="1056" y="270"/>
                  </a:lnTo>
                  <a:lnTo>
                    <a:pt x="1096" y="236"/>
                  </a:lnTo>
                  <a:lnTo>
                    <a:pt x="1134" y="208"/>
                  </a:lnTo>
                  <a:lnTo>
                    <a:pt x="1164" y="184"/>
                  </a:lnTo>
                  <a:lnTo>
                    <a:pt x="1190" y="166"/>
                  </a:lnTo>
                  <a:lnTo>
                    <a:pt x="1208" y="154"/>
                  </a:lnTo>
                  <a:lnTo>
                    <a:pt x="1220" y="146"/>
                  </a:lnTo>
                  <a:lnTo>
                    <a:pt x="1224" y="144"/>
                  </a:lnTo>
                  <a:lnTo>
                    <a:pt x="848" y="0"/>
                  </a:lnTo>
                  <a:lnTo>
                    <a:pt x="1728" y="56"/>
                  </a:lnTo>
                  <a:lnTo>
                    <a:pt x="1824" y="480"/>
                  </a:lnTo>
                  <a:lnTo>
                    <a:pt x="1568" y="328"/>
                  </a:lnTo>
                  <a:lnTo>
                    <a:pt x="1564" y="328"/>
                  </a:lnTo>
                  <a:lnTo>
                    <a:pt x="1554" y="332"/>
                  </a:lnTo>
                  <a:lnTo>
                    <a:pt x="1538" y="338"/>
                  </a:lnTo>
                  <a:lnTo>
                    <a:pt x="1514" y="346"/>
                  </a:lnTo>
                  <a:lnTo>
                    <a:pt x="1486" y="356"/>
                  </a:lnTo>
                  <a:lnTo>
                    <a:pt x="1452" y="370"/>
                  </a:lnTo>
                  <a:lnTo>
                    <a:pt x="1412" y="388"/>
                  </a:lnTo>
                  <a:lnTo>
                    <a:pt x="1370" y="410"/>
                  </a:lnTo>
                  <a:lnTo>
                    <a:pt x="1322" y="436"/>
                  </a:lnTo>
                  <a:lnTo>
                    <a:pt x="1270" y="466"/>
                  </a:lnTo>
                  <a:lnTo>
                    <a:pt x="1216" y="500"/>
                  </a:lnTo>
                  <a:lnTo>
                    <a:pt x="1158" y="540"/>
                  </a:lnTo>
                  <a:lnTo>
                    <a:pt x="1098" y="584"/>
                  </a:lnTo>
                  <a:lnTo>
                    <a:pt x="1034" y="636"/>
                  </a:lnTo>
                  <a:lnTo>
                    <a:pt x="970" y="692"/>
                  </a:lnTo>
                  <a:lnTo>
                    <a:pt x="904" y="756"/>
                  </a:lnTo>
                  <a:lnTo>
                    <a:pt x="836" y="824"/>
                  </a:lnTo>
                  <a:lnTo>
                    <a:pt x="770" y="900"/>
                  </a:lnTo>
                  <a:lnTo>
                    <a:pt x="700" y="984"/>
                  </a:lnTo>
                  <a:lnTo>
                    <a:pt x="632" y="1076"/>
                  </a:lnTo>
                  <a:lnTo>
                    <a:pt x="566" y="1174"/>
                  </a:lnTo>
                  <a:lnTo>
                    <a:pt x="498" y="1280"/>
                  </a:lnTo>
                  <a:lnTo>
                    <a:pt x="434" y="1394"/>
                  </a:lnTo>
                  <a:lnTo>
                    <a:pt x="370" y="1518"/>
                  </a:lnTo>
                  <a:lnTo>
                    <a:pt x="308" y="1650"/>
                  </a:lnTo>
                  <a:lnTo>
                    <a:pt x="248" y="1792"/>
                  </a:lnTo>
                  <a:lnTo>
                    <a:pt x="192" y="1944"/>
                  </a:lnTo>
                  <a:lnTo>
                    <a:pt x="138" y="2104"/>
                  </a:lnTo>
                  <a:lnTo>
                    <a:pt x="88" y="2274"/>
                  </a:lnTo>
                  <a:lnTo>
                    <a:pt x="42" y="2456"/>
                  </a:lnTo>
                  <a:lnTo>
                    <a:pt x="0" y="2648"/>
                  </a:lnTo>
                  <a:close/>
                </a:path>
              </a:pathLst>
            </a:custGeom>
            <a:gradFill rotWithShape="1">
              <a:gsLst>
                <a:gs pos="0">
                  <a:srgbClr val="D11364"/>
                </a:gs>
                <a:gs pos="100000">
                  <a:srgbClr val="61092E"/>
                </a:gs>
              </a:gsLst>
              <a:lin ang="5400000" scaled="1"/>
              <a:tileRect/>
            </a:gradFill>
            <a:ln w="0">
              <a:noFill/>
            </a:ln>
          </p:spPr>
          <p:txBody>
            <a:bodyPr/>
            <a:lstStyle/>
            <a:p>
              <a:endParaRPr lang="zh-CN" altLang="en-US"/>
            </a:p>
          </p:txBody>
        </p:sp>
        <p:sp>
          <p:nvSpPr>
            <p:cNvPr id="140314" name="矩形 73753"/>
            <p:cNvSpPr>
              <a:spLocks noChangeArrowheads="1"/>
            </p:cNvSpPr>
            <p:nvPr/>
          </p:nvSpPr>
          <p:spPr bwMode="auto">
            <a:xfrm>
              <a:off x="2556" y="2310"/>
              <a:ext cx="1900" cy="188"/>
            </a:xfrm>
            <a:prstGeom prst="rect">
              <a:avLst/>
            </a:prstGeom>
            <a:solidFill>
              <a:srgbClr val="00B050"/>
            </a:solidFill>
            <a:ln w="9525">
              <a:solidFill>
                <a:srgbClr val="009900"/>
              </a:solidFill>
              <a:miter lim="800000"/>
            </a:ln>
          </p:spPr>
          <p:txBody>
            <a:bodyPr wrap="none" anchor="ct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1600" b="1" i="0" u="none" strike="noStrike" kern="1200" cap="none" spc="0" normalizeH="0" baseline="0" noProof="0" dirty="0">
                  <a:ln>
                    <a:noFill/>
                  </a:ln>
                  <a:solidFill>
                    <a:srgbClr val="FFFFFF"/>
                  </a:solidFill>
                  <a:effectLst/>
                  <a:uLnTx/>
                  <a:uFillTx/>
                  <a:latin typeface="Verdana" panose="020B0604030504040204" pitchFamily="34" charset="0"/>
                  <a:ea typeface="+mn-ea"/>
                  <a:cs typeface="+mn-cs"/>
                </a:rPr>
                <a:t>2020</a:t>
              </a:r>
              <a:r>
                <a:rPr kumimoji="0" lang="zh-CN" altLang="en-US" sz="1600" b="1" i="0" u="none" strike="noStrike" kern="1200" cap="none" spc="0" normalizeH="0" baseline="0" noProof="0" dirty="0">
                  <a:ln>
                    <a:noFill/>
                  </a:ln>
                  <a:solidFill>
                    <a:srgbClr val="FFFFFF"/>
                  </a:solidFill>
                  <a:effectLst/>
                  <a:uLnTx/>
                  <a:uFillTx/>
                  <a:latin typeface="Verdana" panose="020B0604030504040204" pitchFamily="34" charset="0"/>
                  <a:ea typeface="+mn-ea"/>
                  <a:cs typeface="+mn-cs"/>
                </a:rPr>
                <a:t>年</a:t>
              </a:r>
              <a:endParaRPr kumimoji="0" lang="zh-CN" altLang="en-US" sz="1600" b="1" i="0" u="none" strike="noStrike" kern="1200" cap="none" spc="0" normalizeH="0" baseline="0" noProof="0" dirty="0">
                <a:ln>
                  <a:noFill/>
                </a:ln>
                <a:solidFill>
                  <a:srgbClr val="FFFFFF"/>
                </a:solidFill>
                <a:effectLst/>
                <a:uLnTx/>
                <a:uFillTx/>
                <a:latin typeface="Verdana" panose="020B0604030504040204" pitchFamily="34" charset="0"/>
                <a:ea typeface="+mn-ea"/>
                <a:cs typeface="+mn-cs"/>
              </a:endParaRPr>
            </a:p>
          </p:txBody>
        </p:sp>
        <p:sp>
          <p:nvSpPr>
            <p:cNvPr id="60425" name="任意多边形 73754"/>
            <p:cNvSpPr/>
            <p:nvPr/>
          </p:nvSpPr>
          <p:spPr>
            <a:xfrm>
              <a:off x="2036" y="2494"/>
              <a:ext cx="2415" cy="343"/>
            </a:xfrm>
            <a:custGeom>
              <a:avLst/>
              <a:gdLst/>
              <a:ahLst/>
              <a:cxnLst>
                <a:cxn ang="0">
                  <a:pos x="6513" y="1222"/>
                </a:cxn>
                <a:cxn ang="0">
                  <a:pos x="0" y="1222"/>
                </a:cxn>
                <a:cxn ang="0">
                  <a:pos x="1666" y="0"/>
                </a:cxn>
                <a:cxn ang="0">
                  <a:pos x="7658" y="0"/>
                </a:cxn>
                <a:cxn ang="0">
                  <a:pos x="6513" y="1222"/>
                </a:cxn>
              </a:cxnLst>
              <a:rect l="0" t="0" r="0" b="0"/>
              <a:pathLst>
                <a:path w="2048" h="286">
                  <a:moveTo>
                    <a:pt x="1742" y="286"/>
                  </a:moveTo>
                  <a:lnTo>
                    <a:pt x="0" y="286"/>
                  </a:lnTo>
                  <a:lnTo>
                    <a:pt x="446" y="0"/>
                  </a:lnTo>
                  <a:lnTo>
                    <a:pt x="2048" y="0"/>
                  </a:lnTo>
                  <a:lnTo>
                    <a:pt x="1742" y="286"/>
                  </a:lnTo>
                  <a:close/>
                </a:path>
              </a:pathLst>
            </a:custGeom>
            <a:solidFill>
              <a:srgbClr val="FFFFCC"/>
            </a:solidFill>
            <a:ln w="0" cap="flat" cmpd="sng">
              <a:solidFill>
                <a:srgbClr val="CCCCFF"/>
              </a:solidFill>
              <a:prstDash val="solid"/>
              <a:round/>
              <a:headEnd type="none" w="med" len="med"/>
              <a:tailEnd type="none" w="med" len="med"/>
            </a:ln>
          </p:spPr>
          <p:txBody>
            <a:bodyPr/>
            <a:lstStyle/>
            <a:p>
              <a:endParaRPr lang="zh-CN" altLang="en-US"/>
            </a:p>
          </p:txBody>
        </p:sp>
        <p:sp>
          <p:nvSpPr>
            <p:cNvPr id="140316" name="矩形 73755"/>
            <p:cNvSpPr>
              <a:spLocks noChangeArrowheads="1"/>
            </p:cNvSpPr>
            <p:nvPr/>
          </p:nvSpPr>
          <p:spPr bwMode="auto">
            <a:xfrm>
              <a:off x="2038" y="2836"/>
              <a:ext cx="2055" cy="188"/>
            </a:xfrm>
            <a:prstGeom prst="rect">
              <a:avLst/>
            </a:prstGeom>
            <a:solidFill>
              <a:srgbClr val="FFFFCC"/>
            </a:solidFill>
            <a:ln w="9525">
              <a:solidFill>
                <a:srgbClr val="CCCCFF"/>
              </a:solidFill>
              <a:miter lim="800000"/>
            </a:ln>
          </p:spPr>
          <p:txBody>
            <a:bodyPr wrap="none" anchor="ct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1600" b="1" i="0" u="none" strike="noStrike" kern="1200" cap="none" spc="0" normalizeH="0" baseline="0" noProof="0" dirty="0">
                  <a:ln>
                    <a:noFill/>
                  </a:ln>
                  <a:solidFill>
                    <a:srgbClr val="333399"/>
                  </a:solidFill>
                  <a:effectLst/>
                  <a:uLnTx/>
                  <a:uFillTx/>
                  <a:latin typeface="Verdana" panose="020B0604030504040204" pitchFamily="34" charset="0"/>
                  <a:ea typeface="+mn-ea"/>
                  <a:cs typeface="+mn-cs"/>
                </a:rPr>
                <a:t>2017</a:t>
              </a:r>
              <a:r>
                <a:rPr kumimoji="0" lang="zh-CN" altLang="en-US" sz="1600" b="1" i="0" u="none" strike="noStrike" kern="1200" cap="none" spc="0" normalizeH="0" baseline="0" noProof="0" dirty="0">
                  <a:ln>
                    <a:noFill/>
                  </a:ln>
                  <a:solidFill>
                    <a:srgbClr val="333399"/>
                  </a:solidFill>
                  <a:effectLst/>
                  <a:uLnTx/>
                  <a:uFillTx/>
                  <a:latin typeface="Verdana" panose="020B0604030504040204" pitchFamily="34" charset="0"/>
                  <a:ea typeface="+mn-ea"/>
                  <a:cs typeface="+mn-cs"/>
                </a:rPr>
                <a:t>年</a:t>
              </a:r>
              <a:endParaRPr kumimoji="0" lang="zh-CN" altLang="en-US" sz="1600" b="1" i="0" u="none" strike="noStrike" kern="1200" cap="none" spc="0" normalizeH="0" baseline="0" noProof="0" dirty="0">
                <a:ln>
                  <a:noFill/>
                </a:ln>
                <a:solidFill>
                  <a:srgbClr val="333399"/>
                </a:solidFill>
                <a:effectLst/>
                <a:uLnTx/>
                <a:uFillTx/>
                <a:latin typeface="Verdana" panose="020B0604030504040204" pitchFamily="34" charset="0"/>
                <a:ea typeface="+mn-ea"/>
                <a:cs typeface="+mn-cs"/>
              </a:endParaRPr>
            </a:p>
          </p:txBody>
        </p:sp>
        <p:sp>
          <p:nvSpPr>
            <p:cNvPr id="140317" name="矩形 73756"/>
            <p:cNvSpPr>
              <a:spLocks noChangeArrowheads="1"/>
            </p:cNvSpPr>
            <p:nvPr/>
          </p:nvSpPr>
          <p:spPr bwMode="auto">
            <a:xfrm>
              <a:off x="1514" y="3363"/>
              <a:ext cx="2213" cy="186"/>
            </a:xfrm>
            <a:prstGeom prst="rect">
              <a:avLst/>
            </a:prstGeom>
            <a:gradFill rotWithShape="1">
              <a:gsLst>
                <a:gs pos="0">
                  <a:srgbClr val="1A3C81"/>
                </a:gs>
                <a:gs pos="50000">
                  <a:schemeClr val="tx2"/>
                </a:gs>
                <a:gs pos="100000">
                  <a:srgbClr val="1A3C81"/>
                </a:gs>
              </a:gsLst>
              <a:lin ang="2700000" scaled="1"/>
            </a:gradFill>
            <a:ln w="9525">
              <a:noFill/>
              <a:miter lim="800000"/>
            </a:ln>
          </p:spPr>
          <p:txBody>
            <a:bodyPr wrap="none" anchor="ct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1600" b="1" i="0" u="none" strike="noStrike" kern="1200" cap="none" spc="0" normalizeH="0" baseline="0" noProof="0" dirty="0">
                  <a:ln>
                    <a:noFill/>
                  </a:ln>
                  <a:solidFill>
                    <a:srgbClr val="FFFFFF"/>
                  </a:solidFill>
                  <a:effectLst/>
                  <a:uLnTx/>
                  <a:uFillTx/>
                  <a:latin typeface="Verdana" panose="020B0604030504040204" pitchFamily="34" charset="0"/>
                  <a:ea typeface="+mn-ea"/>
                  <a:cs typeface="+mn-cs"/>
                  <a:sym typeface="Arial" panose="020B0604020202020204" pitchFamily="34" charset="0"/>
                </a:rPr>
                <a:t>2016</a:t>
              </a:r>
              <a:r>
                <a:rPr kumimoji="0" lang="zh-CN" altLang="en-US" sz="1600" b="1" i="0" u="none" strike="noStrike" kern="1200" cap="none" spc="0" normalizeH="0" baseline="0" noProof="0" dirty="0">
                  <a:ln>
                    <a:noFill/>
                  </a:ln>
                  <a:solidFill>
                    <a:srgbClr val="FFFFFF"/>
                  </a:solidFill>
                  <a:effectLst/>
                  <a:uLnTx/>
                  <a:uFillTx/>
                  <a:latin typeface="Verdana" panose="020B0604030504040204" pitchFamily="34" charset="0"/>
                  <a:ea typeface="+mn-ea"/>
                  <a:cs typeface="+mn-cs"/>
                  <a:sym typeface="Arial" panose="020B0604020202020204" pitchFamily="34" charset="0"/>
                </a:rPr>
                <a:t>年</a:t>
              </a:r>
              <a:endParaRPr kumimoji="0" lang="zh-CN" altLang="en-US" sz="1600" b="1" i="0" u="none" strike="noStrike" kern="1200" cap="none" spc="0" normalizeH="0" baseline="0" noProof="0" dirty="0">
                <a:ln>
                  <a:noFill/>
                </a:ln>
                <a:solidFill>
                  <a:srgbClr val="FFFFFF"/>
                </a:solidFill>
                <a:effectLst/>
                <a:uLnTx/>
                <a:uFillTx/>
                <a:latin typeface="Verdana" panose="020B0604030504040204" pitchFamily="34" charset="0"/>
                <a:ea typeface="+mn-ea"/>
                <a:cs typeface="+mn-cs"/>
              </a:endParaRPr>
            </a:p>
          </p:txBody>
        </p:sp>
      </p:grpSp>
      <p:sp>
        <p:nvSpPr>
          <p:cNvPr id="60428" name="标题 1"/>
          <p:cNvSpPr txBox="1"/>
          <p:nvPr/>
        </p:nvSpPr>
        <p:spPr>
          <a:xfrm>
            <a:off x="682625" y="187960"/>
            <a:ext cx="6934200" cy="563563"/>
          </a:xfrm>
          <a:prstGeom prst="rect">
            <a:avLst/>
          </a:prstGeom>
          <a:noFill/>
          <a:ln w="9525">
            <a:noFill/>
          </a:ln>
        </p:spPr>
        <p:txBody>
          <a:bodyPr anchor="t"/>
          <a:lstStyle/>
          <a:p>
            <a:pPr algn="l" eaLnBrk="0" hangingPunct="0"/>
            <a:r>
              <a:rPr lang="zh-CN" altLang="en-US" sz="3200" b="1" dirty="0" smtClean="0">
                <a:solidFill>
                  <a:srgbClr val="B13528"/>
                </a:solidFill>
                <a:latin typeface="微软雅黑" panose="020B0503020204020204" pitchFamily="34" charset="-122"/>
                <a:ea typeface="微软雅黑" panose="020B0503020204020204" pitchFamily="34" charset="-122"/>
                <a:sym typeface="隶书" panose="02010509060101010101" pitchFamily="49" charset="-122"/>
              </a:rPr>
              <a:t>主要目标</a:t>
            </a:r>
            <a:endParaRPr lang="zh-CN" altLang="en-US" sz="3600" b="1" dirty="0">
              <a:solidFill>
                <a:srgbClr val="CC0000"/>
              </a:solidFill>
              <a:latin typeface="微软雅黑" panose="020B0503020204020204" pitchFamily="34" charset="-122"/>
              <a:ea typeface="微软雅黑" panose="020B0503020204020204" pitchFamily="34" charset="-122"/>
              <a:sym typeface="隶书" panose="02010509060101010101" pitchFamily="49" charset="-122"/>
            </a:endParaRPr>
          </a:p>
        </p:txBody>
      </p:sp>
      <p:sp>
        <p:nvSpPr>
          <p:cNvPr id="60429" name="矩形 32"/>
          <p:cNvSpPr/>
          <p:nvPr/>
        </p:nvSpPr>
        <p:spPr>
          <a:xfrm>
            <a:off x="3581400" y="4876800"/>
            <a:ext cx="3886200" cy="583565"/>
          </a:xfrm>
          <a:prstGeom prst="rect">
            <a:avLst/>
          </a:prstGeom>
          <a:noFill/>
          <a:ln w="9525">
            <a:noFill/>
          </a:ln>
        </p:spPr>
        <p:txBody>
          <a:bodyPr anchor="t">
            <a:spAutoFit/>
          </a:bodyPr>
          <a:lstStyle/>
          <a:p>
            <a:pPr algn="ctr"/>
            <a:r>
              <a:rPr lang="zh-CN" altLang="zh-CN" sz="1600" b="1" dirty="0">
                <a:solidFill>
                  <a:schemeClr val="bg1"/>
                </a:solidFill>
                <a:latin typeface="黑体" panose="02010600030101010101" pitchFamily="49" charset="-122"/>
                <a:ea typeface="黑体" panose="02010600030101010101" pitchFamily="49" charset="-122"/>
              </a:rPr>
              <a:t>在</a:t>
            </a:r>
            <a:r>
              <a:rPr lang="en-US" altLang="zh-CN" sz="1600" b="1" dirty="0">
                <a:solidFill>
                  <a:schemeClr val="bg1"/>
                </a:solidFill>
                <a:latin typeface="黑体" panose="02010600030101010101" pitchFamily="49" charset="-122"/>
                <a:ea typeface="黑体" panose="02010600030101010101" pitchFamily="49" charset="-122"/>
              </a:rPr>
              <a:t>200</a:t>
            </a:r>
            <a:r>
              <a:rPr lang="zh-CN" altLang="zh-CN" sz="1600" b="1" dirty="0">
                <a:solidFill>
                  <a:schemeClr val="bg1"/>
                </a:solidFill>
                <a:latin typeface="黑体" panose="02010600030101010101" pitchFamily="49" charset="-122"/>
                <a:ea typeface="黑体" panose="02010600030101010101" pitchFamily="49" charset="-122"/>
              </a:rPr>
              <a:t>个公立医院综合改革试点城市开展家庭医生签约服务</a:t>
            </a:r>
            <a:endParaRPr lang="zh-CN" altLang="en-US" sz="1600" b="1" dirty="0">
              <a:solidFill>
                <a:schemeClr val="bg1"/>
              </a:solidFill>
              <a:latin typeface="黑体" panose="02010600030101010101" pitchFamily="49" charset="-122"/>
              <a:ea typeface="黑体" panose="02010600030101010101" pitchFamily="49" charset="-122"/>
            </a:endParaRPr>
          </a:p>
        </p:txBody>
      </p:sp>
      <p:sp>
        <p:nvSpPr>
          <p:cNvPr id="60430" name="矩形 33"/>
          <p:cNvSpPr/>
          <p:nvPr/>
        </p:nvSpPr>
        <p:spPr>
          <a:xfrm>
            <a:off x="4572000" y="3429000"/>
            <a:ext cx="3962400" cy="583565"/>
          </a:xfrm>
          <a:prstGeom prst="rect">
            <a:avLst/>
          </a:prstGeom>
          <a:noFill/>
          <a:ln w="9525">
            <a:noFill/>
          </a:ln>
        </p:spPr>
        <p:txBody>
          <a:bodyPr anchor="t">
            <a:spAutoFit/>
          </a:bodyPr>
          <a:lstStyle/>
          <a:p>
            <a:r>
              <a:rPr lang="zh-CN" altLang="zh-CN" sz="1600" b="1" dirty="0">
                <a:solidFill>
                  <a:srgbClr val="C00000"/>
                </a:solidFill>
                <a:latin typeface="黑体" panose="02010600030101010101" pitchFamily="49" charset="-122"/>
                <a:ea typeface="黑体" panose="02010600030101010101" pitchFamily="49" charset="-122"/>
              </a:rPr>
              <a:t>家庭医生签约服务覆盖率达到</a:t>
            </a:r>
            <a:r>
              <a:rPr lang="en-US" altLang="zh-CN" sz="1600" b="1" dirty="0">
                <a:solidFill>
                  <a:srgbClr val="C00000"/>
                </a:solidFill>
                <a:latin typeface="黑体" panose="02010600030101010101" pitchFamily="49" charset="-122"/>
                <a:ea typeface="黑体" panose="02010600030101010101" pitchFamily="49" charset="-122"/>
              </a:rPr>
              <a:t>30%</a:t>
            </a:r>
            <a:r>
              <a:rPr lang="zh-CN" altLang="zh-CN" sz="1600" b="1" dirty="0">
                <a:solidFill>
                  <a:srgbClr val="C00000"/>
                </a:solidFill>
                <a:latin typeface="黑体" panose="02010600030101010101" pitchFamily="49" charset="-122"/>
                <a:ea typeface="黑体" panose="02010600030101010101" pitchFamily="49" charset="-122"/>
              </a:rPr>
              <a:t>以上，</a:t>
            </a:r>
            <a:endParaRPr lang="en-US" altLang="zh-CN" sz="1600" b="1" dirty="0">
              <a:solidFill>
                <a:srgbClr val="C00000"/>
              </a:solidFill>
              <a:latin typeface="黑体" panose="02010600030101010101" pitchFamily="49" charset="-122"/>
              <a:ea typeface="黑体" panose="02010600030101010101" pitchFamily="49" charset="-122"/>
            </a:endParaRPr>
          </a:p>
          <a:p>
            <a:r>
              <a:rPr lang="zh-CN" altLang="zh-CN" sz="1600" b="1" dirty="0">
                <a:solidFill>
                  <a:srgbClr val="C00000"/>
                </a:solidFill>
                <a:latin typeface="黑体" panose="02010600030101010101" pitchFamily="49" charset="-122"/>
                <a:ea typeface="黑体" panose="02010600030101010101" pitchFamily="49" charset="-122"/>
              </a:rPr>
              <a:t>重点人群签约服务覆盖率达到</a:t>
            </a:r>
            <a:r>
              <a:rPr lang="en-US" altLang="zh-CN" sz="1600" b="1" dirty="0">
                <a:solidFill>
                  <a:srgbClr val="C00000"/>
                </a:solidFill>
                <a:latin typeface="黑体" panose="02010600030101010101" pitchFamily="49" charset="-122"/>
                <a:ea typeface="黑体" panose="02010600030101010101" pitchFamily="49" charset="-122"/>
              </a:rPr>
              <a:t>60%</a:t>
            </a:r>
            <a:r>
              <a:rPr lang="zh-CN" altLang="zh-CN" sz="1600" b="1" dirty="0">
                <a:solidFill>
                  <a:srgbClr val="C00000"/>
                </a:solidFill>
                <a:latin typeface="黑体" panose="02010600030101010101" pitchFamily="49" charset="-122"/>
                <a:ea typeface="黑体" panose="02010600030101010101" pitchFamily="49" charset="-122"/>
              </a:rPr>
              <a:t>以上。</a:t>
            </a:r>
            <a:endParaRPr lang="en-US" altLang="zh-CN" sz="1600" b="1" dirty="0">
              <a:solidFill>
                <a:srgbClr val="C00000"/>
              </a:solidFill>
              <a:latin typeface="黑体" panose="02010600030101010101" pitchFamily="49" charset="-122"/>
              <a:ea typeface="黑体" panose="02010600030101010101" pitchFamily="49" charset="-122"/>
            </a:endParaRPr>
          </a:p>
        </p:txBody>
      </p:sp>
      <p:sp>
        <p:nvSpPr>
          <p:cNvPr id="60431" name="矩形 34"/>
          <p:cNvSpPr/>
          <p:nvPr/>
        </p:nvSpPr>
        <p:spPr>
          <a:xfrm>
            <a:off x="5410200" y="2209800"/>
            <a:ext cx="4267200" cy="829945"/>
          </a:xfrm>
          <a:prstGeom prst="rect">
            <a:avLst/>
          </a:prstGeom>
          <a:noFill/>
          <a:ln w="9525">
            <a:noFill/>
          </a:ln>
        </p:spPr>
        <p:txBody>
          <a:bodyPr anchor="t">
            <a:spAutoFit/>
          </a:bodyPr>
          <a:lstStyle/>
          <a:p>
            <a:r>
              <a:rPr lang="en-US" altLang="zh-CN" sz="1600" b="1" dirty="0">
                <a:solidFill>
                  <a:schemeClr val="bg1"/>
                </a:solidFill>
                <a:latin typeface="黑体" panose="02010600030101010101" pitchFamily="49" charset="-122"/>
                <a:ea typeface="黑体" panose="02010600030101010101" pitchFamily="49" charset="-122"/>
              </a:rPr>
              <a:t>   </a:t>
            </a:r>
            <a:r>
              <a:rPr lang="zh-CN" altLang="zh-CN" sz="1600" b="1" dirty="0">
                <a:solidFill>
                  <a:schemeClr val="bg1"/>
                </a:solidFill>
                <a:latin typeface="黑体" panose="02010600030101010101" pitchFamily="49" charset="-122"/>
                <a:ea typeface="黑体" panose="02010600030101010101" pitchFamily="49" charset="-122"/>
              </a:rPr>
              <a:t>力争将签约服务扩大到全人群，形成长期稳定的契约服务关系，基本实现家庭医生</a:t>
            </a:r>
            <a:endParaRPr lang="en-US" altLang="zh-CN" sz="1600" b="1" dirty="0">
              <a:solidFill>
                <a:schemeClr val="bg1"/>
              </a:solidFill>
              <a:latin typeface="黑体" panose="02010600030101010101" pitchFamily="49" charset="-122"/>
              <a:ea typeface="黑体" panose="02010600030101010101" pitchFamily="49" charset="-122"/>
            </a:endParaRPr>
          </a:p>
          <a:p>
            <a:r>
              <a:rPr lang="zh-CN" altLang="zh-CN" sz="1600" b="1" dirty="0">
                <a:solidFill>
                  <a:schemeClr val="bg1"/>
                </a:solidFill>
                <a:latin typeface="黑体" panose="02010600030101010101" pitchFamily="49" charset="-122"/>
                <a:ea typeface="黑体" panose="02010600030101010101" pitchFamily="49" charset="-122"/>
              </a:rPr>
              <a:t>签约服务制度的全覆盖。</a:t>
            </a:r>
            <a:r>
              <a:rPr lang="en-US" altLang="zh-CN" sz="1600" b="1" dirty="0">
                <a:solidFill>
                  <a:schemeClr val="bg1"/>
                </a:solidFill>
                <a:latin typeface="黑体" panose="02010600030101010101" pitchFamily="49" charset="-122"/>
                <a:ea typeface="黑体" panose="02010600030101010101" pitchFamily="49" charset="-122"/>
              </a:rPr>
              <a:t> </a:t>
            </a:r>
            <a:endParaRPr lang="zh-CN" altLang="en-US" sz="1600" b="1" dirty="0">
              <a:solidFill>
                <a:schemeClr val="bg1"/>
              </a:solidFill>
              <a:latin typeface="黑体" panose="02010600030101010101" pitchFamily="49" charset="-122"/>
              <a:ea typeface="黑体" panose="02010600030101010101" pitchFamily="49" charset="-122"/>
            </a:endParaRPr>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nvSpPr>
        <p:spPr>
          <a:xfrm>
            <a:off x="762000" y="224790"/>
            <a:ext cx="7086600" cy="563563"/>
          </a:xfrm>
          <a:prstGeom prst="rect">
            <a:avLst/>
          </a:prstGeom>
          <a:noFill/>
          <a:ln w="9525">
            <a:noFill/>
          </a:ln>
        </p:spPr>
        <p:txBody>
          <a:bodyPr anchor="ctr"/>
          <a:lstStyle/>
          <a:p>
            <a:pPr algn="l" eaLnBrk="0" hangingPunct="0"/>
            <a:r>
              <a:rPr lang="zh-CN" altLang="en-US" sz="3200" b="1" dirty="0" smtClean="0">
                <a:solidFill>
                  <a:srgbClr val="B13528"/>
                </a:solidFill>
                <a:latin typeface="微软雅黑" panose="020B0503020204020204" pitchFamily="34" charset="-122"/>
                <a:ea typeface="微软雅黑" panose="020B0503020204020204" pitchFamily="34" charset="-122"/>
                <a:sym typeface="隶书" panose="02010509060101010101" pitchFamily="49" charset="-122"/>
              </a:rPr>
              <a:t>存在问题</a:t>
            </a:r>
            <a:endParaRPr lang="zh-CN" altLang="en-US" sz="2800" b="1" dirty="0">
              <a:solidFill>
                <a:srgbClr val="CC0000"/>
              </a:solidFill>
              <a:latin typeface="微软雅黑" panose="020B0503020204020204" pitchFamily="34" charset="-122"/>
              <a:ea typeface="微软雅黑" panose="020B0503020204020204" pitchFamily="34" charset="-122"/>
              <a:sym typeface="隶书" panose="02010509060101010101" pitchFamily="49" charset="-122"/>
            </a:endParaRPr>
          </a:p>
        </p:txBody>
      </p:sp>
      <p:grpSp>
        <p:nvGrpSpPr>
          <p:cNvPr id="2" name="组合 29"/>
          <p:cNvGrpSpPr/>
          <p:nvPr/>
        </p:nvGrpSpPr>
        <p:grpSpPr>
          <a:xfrm>
            <a:off x="6477000" y="1525588"/>
            <a:ext cx="4038600" cy="3618230"/>
            <a:chOff x="7801" y="2524"/>
            <a:chExt cx="6360" cy="5698"/>
          </a:xfrm>
        </p:grpSpPr>
        <p:sp>
          <p:nvSpPr>
            <p:cNvPr id="61443" name="右箭头 442428"/>
            <p:cNvSpPr/>
            <p:nvPr/>
          </p:nvSpPr>
          <p:spPr>
            <a:xfrm rot="-10793605" flipH="1" flipV="1">
              <a:off x="7801" y="3483"/>
              <a:ext cx="1715" cy="1190"/>
            </a:xfrm>
            <a:prstGeom prst="rightArrow">
              <a:avLst>
                <a:gd name="adj1" fmla="val 46509"/>
                <a:gd name="adj2" fmla="val 37590"/>
              </a:avLst>
            </a:prstGeom>
            <a:gradFill rotWithShape="1">
              <a:gsLst>
                <a:gs pos="0">
                  <a:srgbClr val="FFFFFF">
                    <a:alpha val="0"/>
                  </a:srgbClr>
                </a:gs>
                <a:gs pos="100000">
                  <a:schemeClr val="accent2"/>
                </a:gs>
              </a:gsLst>
              <a:lin ang="0" scaled="1"/>
              <a:tileRect/>
            </a:gradFill>
            <a:ln w="9525">
              <a:noFill/>
            </a:ln>
          </p:spPr>
          <p:txBody>
            <a:bodyPr anchor="t"/>
            <a:lstStyle/>
            <a:p>
              <a:endParaRPr lang="zh-CN" altLang="en-US" dirty="0">
                <a:latin typeface="Arial" panose="020B0604020202020204" pitchFamily="34" charset="0"/>
                <a:ea typeface="Arial" panose="020B0604020202020204" pitchFamily="34" charset="0"/>
              </a:endParaRPr>
            </a:p>
          </p:txBody>
        </p:sp>
        <p:sp>
          <p:nvSpPr>
            <p:cNvPr id="61444" name="圆角矩形 442415"/>
            <p:cNvSpPr/>
            <p:nvPr/>
          </p:nvSpPr>
          <p:spPr>
            <a:xfrm>
              <a:off x="9601" y="2524"/>
              <a:ext cx="4488" cy="5517"/>
            </a:xfrm>
            <a:prstGeom prst="roundRect">
              <a:avLst>
                <a:gd name="adj" fmla="val 8014"/>
              </a:avLst>
            </a:prstGeom>
            <a:solidFill>
              <a:srgbClr val="FFFFFF"/>
            </a:solidFill>
            <a:ln w="28575" cap="flat" cmpd="sng">
              <a:solidFill>
                <a:schemeClr val="accent1"/>
              </a:solidFill>
              <a:prstDash val="solid"/>
              <a:round/>
              <a:headEnd type="none" w="med" len="med"/>
              <a:tailEnd type="none" w="med" len="med"/>
            </a:ln>
          </p:spPr>
          <p:txBody>
            <a:bodyPr anchor="t"/>
            <a:lstStyle/>
            <a:p>
              <a:endParaRPr lang="zh-CN" altLang="en-US" dirty="0">
                <a:latin typeface="Arial" panose="020B0604020202020204" pitchFamily="34" charset="0"/>
                <a:ea typeface="Arial" panose="020B0604020202020204" pitchFamily="34" charset="0"/>
              </a:endParaRPr>
            </a:p>
          </p:txBody>
        </p:sp>
        <p:sp>
          <p:nvSpPr>
            <p:cNvPr id="61445" name="圆角矩形 442416"/>
            <p:cNvSpPr/>
            <p:nvPr/>
          </p:nvSpPr>
          <p:spPr>
            <a:xfrm>
              <a:off x="9701" y="2626"/>
              <a:ext cx="4258" cy="4113"/>
            </a:xfrm>
            <a:prstGeom prst="roundRect">
              <a:avLst>
                <a:gd name="adj" fmla="val 7912"/>
              </a:avLst>
            </a:prstGeom>
            <a:noFill/>
            <a:ln w="9525">
              <a:noFill/>
            </a:ln>
          </p:spPr>
          <p:txBody>
            <a:bodyPr anchor="t"/>
            <a:lstStyle/>
            <a:p>
              <a:endParaRPr lang="zh-CN" altLang="en-US" dirty="0">
                <a:latin typeface="Arial" panose="020B0604020202020204" pitchFamily="34" charset="0"/>
                <a:ea typeface="Arial" panose="020B0604020202020204" pitchFamily="34" charset="0"/>
              </a:endParaRPr>
            </a:p>
          </p:txBody>
        </p:sp>
        <p:sp>
          <p:nvSpPr>
            <p:cNvPr id="442430" name="矩形 442429"/>
            <p:cNvSpPr/>
            <p:nvPr/>
          </p:nvSpPr>
          <p:spPr>
            <a:xfrm>
              <a:off x="9984" y="2746"/>
              <a:ext cx="3537" cy="919"/>
            </a:xfrm>
            <a:prstGeom prst="rect">
              <a:avLst/>
            </a:prstGeom>
            <a:noFill/>
            <a:ln w="9525">
              <a:noFill/>
              <a:miter/>
            </a:ln>
          </p:spPr>
          <p:txBody>
            <a:bodyPr>
              <a:spAutoFit/>
            </a:bodyPr>
            <a:lstStyle/>
            <a:p>
              <a:pPr marL="0" marR="0" lvl="0" indent="0" algn="l" defTabSz="914400" rtl="0" eaLnBrk="1" fontAlgn="base" latinLnBrk="0" hangingPunct="1">
                <a:lnSpc>
                  <a:spcPct val="100000"/>
                </a:lnSpc>
                <a:spcBef>
                  <a:spcPct val="0"/>
                </a:spcBef>
                <a:spcAft>
                  <a:spcPct val="0"/>
                </a:spcAft>
                <a:buClr>
                  <a:srgbClr val="FF0066"/>
                </a:buClr>
                <a:buSzPct val="75000"/>
                <a:buFont typeface="Arial" panose="020B0604020202020204" pitchFamily="34" charset="0"/>
                <a:buNone/>
                <a:defRPr/>
              </a:pPr>
              <a:r>
                <a:rPr kumimoji="0" lang="en-US" altLang="zh-CN" sz="1600" b="1" i="0" u="none" strike="noStrike" kern="1200" cap="none" spc="0" normalizeH="0" baseline="0" noProof="0" dirty="0">
                  <a:ln>
                    <a:noFill/>
                  </a:ln>
                  <a:solidFill>
                    <a:schemeClr val="tx2"/>
                  </a:solidFill>
                  <a:effectLst>
                    <a:outerShdw blurRad="38100" dist="38100" dir="2700000" algn="tl">
                      <a:srgbClr val="C0C0C0"/>
                    </a:outerShdw>
                  </a:effectLst>
                  <a:uLnTx/>
                  <a:uFillTx/>
                  <a:latin typeface="Arial" panose="020B0604020202020204" pitchFamily="34" charset="0"/>
                  <a:ea typeface="+mn-ea"/>
                  <a:cs typeface="Arial" panose="020B0604020202020204" pitchFamily="34" charset="0"/>
                </a:rPr>
                <a:t> 2020</a:t>
              </a:r>
              <a:r>
                <a:rPr kumimoji="0" lang="zh-CN" altLang="en-US" sz="1600" b="1" i="0" u="none" strike="noStrike" kern="1200" cap="none" spc="0" normalizeH="0" baseline="0" noProof="0" dirty="0">
                  <a:ln>
                    <a:noFill/>
                  </a:ln>
                  <a:solidFill>
                    <a:schemeClr val="tx2"/>
                  </a:solidFill>
                  <a:effectLst>
                    <a:outerShdw blurRad="38100" dist="38100" dir="2700000" algn="tl">
                      <a:srgbClr val="C0C0C0"/>
                    </a:outerShdw>
                  </a:effectLst>
                  <a:uLnTx/>
                  <a:uFillTx/>
                  <a:latin typeface="Arial" panose="020B0604020202020204" pitchFamily="34" charset="0"/>
                  <a:ea typeface="+mn-ea"/>
                  <a:cs typeface="Arial" panose="020B0604020202020204" pitchFamily="34" charset="0"/>
                </a:rPr>
                <a:t>目标：每万人口</a:t>
              </a:r>
              <a:r>
                <a:rPr kumimoji="0" lang="en-US" altLang="zh-CN" sz="1600" b="1" i="0" u="none" strike="noStrike" kern="1200" cap="none" spc="0" normalizeH="0" baseline="0" noProof="0" dirty="0">
                  <a:ln>
                    <a:noFill/>
                  </a:ln>
                  <a:solidFill>
                    <a:schemeClr val="tx2"/>
                  </a:solidFill>
                  <a:effectLst>
                    <a:outerShdw blurRad="38100" dist="38100" dir="2700000" algn="tl">
                      <a:srgbClr val="C0C0C0"/>
                    </a:outerShdw>
                  </a:effectLst>
                  <a:uLnTx/>
                  <a:uFillTx/>
                  <a:latin typeface="Arial" panose="020B0604020202020204" pitchFamily="34" charset="0"/>
                  <a:ea typeface="+mn-ea"/>
                  <a:cs typeface="Arial" panose="020B0604020202020204" pitchFamily="34" charset="0"/>
                </a:rPr>
                <a:t>2-3</a:t>
              </a:r>
              <a:r>
                <a:rPr kumimoji="0" lang="zh-CN" altLang="en-US" sz="1600" b="1" i="0" u="none" strike="noStrike" kern="1200" cap="none" spc="0" normalizeH="0" baseline="0" noProof="0" dirty="0">
                  <a:ln>
                    <a:noFill/>
                  </a:ln>
                  <a:solidFill>
                    <a:schemeClr val="tx2"/>
                  </a:solidFill>
                  <a:effectLst>
                    <a:outerShdw blurRad="38100" dist="38100" dir="2700000" algn="tl">
                      <a:srgbClr val="C0C0C0"/>
                    </a:outerShdw>
                  </a:effectLst>
                  <a:uLnTx/>
                  <a:uFillTx/>
                  <a:latin typeface="Arial" panose="020B0604020202020204" pitchFamily="34" charset="0"/>
                  <a:ea typeface="+mn-ea"/>
                  <a:cs typeface="Arial" panose="020B0604020202020204" pitchFamily="34" charset="0"/>
                </a:rPr>
                <a:t>名全科医生</a:t>
              </a:r>
              <a:endParaRPr kumimoji="0" lang="en-US" altLang="zh-CN" sz="1600" b="1" i="0" u="none" strike="noStrike" kern="1200" cap="none" spc="0" normalizeH="0" baseline="0" noProof="0" dirty="0">
                <a:ln>
                  <a:noFill/>
                </a:ln>
                <a:solidFill>
                  <a:schemeClr val="tx2"/>
                </a:solidFill>
                <a:effectLst>
                  <a:outerShdw blurRad="38100" dist="38100" dir="2700000" algn="tl">
                    <a:srgbClr val="C0C0C0"/>
                  </a:outerShdw>
                </a:effectLst>
                <a:uLnTx/>
                <a:uFillTx/>
                <a:latin typeface="Arial" panose="020B0604020202020204" pitchFamily="34" charset="0"/>
                <a:ea typeface="+mn-ea"/>
                <a:cs typeface="Arial" panose="020B0604020202020204" pitchFamily="34" charset="0"/>
              </a:endParaRPr>
            </a:p>
          </p:txBody>
        </p:sp>
        <p:sp>
          <p:nvSpPr>
            <p:cNvPr id="442431" name="矩形 442430"/>
            <p:cNvSpPr/>
            <p:nvPr/>
          </p:nvSpPr>
          <p:spPr>
            <a:xfrm>
              <a:off x="9966" y="4761"/>
              <a:ext cx="3538" cy="531"/>
            </a:xfrm>
            <a:prstGeom prst="rect">
              <a:avLst/>
            </a:prstGeom>
            <a:noFill/>
            <a:ln w="9525">
              <a:noFill/>
              <a:miter/>
            </a:ln>
          </p:spPr>
          <p:txBody>
            <a:bodyPr>
              <a:spAutoFit/>
            </a:bodyPr>
            <a:lstStyle/>
            <a:p>
              <a:pPr marL="0" marR="0" lvl="0" indent="0" algn="l" defTabSz="914400" rtl="0" eaLnBrk="1" fontAlgn="base" latinLnBrk="0" hangingPunct="1">
                <a:lnSpc>
                  <a:spcPct val="100000"/>
                </a:lnSpc>
                <a:spcBef>
                  <a:spcPct val="0"/>
                </a:spcBef>
                <a:spcAft>
                  <a:spcPct val="0"/>
                </a:spcAft>
                <a:buClr>
                  <a:srgbClr val="FF0066"/>
                </a:buClr>
                <a:buSzPct val="75000"/>
                <a:buFont typeface="Arial" panose="020B0604020202020204" pitchFamily="34" charset="0"/>
                <a:buNone/>
                <a:defRPr/>
              </a:pPr>
              <a:r>
                <a:rPr kumimoji="0" lang="en-US" altLang="zh-CN" sz="1600" b="1" i="0" u="none" strike="noStrike" kern="1200" cap="none" spc="0" normalizeH="0" baseline="0" noProof="0" dirty="0">
                  <a:ln>
                    <a:noFill/>
                  </a:ln>
                  <a:solidFill>
                    <a:schemeClr val="accent1"/>
                  </a:solidFill>
                  <a:effectLst>
                    <a:outerShdw blurRad="38100" dist="38100" dir="2700000" algn="tl">
                      <a:srgbClr val="C0C0C0"/>
                    </a:outerShdw>
                  </a:effectLst>
                  <a:uLnTx/>
                  <a:uFillTx/>
                  <a:latin typeface="Arial" panose="020B0604020202020204" pitchFamily="34" charset="0"/>
                  <a:ea typeface="+mn-ea"/>
                  <a:cs typeface="Arial" panose="020B0604020202020204" pitchFamily="34" charset="0"/>
                </a:rPr>
                <a:t> </a:t>
              </a:r>
              <a:r>
                <a:rPr kumimoji="0" lang="zh-CN" altLang="en-US" sz="1600" b="1" i="0" u="none" strike="noStrike" kern="1200" cap="none" spc="0" normalizeH="0" baseline="0" noProof="0" dirty="0">
                  <a:ln>
                    <a:noFill/>
                  </a:ln>
                  <a:solidFill>
                    <a:srgbClr val="C00000"/>
                  </a:solidFill>
                  <a:effectLst>
                    <a:outerShdw blurRad="38100" dist="38100" dir="2700000" algn="tl">
                      <a:srgbClr val="C0C0C0"/>
                    </a:outerShdw>
                  </a:effectLst>
                  <a:uLnTx/>
                  <a:uFillTx/>
                  <a:latin typeface="Arial" panose="020B0604020202020204" pitchFamily="34" charset="0"/>
                  <a:ea typeface="+mn-ea"/>
                  <a:cs typeface="Arial" panose="020B0604020202020204" pitchFamily="34" charset="0"/>
                </a:rPr>
                <a:t>全科医生占比</a:t>
              </a:r>
              <a:endParaRPr kumimoji="0" lang="en-US" altLang="zh-CN" sz="1600" b="1" i="0" u="none" strike="noStrike" kern="1200" cap="none" spc="0" normalizeH="0" baseline="0" noProof="0" dirty="0">
                <a:ln>
                  <a:noFill/>
                </a:ln>
                <a:solidFill>
                  <a:srgbClr val="C00000"/>
                </a:solidFill>
                <a:effectLst>
                  <a:outerShdw blurRad="38100" dist="38100" dir="2700000" algn="tl">
                    <a:srgbClr val="C0C0C0"/>
                  </a:outerShdw>
                </a:effectLst>
                <a:uLnTx/>
                <a:uFillTx/>
                <a:latin typeface="Arial" panose="020B0604020202020204" pitchFamily="34" charset="0"/>
                <a:ea typeface="+mn-ea"/>
                <a:cs typeface="Arial" panose="020B0604020202020204" pitchFamily="34" charset="0"/>
              </a:endParaRPr>
            </a:p>
          </p:txBody>
        </p:sp>
        <p:sp>
          <p:nvSpPr>
            <p:cNvPr id="50247" name="文本框 442431"/>
            <p:cNvSpPr txBox="1">
              <a:spLocks noChangeArrowheads="1"/>
            </p:cNvSpPr>
            <p:nvPr/>
          </p:nvSpPr>
          <p:spPr bwMode="auto">
            <a:xfrm>
              <a:off x="9961" y="3721"/>
              <a:ext cx="3720" cy="919"/>
            </a:xfrm>
            <a:prstGeom prst="rect">
              <a:avLst/>
            </a:prstGeom>
            <a:noFill/>
            <a:ln w="9525">
              <a:noFill/>
              <a:miter lim="800000"/>
            </a:ln>
          </p:spPr>
          <p:txBody>
            <a:bodyPr>
              <a:spAutoFit/>
            </a:bodyPr>
            <a:lstStyle/>
            <a:p>
              <a:pPr marR="0" algn="just" defTabSz="914400" rtl="0" eaLnBrk="0" hangingPunct="0">
                <a:buClrTx/>
                <a:buSzTx/>
                <a:buFont typeface="Arial" panose="020B0604020202020204" pitchFamily="34" charset="0"/>
                <a:buNone/>
                <a:defRPr/>
              </a:pPr>
              <a:r>
                <a:rPr kumimoji="0" lang="zh-CN" altLang="en-US"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mn-ea"/>
                  <a:cs typeface="Arial" panose="020B0604020202020204" pitchFamily="34" charset="0"/>
                </a:rPr>
                <a:t>需        要：</a:t>
              </a:r>
              <a:r>
                <a:rPr kumimoji="0" lang="en-US" altLang="zh-CN"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mn-ea"/>
                  <a:cs typeface="Arial" panose="020B0604020202020204" pitchFamily="34" charset="0"/>
                </a:rPr>
                <a:t>28-42</a:t>
              </a:r>
              <a:r>
                <a:rPr kumimoji="0" lang="zh-CN" altLang="en-US"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mn-ea"/>
                  <a:cs typeface="Arial" panose="020B0604020202020204" pitchFamily="34" charset="0"/>
                </a:rPr>
                <a:t>万</a:t>
              </a:r>
              <a:endParaRPr kumimoji="0" lang="en-US" altLang="zh-CN"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mn-ea"/>
                <a:cs typeface="Arial" panose="020B0604020202020204" pitchFamily="34" charset="0"/>
              </a:endParaRPr>
            </a:p>
            <a:p>
              <a:pPr marR="0" algn="just" defTabSz="914400" rtl="0" eaLnBrk="0" hangingPunct="0">
                <a:buClrTx/>
                <a:buSzTx/>
                <a:buFont typeface="Arial" panose="020B0604020202020204" pitchFamily="34" charset="0"/>
                <a:buNone/>
                <a:defRPr/>
              </a:pPr>
              <a:r>
                <a:rPr kumimoji="0" lang="zh-CN" altLang="en-US"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mn-ea"/>
                  <a:cs typeface="Arial" panose="020B0604020202020204" pitchFamily="34" charset="0"/>
                </a:rPr>
                <a:t>目前仅有：</a:t>
              </a:r>
              <a:r>
                <a:rPr kumimoji="0" lang="en-US" altLang="zh-CN"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mn-ea"/>
                  <a:cs typeface="Arial" panose="020B0604020202020204" pitchFamily="34" charset="0"/>
                </a:rPr>
                <a:t>18.9</a:t>
              </a:r>
              <a:r>
                <a:rPr kumimoji="0" lang="zh-CN" altLang="en-US"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mn-ea"/>
                  <a:cs typeface="Arial" panose="020B0604020202020204" pitchFamily="34" charset="0"/>
                </a:rPr>
                <a:t>万</a:t>
              </a:r>
              <a:endParaRPr kumimoji="0" lang="zh-CN" altLang="en-US" sz="1400" kern="1200" cap="none" spc="0" normalizeH="0" baseline="0" noProof="0" dirty="0">
                <a:solidFill>
                  <a:schemeClr val="tx2"/>
                </a:solidFill>
                <a:latin typeface="Arial" panose="020B0604020202020204" pitchFamily="34" charset="0"/>
                <a:ea typeface="宋体" panose="02010600030101010101" pitchFamily="2" charset="-122"/>
                <a:cs typeface="+mn-cs"/>
              </a:endParaRPr>
            </a:p>
          </p:txBody>
        </p:sp>
        <p:sp>
          <p:nvSpPr>
            <p:cNvPr id="61449" name="文本框 442432"/>
            <p:cNvSpPr txBox="1"/>
            <p:nvPr/>
          </p:nvSpPr>
          <p:spPr>
            <a:xfrm>
              <a:off x="10189" y="5149"/>
              <a:ext cx="3960" cy="1501"/>
            </a:xfrm>
            <a:prstGeom prst="rect">
              <a:avLst/>
            </a:prstGeom>
            <a:noFill/>
            <a:ln w="9525">
              <a:noFill/>
            </a:ln>
          </p:spPr>
          <p:txBody>
            <a:bodyPr anchor="t">
              <a:spAutoFit/>
            </a:bodyPr>
            <a:lstStyle/>
            <a:p>
              <a:pPr eaLnBrk="0" hangingPunct="0"/>
              <a:r>
                <a:rPr lang="zh-CN" altLang="en-US" sz="1400" b="1" dirty="0">
                  <a:solidFill>
                    <a:srgbClr val="C00000"/>
                  </a:solidFill>
                  <a:latin typeface="Arial" panose="020B0604020202020204" pitchFamily="34" charset="0"/>
                  <a:cs typeface="Arial" panose="020B0604020202020204" pitchFamily="34" charset="0"/>
                </a:rPr>
                <a:t>美国：</a:t>
              </a:r>
              <a:r>
                <a:rPr lang="en-US" altLang="zh-CN" sz="1400" b="1" dirty="0">
                  <a:solidFill>
                    <a:srgbClr val="C00000"/>
                  </a:solidFill>
                  <a:latin typeface="Arial" panose="020B0604020202020204" pitchFamily="34" charset="0"/>
                  <a:cs typeface="Arial" panose="020B0604020202020204" pitchFamily="34" charset="0"/>
                </a:rPr>
                <a:t>30%</a:t>
              </a:r>
              <a:endParaRPr lang="en-US" altLang="zh-CN" sz="1400" b="1" dirty="0">
                <a:solidFill>
                  <a:srgbClr val="C00000"/>
                </a:solidFill>
                <a:latin typeface="Arial" panose="020B0604020202020204" pitchFamily="34" charset="0"/>
                <a:cs typeface="Arial" panose="020B0604020202020204" pitchFamily="34" charset="0"/>
              </a:endParaRPr>
            </a:p>
            <a:p>
              <a:pPr eaLnBrk="0" hangingPunct="0"/>
              <a:r>
                <a:rPr lang="zh-CN" altLang="en-US" sz="1400" b="1" dirty="0">
                  <a:solidFill>
                    <a:srgbClr val="C00000"/>
                  </a:solidFill>
                  <a:latin typeface="Arial" panose="020B0604020202020204" pitchFamily="34" charset="0"/>
                  <a:cs typeface="Arial" panose="020B0604020202020204" pitchFamily="34" charset="0"/>
                </a:rPr>
                <a:t>英国、加拿大：</a:t>
              </a:r>
              <a:r>
                <a:rPr lang="en-US" altLang="zh-CN" sz="1400" b="1" dirty="0">
                  <a:solidFill>
                    <a:srgbClr val="C00000"/>
                  </a:solidFill>
                  <a:latin typeface="Arial" panose="020B0604020202020204" pitchFamily="34" charset="0"/>
                  <a:cs typeface="Arial" panose="020B0604020202020204" pitchFamily="34" charset="0"/>
                </a:rPr>
                <a:t>50%</a:t>
              </a:r>
              <a:endParaRPr lang="en-US" altLang="zh-CN" sz="1400" b="1" dirty="0">
                <a:solidFill>
                  <a:srgbClr val="C00000"/>
                </a:solidFill>
                <a:latin typeface="Arial" panose="020B0604020202020204" pitchFamily="34" charset="0"/>
                <a:cs typeface="Arial" panose="020B0604020202020204" pitchFamily="34" charset="0"/>
              </a:endParaRPr>
            </a:p>
            <a:p>
              <a:pPr eaLnBrk="0" hangingPunct="0"/>
              <a:r>
                <a:rPr lang="zh-CN" altLang="en-US" sz="1400" b="1" dirty="0">
                  <a:solidFill>
                    <a:srgbClr val="C00000"/>
                  </a:solidFill>
                  <a:latin typeface="Arial" panose="020B0604020202020204" pitchFamily="34" charset="0"/>
                  <a:cs typeface="Arial" panose="020B0604020202020204" pitchFamily="34" charset="0"/>
                </a:rPr>
                <a:t>我国：</a:t>
              </a:r>
              <a:r>
                <a:rPr lang="en-US" altLang="zh-CN" sz="1400" b="1" dirty="0">
                  <a:solidFill>
                    <a:srgbClr val="C00000"/>
                  </a:solidFill>
                  <a:latin typeface="Arial" panose="020B0604020202020204" pitchFamily="34" charset="0"/>
                  <a:cs typeface="Arial" panose="020B0604020202020204" pitchFamily="34" charset="0"/>
                </a:rPr>
                <a:t>6.3%</a:t>
              </a:r>
              <a:endParaRPr lang="en-US" altLang="zh-CN" sz="1400" b="1" dirty="0">
                <a:solidFill>
                  <a:srgbClr val="C00000"/>
                </a:solidFill>
                <a:latin typeface="Arial" panose="020B0604020202020204" pitchFamily="34" charset="0"/>
                <a:cs typeface="Arial" panose="020B0604020202020204" pitchFamily="34" charset="0"/>
              </a:endParaRPr>
            </a:p>
            <a:p>
              <a:pPr eaLnBrk="0" hangingPunct="0"/>
              <a:endParaRPr lang="en-US" altLang="zh-CN" sz="1400" dirty="0">
                <a:solidFill>
                  <a:srgbClr val="1C1C1C"/>
                </a:solidFill>
                <a:latin typeface="Arial" panose="020B0604020202020204" pitchFamily="34" charset="0"/>
                <a:ea typeface="Arial" panose="020B0604020202020204" pitchFamily="34" charset="0"/>
              </a:endParaRPr>
            </a:p>
          </p:txBody>
        </p:sp>
        <p:grpSp>
          <p:nvGrpSpPr>
            <p:cNvPr id="61450" name="组合 442433"/>
            <p:cNvGrpSpPr/>
            <p:nvPr/>
          </p:nvGrpSpPr>
          <p:grpSpPr>
            <a:xfrm>
              <a:off x="9809" y="2856"/>
              <a:ext cx="265" cy="265"/>
              <a:chOff x="2928" y="2208"/>
              <a:chExt cx="262" cy="262"/>
            </a:xfrm>
          </p:grpSpPr>
          <p:sp>
            <p:nvSpPr>
              <p:cNvPr id="146444" name="椭圆 442434"/>
              <p:cNvSpPr>
                <a:spLocks noChangeArrowheads="1"/>
              </p:cNvSpPr>
              <p:nvPr/>
            </p:nvSpPr>
            <p:spPr bwMode="auto">
              <a:xfrm>
                <a:off x="2928" y="2208"/>
                <a:ext cx="262" cy="262"/>
              </a:xfrm>
              <a:prstGeom prst="ellipse">
                <a:avLst/>
              </a:prstGeom>
              <a:gradFill rotWithShape="1">
                <a:gsLst>
                  <a:gs pos="0">
                    <a:srgbClr val="C0C6D3"/>
                  </a:gs>
                  <a:gs pos="100000">
                    <a:srgbClr val="223864"/>
                  </a:gs>
                </a:gsLst>
                <a:lin ang="2700000" scaled="1"/>
              </a:gradFill>
              <a:ln w="12700">
                <a:solidFill>
                  <a:srgbClr val="F8F8F8"/>
                </a:solidFill>
                <a:round/>
              </a:ln>
              <a:effectLst>
                <a:outerShdw dist="35921" dir="2700000" algn="ctr" rotWithShape="0">
                  <a:srgbClr val="1C1C1C">
                    <a:alpha val="50000"/>
                  </a:srgbClr>
                </a:outerShdw>
              </a:effectLst>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mn-ea"/>
                  <a:cs typeface="Arial" panose="020B0604020202020204" pitchFamily="34" charset="0"/>
                </a:endParaRPr>
              </a:p>
            </p:txBody>
          </p:sp>
          <p:sp>
            <p:nvSpPr>
              <p:cNvPr id="61452" name="椭圆 442435"/>
              <p:cNvSpPr/>
              <p:nvPr/>
            </p:nvSpPr>
            <p:spPr>
              <a:xfrm>
                <a:off x="2949" y="2230"/>
                <a:ext cx="218" cy="218"/>
              </a:xfrm>
              <a:prstGeom prst="ellipse">
                <a:avLst/>
              </a:prstGeom>
              <a:gradFill rotWithShape="1">
                <a:gsLst>
                  <a:gs pos="0">
                    <a:schemeClr val="accent1"/>
                  </a:gs>
                  <a:gs pos="100000">
                    <a:srgbClr val="8EBAE7"/>
                  </a:gs>
                </a:gsLst>
                <a:lin ang="2700000" scaled="1"/>
                <a:tileRect/>
              </a:gradFill>
              <a:ln w="12700">
                <a:noFill/>
              </a:ln>
            </p:spPr>
            <p:txBody>
              <a:bodyPr anchor="t"/>
              <a:lstStyle/>
              <a:p>
                <a:endParaRPr lang="zh-CN" altLang="en-US" dirty="0">
                  <a:latin typeface="Arial" panose="020B0604020202020204" pitchFamily="34" charset="0"/>
                  <a:ea typeface="Arial" panose="020B0604020202020204" pitchFamily="34" charset="0"/>
                </a:endParaRPr>
              </a:p>
            </p:txBody>
          </p:sp>
        </p:grpSp>
        <p:grpSp>
          <p:nvGrpSpPr>
            <p:cNvPr id="61453" name="组合 442436"/>
            <p:cNvGrpSpPr/>
            <p:nvPr/>
          </p:nvGrpSpPr>
          <p:grpSpPr>
            <a:xfrm>
              <a:off x="9809" y="4889"/>
              <a:ext cx="265" cy="265"/>
              <a:chOff x="2928" y="2208"/>
              <a:chExt cx="262" cy="262"/>
            </a:xfrm>
          </p:grpSpPr>
          <p:sp>
            <p:nvSpPr>
              <p:cNvPr id="146447" name="椭圆 442437"/>
              <p:cNvSpPr>
                <a:spLocks noChangeArrowheads="1"/>
              </p:cNvSpPr>
              <p:nvPr/>
            </p:nvSpPr>
            <p:spPr bwMode="auto">
              <a:xfrm>
                <a:off x="2928" y="2208"/>
                <a:ext cx="262" cy="262"/>
              </a:xfrm>
              <a:prstGeom prst="ellipse">
                <a:avLst/>
              </a:prstGeom>
              <a:gradFill rotWithShape="1">
                <a:gsLst>
                  <a:gs pos="0">
                    <a:srgbClr val="C0C6D3"/>
                  </a:gs>
                  <a:gs pos="100000">
                    <a:srgbClr val="223864"/>
                  </a:gs>
                </a:gsLst>
                <a:lin ang="2700000" scaled="1"/>
              </a:gradFill>
              <a:ln w="12700">
                <a:solidFill>
                  <a:srgbClr val="F8F8F8"/>
                </a:solidFill>
                <a:round/>
              </a:ln>
              <a:effectLst>
                <a:outerShdw dist="35921" dir="2700000" algn="ctr" rotWithShape="0">
                  <a:srgbClr val="1C1C1C">
                    <a:alpha val="50000"/>
                  </a:srgbClr>
                </a:outerShdw>
              </a:effectLst>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mn-ea"/>
                  <a:cs typeface="Arial" panose="020B0604020202020204" pitchFamily="34" charset="0"/>
                </a:endParaRPr>
              </a:p>
            </p:txBody>
          </p:sp>
          <p:sp>
            <p:nvSpPr>
              <p:cNvPr id="61455" name="椭圆 442438"/>
              <p:cNvSpPr/>
              <p:nvPr/>
            </p:nvSpPr>
            <p:spPr>
              <a:xfrm>
                <a:off x="2949" y="2230"/>
                <a:ext cx="218" cy="218"/>
              </a:xfrm>
              <a:prstGeom prst="ellipse">
                <a:avLst/>
              </a:prstGeom>
              <a:gradFill rotWithShape="1">
                <a:gsLst>
                  <a:gs pos="0">
                    <a:schemeClr val="accent1"/>
                  </a:gs>
                  <a:gs pos="100000">
                    <a:srgbClr val="8EBAE7"/>
                  </a:gs>
                </a:gsLst>
                <a:lin ang="2700000" scaled="1"/>
                <a:tileRect/>
              </a:gradFill>
              <a:ln w="12700">
                <a:noFill/>
              </a:ln>
            </p:spPr>
            <p:txBody>
              <a:bodyPr anchor="t"/>
              <a:lstStyle/>
              <a:p>
                <a:endParaRPr lang="zh-CN" altLang="en-US" dirty="0">
                  <a:latin typeface="Arial" panose="020B0604020202020204" pitchFamily="34" charset="0"/>
                  <a:ea typeface="Arial" panose="020B0604020202020204" pitchFamily="34" charset="0"/>
                </a:endParaRPr>
              </a:p>
            </p:txBody>
          </p:sp>
        </p:grpSp>
        <p:sp>
          <p:nvSpPr>
            <p:cNvPr id="3" name="矩形 2"/>
            <p:cNvSpPr/>
            <p:nvPr/>
          </p:nvSpPr>
          <p:spPr>
            <a:xfrm>
              <a:off x="9961" y="6241"/>
              <a:ext cx="3538" cy="531"/>
            </a:xfrm>
            <a:prstGeom prst="rect">
              <a:avLst/>
            </a:prstGeom>
            <a:noFill/>
            <a:ln w="9525">
              <a:noFill/>
              <a:miter/>
            </a:ln>
          </p:spPr>
          <p:txBody>
            <a:bodyPr>
              <a:spAutoFit/>
            </a:bodyPr>
            <a:lstStyle/>
            <a:p>
              <a:pPr marL="0" marR="0" lvl="0" indent="0" algn="l" defTabSz="914400" rtl="0" eaLnBrk="1" fontAlgn="base" latinLnBrk="0" hangingPunct="1">
                <a:lnSpc>
                  <a:spcPct val="100000"/>
                </a:lnSpc>
                <a:spcBef>
                  <a:spcPct val="0"/>
                </a:spcBef>
                <a:spcAft>
                  <a:spcPct val="0"/>
                </a:spcAft>
                <a:buClr>
                  <a:srgbClr val="FF0066"/>
                </a:buClr>
                <a:buSzPct val="75000"/>
                <a:buFont typeface="Arial" panose="020B0604020202020204" pitchFamily="34" charset="0"/>
                <a:buNone/>
                <a:defRPr/>
              </a:pPr>
              <a:r>
                <a:rPr kumimoji="0" lang="en-US" altLang="zh-CN" sz="1600" b="1" i="0" u="none" strike="noStrike" kern="1200" cap="none" spc="0" normalizeH="0" baseline="0" noProof="0" dirty="0">
                  <a:ln>
                    <a:noFill/>
                  </a:ln>
                  <a:solidFill>
                    <a:schemeClr val="accent1"/>
                  </a:solidFill>
                  <a:effectLst>
                    <a:outerShdw blurRad="38100" dist="38100" dir="2700000" algn="tl">
                      <a:srgbClr val="C0C0C0"/>
                    </a:outerShdw>
                  </a:effectLst>
                  <a:uLnTx/>
                  <a:uFillTx/>
                  <a:latin typeface="Arial" panose="020B0604020202020204" pitchFamily="34" charset="0"/>
                  <a:ea typeface="+mn-ea"/>
                  <a:cs typeface="Arial" panose="020B0604020202020204" pitchFamily="34" charset="0"/>
                </a:rPr>
                <a:t> </a:t>
              </a:r>
              <a:r>
                <a:rPr kumimoji="0" lang="zh-CN" altLang="en-US" sz="1600" b="1" i="0" u="none" strike="noStrike" kern="1200" cap="none" spc="0" normalizeH="0" baseline="0" noProof="0" dirty="0">
                  <a:ln>
                    <a:noFill/>
                  </a:ln>
                  <a:solidFill>
                    <a:schemeClr val="tx2"/>
                  </a:solidFill>
                  <a:effectLst>
                    <a:outerShdw blurRad="38100" dist="38100" dir="2700000" algn="tl">
                      <a:srgbClr val="C0C0C0"/>
                    </a:outerShdw>
                  </a:effectLst>
                  <a:uLnTx/>
                  <a:uFillTx/>
                  <a:latin typeface="Arial" panose="020B0604020202020204" pitchFamily="34" charset="0"/>
                  <a:ea typeface="+mn-ea"/>
                  <a:cs typeface="Arial" panose="020B0604020202020204" pitchFamily="34" charset="0"/>
                </a:rPr>
                <a:t>每万人口全科医生数</a:t>
              </a:r>
              <a:endParaRPr kumimoji="0" lang="en-US" altLang="zh-CN" sz="1600" b="1" i="0" u="none" strike="noStrike" kern="1200" cap="none" spc="0" normalizeH="0" baseline="0" noProof="0" dirty="0">
                <a:ln>
                  <a:noFill/>
                </a:ln>
                <a:solidFill>
                  <a:schemeClr val="tx2"/>
                </a:solidFill>
                <a:effectLst>
                  <a:outerShdw blurRad="38100" dist="38100" dir="2700000" algn="tl">
                    <a:srgbClr val="C0C0C0"/>
                  </a:outerShdw>
                </a:effectLst>
                <a:uLnTx/>
                <a:uFillTx/>
                <a:latin typeface="Arial" panose="020B0604020202020204" pitchFamily="34" charset="0"/>
                <a:ea typeface="+mn-ea"/>
                <a:cs typeface="Arial" panose="020B0604020202020204" pitchFamily="34" charset="0"/>
              </a:endParaRPr>
            </a:p>
          </p:txBody>
        </p:sp>
        <p:sp>
          <p:nvSpPr>
            <p:cNvPr id="61457" name="文本框 3"/>
            <p:cNvSpPr txBox="1"/>
            <p:nvPr/>
          </p:nvSpPr>
          <p:spPr>
            <a:xfrm>
              <a:off x="10201" y="6721"/>
              <a:ext cx="3960" cy="1501"/>
            </a:xfrm>
            <a:prstGeom prst="rect">
              <a:avLst/>
            </a:prstGeom>
            <a:noFill/>
            <a:ln w="9525">
              <a:noFill/>
            </a:ln>
          </p:spPr>
          <p:txBody>
            <a:bodyPr anchor="t">
              <a:spAutoFit/>
            </a:bodyPr>
            <a:lstStyle/>
            <a:p>
              <a:pPr eaLnBrk="0" hangingPunct="0"/>
              <a:r>
                <a:rPr lang="en-US" altLang="zh-CN" sz="1400" b="1" dirty="0">
                  <a:solidFill>
                    <a:schemeClr val="tx2"/>
                  </a:solidFill>
                  <a:latin typeface="Arial" panose="020B0604020202020204" pitchFamily="34" charset="0"/>
                  <a:cs typeface="Arial" panose="020B0604020202020204" pitchFamily="34" charset="0"/>
                </a:rPr>
                <a:t> </a:t>
              </a:r>
              <a:r>
                <a:rPr lang="zh-CN" altLang="en-US" sz="1400" b="1" dirty="0">
                  <a:solidFill>
                    <a:schemeClr val="tx2"/>
                  </a:solidFill>
                  <a:latin typeface="Arial" panose="020B0604020202020204" pitchFamily="34" charset="0"/>
                  <a:cs typeface="Arial" panose="020B0604020202020204" pitchFamily="34" charset="0"/>
                </a:rPr>
                <a:t>东部：</a:t>
              </a:r>
              <a:r>
                <a:rPr lang="en-US" altLang="zh-CN" sz="1400" b="1" dirty="0">
                  <a:solidFill>
                    <a:schemeClr val="tx2"/>
                  </a:solidFill>
                  <a:latin typeface="Arial" panose="020B0604020202020204" pitchFamily="34" charset="0"/>
                  <a:cs typeface="Arial" panose="020B0604020202020204" pitchFamily="34" charset="0"/>
                </a:rPr>
                <a:t>1.91</a:t>
              </a:r>
              <a:endParaRPr lang="en-US" altLang="zh-CN" sz="1400" b="1" dirty="0">
                <a:solidFill>
                  <a:schemeClr val="tx2"/>
                </a:solidFill>
                <a:latin typeface="Arial" panose="020B0604020202020204" pitchFamily="34" charset="0"/>
                <a:cs typeface="Arial" panose="020B0604020202020204" pitchFamily="34" charset="0"/>
              </a:endParaRPr>
            </a:p>
            <a:p>
              <a:pPr eaLnBrk="0" hangingPunct="0"/>
              <a:r>
                <a:rPr lang="zh-CN" altLang="en-US" sz="1400" b="1" dirty="0">
                  <a:solidFill>
                    <a:schemeClr val="tx2"/>
                  </a:solidFill>
                  <a:latin typeface="Arial" panose="020B0604020202020204" pitchFamily="34" charset="0"/>
                  <a:cs typeface="Arial" panose="020B0604020202020204" pitchFamily="34" charset="0"/>
                </a:rPr>
                <a:t> 中部：</a:t>
              </a:r>
              <a:r>
                <a:rPr lang="en-US" altLang="zh-CN" sz="1400" b="1" dirty="0">
                  <a:solidFill>
                    <a:schemeClr val="tx2"/>
                  </a:solidFill>
                  <a:latin typeface="Arial" panose="020B0604020202020204" pitchFamily="34" charset="0"/>
                  <a:cs typeface="Arial" panose="020B0604020202020204" pitchFamily="34" charset="0"/>
                </a:rPr>
                <a:t>0.91</a:t>
              </a:r>
              <a:endParaRPr lang="en-US" altLang="zh-CN" sz="1400" b="1" dirty="0">
                <a:solidFill>
                  <a:schemeClr val="tx2"/>
                </a:solidFill>
                <a:latin typeface="Arial" panose="020B0604020202020204" pitchFamily="34" charset="0"/>
                <a:cs typeface="Arial" panose="020B0604020202020204" pitchFamily="34" charset="0"/>
              </a:endParaRPr>
            </a:p>
            <a:p>
              <a:pPr eaLnBrk="0" hangingPunct="0"/>
              <a:r>
                <a:rPr lang="zh-CN" altLang="en-US" sz="1400" b="1" dirty="0">
                  <a:solidFill>
                    <a:schemeClr val="tx2"/>
                  </a:solidFill>
                  <a:latin typeface="Arial" panose="020B0604020202020204" pitchFamily="34" charset="0"/>
                  <a:cs typeface="Arial" panose="020B0604020202020204" pitchFamily="34" charset="0"/>
                </a:rPr>
                <a:t> 西部：</a:t>
              </a:r>
              <a:r>
                <a:rPr lang="en-US" altLang="zh-CN" sz="1400" b="1" dirty="0">
                  <a:solidFill>
                    <a:schemeClr val="tx2"/>
                  </a:solidFill>
                  <a:latin typeface="Arial" panose="020B0604020202020204" pitchFamily="34" charset="0"/>
                  <a:cs typeface="Arial" panose="020B0604020202020204" pitchFamily="34" charset="0"/>
                </a:rPr>
                <a:t>0.99</a:t>
              </a:r>
              <a:endParaRPr lang="en-US" altLang="zh-CN" sz="1400" b="1" dirty="0">
                <a:solidFill>
                  <a:schemeClr val="tx2"/>
                </a:solidFill>
                <a:latin typeface="Arial" panose="020B0604020202020204" pitchFamily="34" charset="0"/>
                <a:cs typeface="Arial" panose="020B0604020202020204" pitchFamily="34" charset="0"/>
              </a:endParaRPr>
            </a:p>
            <a:p>
              <a:pPr eaLnBrk="0" hangingPunct="0"/>
              <a:endParaRPr lang="en-US" altLang="zh-CN" sz="1400" dirty="0">
                <a:solidFill>
                  <a:srgbClr val="1C1C1C"/>
                </a:solidFill>
                <a:latin typeface="Arial" panose="020B0604020202020204" pitchFamily="34" charset="0"/>
                <a:ea typeface="Arial" panose="020B0604020202020204" pitchFamily="34" charset="0"/>
              </a:endParaRPr>
            </a:p>
          </p:txBody>
        </p:sp>
        <p:grpSp>
          <p:nvGrpSpPr>
            <p:cNvPr id="61458" name="组合 4"/>
            <p:cNvGrpSpPr/>
            <p:nvPr/>
          </p:nvGrpSpPr>
          <p:grpSpPr>
            <a:xfrm>
              <a:off x="9804" y="6248"/>
              <a:ext cx="265" cy="265"/>
              <a:chOff x="2928" y="2208"/>
              <a:chExt cx="262" cy="262"/>
            </a:xfrm>
          </p:grpSpPr>
          <p:sp>
            <p:nvSpPr>
              <p:cNvPr id="146452" name="椭圆 5"/>
              <p:cNvSpPr>
                <a:spLocks noChangeArrowheads="1"/>
              </p:cNvSpPr>
              <p:nvPr/>
            </p:nvSpPr>
            <p:spPr bwMode="auto">
              <a:xfrm>
                <a:off x="2928" y="2209"/>
                <a:ext cx="262" cy="262"/>
              </a:xfrm>
              <a:prstGeom prst="ellipse">
                <a:avLst/>
              </a:prstGeom>
              <a:gradFill rotWithShape="1">
                <a:gsLst>
                  <a:gs pos="0">
                    <a:srgbClr val="C0C6D3"/>
                  </a:gs>
                  <a:gs pos="100000">
                    <a:srgbClr val="223864"/>
                  </a:gs>
                </a:gsLst>
                <a:lin ang="2700000" scaled="1"/>
              </a:gradFill>
              <a:ln w="12700">
                <a:solidFill>
                  <a:srgbClr val="F8F8F8"/>
                </a:solidFill>
                <a:round/>
              </a:ln>
              <a:effectLst>
                <a:outerShdw dist="35921" dir="2700000" algn="ctr" rotWithShape="0">
                  <a:srgbClr val="1C1C1C">
                    <a:alpha val="50000"/>
                  </a:srgbClr>
                </a:outerShdw>
              </a:effectLst>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mn-ea"/>
                  <a:cs typeface="Arial" panose="020B0604020202020204" pitchFamily="34" charset="0"/>
                </a:endParaRPr>
              </a:p>
            </p:txBody>
          </p:sp>
          <p:sp>
            <p:nvSpPr>
              <p:cNvPr id="61460" name="椭圆 6"/>
              <p:cNvSpPr/>
              <p:nvPr/>
            </p:nvSpPr>
            <p:spPr>
              <a:xfrm>
                <a:off x="2949" y="2230"/>
                <a:ext cx="218" cy="218"/>
              </a:xfrm>
              <a:prstGeom prst="ellipse">
                <a:avLst/>
              </a:prstGeom>
              <a:gradFill rotWithShape="1">
                <a:gsLst>
                  <a:gs pos="0">
                    <a:schemeClr val="accent1"/>
                  </a:gs>
                  <a:gs pos="100000">
                    <a:srgbClr val="8EBAE7"/>
                  </a:gs>
                </a:gsLst>
                <a:lin ang="2700000" scaled="1"/>
                <a:tileRect/>
              </a:gradFill>
              <a:ln w="12700">
                <a:noFill/>
              </a:ln>
            </p:spPr>
            <p:txBody>
              <a:bodyPr anchor="t"/>
              <a:lstStyle/>
              <a:p>
                <a:endParaRPr lang="zh-CN" altLang="en-US" dirty="0">
                  <a:latin typeface="Arial" panose="020B0604020202020204" pitchFamily="34" charset="0"/>
                  <a:ea typeface="Arial" panose="020B0604020202020204" pitchFamily="34" charset="0"/>
                </a:endParaRPr>
              </a:p>
            </p:txBody>
          </p:sp>
        </p:grpSp>
      </p:grpSp>
      <p:grpSp>
        <p:nvGrpSpPr>
          <p:cNvPr id="8" name="组合 33"/>
          <p:cNvGrpSpPr/>
          <p:nvPr/>
        </p:nvGrpSpPr>
        <p:grpSpPr>
          <a:xfrm>
            <a:off x="6477000" y="2819400"/>
            <a:ext cx="3970338" cy="4038600"/>
            <a:chOff x="7798" y="5461"/>
            <a:chExt cx="6253" cy="6358"/>
          </a:xfrm>
        </p:grpSpPr>
        <p:sp>
          <p:nvSpPr>
            <p:cNvPr id="61462" name="上箭头 456760"/>
            <p:cNvSpPr/>
            <p:nvPr/>
          </p:nvSpPr>
          <p:spPr>
            <a:xfrm rot="5400000">
              <a:off x="8098" y="6052"/>
              <a:ext cx="1063" cy="1668"/>
            </a:xfrm>
            <a:prstGeom prst="upArrow">
              <a:avLst>
                <a:gd name="adj1" fmla="val 50092"/>
                <a:gd name="adj2" fmla="val 39904"/>
              </a:avLst>
            </a:prstGeom>
            <a:gradFill rotWithShape="1">
              <a:gsLst>
                <a:gs pos="0">
                  <a:srgbClr val="336699"/>
                </a:gs>
                <a:gs pos="100000">
                  <a:srgbClr val="FFFFFF">
                    <a:alpha val="0"/>
                  </a:srgbClr>
                </a:gs>
              </a:gsLst>
              <a:lin ang="5400000" scaled="1"/>
              <a:tileRect/>
            </a:gradFill>
            <a:ln w="9525">
              <a:noFill/>
            </a:ln>
          </p:spPr>
          <p:txBody>
            <a:bodyPr anchor="t"/>
            <a:lstStyle/>
            <a:p>
              <a:endParaRPr lang="zh-CN" altLang="en-US" dirty="0">
                <a:latin typeface="Arial" panose="020B0604020202020204" pitchFamily="34" charset="0"/>
                <a:ea typeface="Arial" panose="020B0604020202020204" pitchFamily="34" charset="0"/>
              </a:endParaRPr>
            </a:p>
          </p:txBody>
        </p:sp>
        <p:grpSp>
          <p:nvGrpSpPr>
            <p:cNvPr id="61463" name="组合 32"/>
            <p:cNvGrpSpPr/>
            <p:nvPr/>
          </p:nvGrpSpPr>
          <p:grpSpPr>
            <a:xfrm>
              <a:off x="9601" y="5461"/>
              <a:ext cx="4450" cy="6358"/>
              <a:chOff x="9601" y="5461"/>
              <a:chExt cx="4450" cy="6358"/>
            </a:xfrm>
          </p:grpSpPr>
          <p:sp>
            <p:nvSpPr>
              <p:cNvPr id="146457" name="下箭头 441369"/>
              <p:cNvSpPr>
                <a:spLocks noChangeArrowheads="1"/>
              </p:cNvSpPr>
              <p:nvPr/>
            </p:nvSpPr>
            <p:spPr bwMode="auto">
              <a:xfrm>
                <a:off x="11213" y="7205"/>
                <a:ext cx="718" cy="600"/>
              </a:xfrm>
              <a:prstGeom prst="downArrow">
                <a:avLst>
                  <a:gd name="adj1" fmla="val 58889"/>
                  <a:gd name="adj2" fmla="val 60000"/>
                </a:avLst>
              </a:prstGeom>
              <a:solidFill>
                <a:schemeClr val="hlink"/>
              </a:solidFill>
              <a:ln w="19050">
                <a:solidFill>
                  <a:srgbClr val="FFFFFF"/>
                </a:solidFill>
                <a:miter lim="800000"/>
              </a:ln>
              <a:effectLst>
                <a:outerShdw dist="35921" dir="2700000" algn="ctr" rotWithShape="0">
                  <a:schemeClr val="bg2"/>
                </a:outerShdw>
              </a:effectLst>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mn-ea"/>
                  <a:cs typeface="Arial" panose="020B0604020202020204" pitchFamily="34" charset="0"/>
                </a:endParaRPr>
              </a:p>
            </p:txBody>
          </p:sp>
          <p:sp>
            <p:nvSpPr>
              <p:cNvPr id="61465" name="文本框 441386"/>
              <p:cNvSpPr txBox="1"/>
              <p:nvPr/>
            </p:nvSpPr>
            <p:spPr>
              <a:xfrm>
                <a:off x="9648" y="7935"/>
                <a:ext cx="3830" cy="677"/>
              </a:xfrm>
              <a:prstGeom prst="rect">
                <a:avLst/>
              </a:prstGeom>
              <a:noFill/>
              <a:ln w="9525">
                <a:noFill/>
              </a:ln>
            </p:spPr>
            <p:txBody>
              <a:bodyPr anchor="t">
                <a:spAutoFit/>
              </a:bodyPr>
              <a:lstStyle/>
              <a:p>
                <a:pPr algn="ctr">
                  <a:spcBef>
                    <a:spcPct val="50000"/>
                  </a:spcBef>
                </a:pPr>
                <a:r>
                  <a:rPr lang="zh-CN" altLang="en-US" sz="2200" b="1" dirty="0">
                    <a:solidFill>
                      <a:schemeClr val="bg1"/>
                    </a:solidFill>
                    <a:latin typeface="微软雅黑" panose="020B0503020204020204" pitchFamily="34" charset="-122"/>
                    <a:ea typeface="微软雅黑" panose="020B0503020204020204" pitchFamily="34" charset="-122"/>
                  </a:rPr>
                  <a:t>结果评价</a:t>
                </a:r>
                <a:endParaRPr lang="zh-CN" altLang="en-US" sz="2200" b="1" dirty="0">
                  <a:solidFill>
                    <a:schemeClr val="bg1"/>
                  </a:solidFill>
                  <a:latin typeface="微软雅黑" panose="020B0503020204020204" pitchFamily="34" charset="-122"/>
                  <a:ea typeface="微软雅黑" panose="020B0503020204020204" pitchFamily="34" charset="-122"/>
                </a:endParaRPr>
              </a:p>
            </p:txBody>
          </p:sp>
          <p:sp>
            <p:nvSpPr>
              <p:cNvPr id="61466" name="文本框 441388"/>
              <p:cNvSpPr txBox="1"/>
              <p:nvPr/>
            </p:nvSpPr>
            <p:spPr>
              <a:xfrm>
                <a:off x="9698" y="5848"/>
                <a:ext cx="3830" cy="677"/>
              </a:xfrm>
              <a:prstGeom prst="rect">
                <a:avLst/>
              </a:prstGeom>
              <a:noFill/>
              <a:ln w="9525">
                <a:noFill/>
              </a:ln>
            </p:spPr>
            <p:txBody>
              <a:bodyPr anchor="t">
                <a:spAutoFit/>
              </a:bodyPr>
              <a:lstStyle/>
              <a:p>
                <a:pPr algn="ctr">
                  <a:spcBef>
                    <a:spcPct val="50000"/>
                  </a:spcBef>
                </a:pPr>
                <a:r>
                  <a:rPr lang="zh-CN" altLang="en-US" sz="2200" b="1" dirty="0">
                    <a:solidFill>
                      <a:schemeClr val="bg1"/>
                    </a:solidFill>
                    <a:latin typeface="微软雅黑" panose="020B0503020204020204" pitchFamily="34" charset="-122"/>
                    <a:ea typeface="微软雅黑" panose="020B0503020204020204" pitchFamily="34" charset="-122"/>
                  </a:rPr>
                  <a:t>过程评价</a:t>
                </a:r>
                <a:endParaRPr lang="zh-CN" altLang="en-US" sz="2200" b="1" dirty="0">
                  <a:solidFill>
                    <a:schemeClr val="bg1"/>
                  </a:solidFill>
                  <a:latin typeface="微软雅黑" panose="020B0503020204020204" pitchFamily="34" charset="-122"/>
                  <a:ea typeface="微软雅黑" panose="020B0503020204020204" pitchFamily="34" charset="-122"/>
                </a:endParaRPr>
              </a:p>
            </p:txBody>
          </p:sp>
          <p:sp>
            <p:nvSpPr>
              <p:cNvPr id="61467" name="圆角矩形 11"/>
              <p:cNvSpPr/>
              <p:nvPr/>
            </p:nvSpPr>
            <p:spPr>
              <a:xfrm>
                <a:off x="9601" y="5461"/>
                <a:ext cx="4450" cy="6358"/>
              </a:xfrm>
              <a:prstGeom prst="roundRect">
                <a:avLst>
                  <a:gd name="adj" fmla="val 8014"/>
                </a:avLst>
              </a:prstGeom>
              <a:solidFill>
                <a:srgbClr val="FFFFFF"/>
              </a:solidFill>
              <a:ln w="28575" cap="flat" cmpd="sng">
                <a:solidFill>
                  <a:schemeClr val="accent1"/>
                </a:solidFill>
                <a:prstDash val="solid"/>
                <a:round/>
                <a:headEnd type="none" w="med" len="med"/>
                <a:tailEnd type="none" w="med" len="med"/>
              </a:ln>
            </p:spPr>
            <p:txBody>
              <a:bodyPr anchor="t"/>
              <a:lstStyle/>
              <a:p>
                <a:endParaRPr lang="zh-CN" altLang="en-US" dirty="0">
                  <a:latin typeface="Arial" panose="020B0604020202020204" pitchFamily="34" charset="0"/>
                  <a:ea typeface="Arial" panose="020B0604020202020204" pitchFamily="34" charset="0"/>
                </a:endParaRPr>
              </a:p>
            </p:txBody>
          </p:sp>
          <p:sp>
            <p:nvSpPr>
              <p:cNvPr id="61468" name="圆角矩形 12"/>
              <p:cNvSpPr/>
              <p:nvPr/>
            </p:nvSpPr>
            <p:spPr>
              <a:xfrm>
                <a:off x="9663" y="5563"/>
                <a:ext cx="4258" cy="4113"/>
              </a:xfrm>
              <a:prstGeom prst="roundRect">
                <a:avLst>
                  <a:gd name="adj" fmla="val 7912"/>
                </a:avLst>
              </a:prstGeom>
              <a:noFill/>
              <a:ln w="9525">
                <a:noFill/>
              </a:ln>
            </p:spPr>
            <p:txBody>
              <a:bodyPr anchor="t"/>
              <a:lstStyle/>
              <a:p>
                <a:endParaRPr lang="zh-CN" altLang="en-US" dirty="0">
                  <a:latin typeface="Arial" panose="020B0604020202020204" pitchFamily="34" charset="0"/>
                  <a:ea typeface="Arial" panose="020B0604020202020204" pitchFamily="34" charset="0"/>
                </a:endParaRPr>
              </a:p>
            </p:txBody>
          </p:sp>
          <p:sp>
            <p:nvSpPr>
              <p:cNvPr id="14" name="矩形 13"/>
              <p:cNvSpPr/>
              <p:nvPr/>
            </p:nvSpPr>
            <p:spPr>
              <a:xfrm>
                <a:off x="9721" y="5701"/>
                <a:ext cx="3538" cy="531"/>
              </a:xfrm>
              <a:prstGeom prst="rect">
                <a:avLst/>
              </a:prstGeom>
              <a:noFill/>
              <a:ln w="9525">
                <a:noFill/>
                <a:miter/>
              </a:ln>
            </p:spPr>
            <p:txBody>
              <a:bodyPr>
                <a:spAutoFit/>
              </a:bodyPr>
              <a:lstStyle/>
              <a:p>
                <a:pPr marL="0" marR="0" lvl="0" indent="0" algn="l" defTabSz="914400" rtl="0" eaLnBrk="1" fontAlgn="base" latinLnBrk="0" hangingPunct="1">
                  <a:lnSpc>
                    <a:spcPct val="100000"/>
                  </a:lnSpc>
                  <a:spcBef>
                    <a:spcPct val="0"/>
                  </a:spcBef>
                  <a:spcAft>
                    <a:spcPct val="0"/>
                  </a:spcAft>
                  <a:buClr>
                    <a:srgbClr val="FF0066"/>
                  </a:buClr>
                  <a:buSzPct val="75000"/>
                  <a:buFont typeface="Arial" panose="020B0604020202020204" pitchFamily="34" charset="0"/>
                  <a:buNone/>
                  <a:defRPr/>
                </a:pPr>
                <a:r>
                  <a:rPr kumimoji="0" lang="zh-CN" altLang="en-US" sz="1600" b="1" i="0" u="none" strike="noStrike" kern="1200" cap="none" spc="0" normalizeH="0" baseline="0" noProof="1">
                    <a:ln>
                      <a:noFill/>
                    </a:ln>
                    <a:solidFill>
                      <a:srgbClr val="C00000"/>
                    </a:solidFill>
                    <a:effectLst>
                      <a:outerShdw blurRad="38100" dist="38100" dir="2700000" algn="tl">
                        <a:srgbClr val="C0C0C0"/>
                      </a:outerShdw>
                    </a:effectLst>
                    <a:uLnTx/>
                    <a:uFillTx/>
                    <a:latin typeface="黑体" panose="02010600030101010101" pitchFamily="49" charset="-122"/>
                    <a:ea typeface="黑体" panose="02010600030101010101" pitchFamily="49" charset="-122"/>
                    <a:cs typeface="宋体" panose="02010600030101010101" pitchFamily="2" charset="-122"/>
                  </a:rPr>
                  <a:t>高校</a:t>
                </a:r>
                <a:endParaRPr kumimoji="0" lang="zh-CN" altLang="en-US" sz="1600" b="1" i="0" u="none" strike="noStrike" kern="1200" cap="none" spc="0" normalizeH="0" baseline="0" noProof="1">
                  <a:ln>
                    <a:noFill/>
                  </a:ln>
                  <a:solidFill>
                    <a:srgbClr val="C00000"/>
                  </a:solidFill>
                  <a:effectLst>
                    <a:outerShdw blurRad="38100" dist="38100" dir="2700000" algn="tl">
                      <a:srgbClr val="C0C0C0"/>
                    </a:outerShdw>
                  </a:effectLst>
                  <a:uLnTx/>
                  <a:uFillTx/>
                  <a:latin typeface="黑体" panose="02010600030101010101" pitchFamily="49" charset="-122"/>
                  <a:ea typeface="黑体" panose="02010600030101010101" pitchFamily="49" charset="-122"/>
                  <a:cs typeface="宋体" panose="02010600030101010101" pitchFamily="2" charset="-122"/>
                </a:endParaRPr>
              </a:p>
            </p:txBody>
          </p:sp>
          <p:sp>
            <p:nvSpPr>
              <p:cNvPr id="50238" name="文本框 15"/>
              <p:cNvSpPr txBox="1">
                <a:spLocks noChangeArrowheads="1"/>
              </p:cNvSpPr>
              <p:nvPr/>
            </p:nvSpPr>
            <p:spPr bwMode="auto">
              <a:xfrm>
                <a:off x="9721" y="6181"/>
                <a:ext cx="4165" cy="5182"/>
              </a:xfrm>
              <a:prstGeom prst="rect">
                <a:avLst/>
              </a:prstGeom>
              <a:noFill/>
              <a:ln w="9525">
                <a:noFill/>
                <a:miter lim="800000"/>
              </a:ln>
            </p:spPr>
            <p:txBody>
              <a:bodyPr>
                <a:spAutoFit/>
              </a:bodyPr>
              <a:lstStyle/>
              <a:p>
                <a:pPr marL="285750" marR="0" indent="-285750" algn="just" defTabSz="914400" rtl="0" eaLnBrk="0" hangingPunct="0">
                  <a:buClrTx/>
                  <a:buSzTx/>
                  <a:buFont typeface="Arial" panose="020B0604020202020204" pitchFamily="34" charset="0"/>
                  <a:buNone/>
                  <a:defRPr/>
                </a:pPr>
                <a:r>
                  <a:rPr kumimoji="0" lang="zh-CN" altLang="en-US"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mn-ea"/>
                    <a:cs typeface="Arial" panose="020B0604020202020204" pitchFamily="34" charset="0"/>
                  </a:rPr>
                  <a:t>近一半高校没有建立全科医</a:t>
                </a:r>
                <a:endParaRPr kumimoji="0" lang="en-US" altLang="zh-CN"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mn-ea"/>
                  <a:cs typeface="Arial" panose="020B0604020202020204" pitchFamily="34" charset="0"/>
                </a:endParaRPr>
              </a:p>
              <a:p>
                <a:pPr marL="285750" marR="0" indent="-285750" algn="just" defTabSz="914400" rtl="0" eaLnBrk="0" hangingPunct="0">
                  <a:buClrTx/>
                  <a:buSzTx/>
                  <a:buFont typeface="Arial" panose="020B0604020202020204" pitchFamily="34" charset="0"/>
                  <a:buNone/>
                  <a:defRPr/>
                </a:pPr>
                <a:r>
                  <a:rPr kumimoji="0" lang="zh-CN" altLang="en-US"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mn-ea"/>
                    <a:cs typeface="Arial" panose="020B0604020202020204" pitchFamily="34" charset="0"/>
                  </a:rPr>
                  <a:t>学教学机构</a:t>
                </a:r>
                <a:endParaRPr kumimoji="0" lang="en-US" altLang="zh-CN"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mn-ea"/>
                  <a:cs typeface="Arial" panose="020B0604020202020204" pitchFamily="34" charset="0"/>
                </a:endParaRPr>
              </a:p>
              <a:p>
                <a:pPr marL="285750" marR="0" indent="-285750" algn="just" defTabSz="914400" rtl="0" eaLnBrk="0" hangingPunct="0">
                  <a:buClrTx/>
                  <a:buSzTx/>
                  <a:buFont typeface="Arial" panose="020B0604020202020204" pitchFamily="34" charset="0"/>
                  <a:buNone/>
                  <a:defRPr/>
                </a:pPr>
                <a:r>
                  <a:rPr kumimoji="0" lang="zh-CN" altLang="en-US" sz="1600" b="1" kern="1200" cap="none" spc="0" normalizeH="0" baseline="0" noProof="1">
                    <a:solidFill>
                      <a:srgbClr val="C00000"/>
                    </a:solidFill>
                    <a:effectLst>
                      <a:outerShdw blurRad="38100" dist="38100" dir="2700000" algn="tl">
                        <a:srgbClr val="C0C0C0"/>
                      </a:outerShdw>
                    </a:effectLst>
                    <a:latin typeface="黑体" panose="02010600030101010101" pitchFamily="49" charset="-122"/>
                    <a:ea typeface="黑体" panose="02010600030101010101" pitchFamily="49" charset="-122"/>
                    <a:cs typeface="宋体" panose="02010600030101010101" pitchFamily="2" charset="-122"/>
                  </a:rPr>
                  <a:t>规培基地</a:t>
                </a:r>
                <a:endParaRPr kumimoji="0" lang="en-US" altLang="zh-CN" sz="1600" b="1" kern="1200" cap="none" spc="0" normalizeH="0" baseline="0" noProof="1">
                  <a:solidFill>
                    <a:srgbClr val="C00000"/>
                  </a:solidFill>
                  <a:effectLst>
                    <a:outerShdw blurRad="38100" dist="38100" dir="2700000" algn="tl">
                      <a:srgbClr val="C0C0C0"/>
                    </a:outerShdw>
                  </a:effectLst>
                  <a:latin typeface="黑体" panose="02010600030101010101" pitchFamily="49" charset="-122"/>
                  <a:ea typeface="黑体" panose="02010600030101010101" pitchFamily="49" charset="-122"/>
                  <a:cs typeface="宋体" panose="02010600030101010101" pitchFamily="2" charset="-122"/>
                </a:endParaRPr>
              </a:p>
              <a:p>
                <a:pPr marL="285750" marR="0" indent="-285750" algn="just" defTabSz="914400" rtl="0" eaLnBrk="0" hangingPunct="0">
                  <a:buClrTx/>
                  <a:buSzTx/>
                  <a:buFont typeface="Arial" panose="020B0604020202020204" pitchFamily="34" charset="0"/>
                  <a:buNone/>
                  <a:defRPr/>
                </a:pPr>
                <a:r>
                  <a:rPr kumimoji="0" lang="en-US" altLang="zh-CN"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rPr>
                  <a:t>2015</a:t>
                </a:r>
                <a:r>
                  <a:rPr kumimoji="0" lang="zh-CN" altLang="en-US"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rPr>
                  <a:t>年评估的</a:t>
                </a:r>
                <a:r>
                  <a:rPr kumimoji="0" lang="en-US" altLang="zh-CN"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rPr>
                  <a:t>43</a:t>
                </a:r>
                <a:r>
                  <a:rPr kumimoji="0" lang="zh-CN" altLang="en-US"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rPr>
                  <a:t>家全科基</a:t>
                </a:r>
                <a:endParaRPr kumimoji="0" lang="en-US" altLang="zh-CN"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endParaRPr>
              </a:p>
              <a:p>
                <a:pPr marL="285750" marR="0" indent="-285750" algn="just" defTabSz="914400" rtl="0" eaLnBrk="0" hangingPunct="0">
                  <a:buClrTx/>
                  <a:buSzTx/>
                  <a:buFont typeface="Arial" panose="020B0604020202020204" pitchFamily="34" charset="0"/>
                  <a:buNone/>
                  <a:defRPr/>
                </a:pPr>
                <a:r>
                  <a:rPr kumimoji="0" lang="zh-CN" altLang="en-US"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rPr>
                  <a:t>地，仅有</a:t>
                </a:r>
                <a:r>
                  <a:rPr kumimoji="0" lang="en-US" altLang="zh-CN"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rPr>
                  <a:t>2</a:t>
                </a:r>
                <a:r>
                  <a:rPr kumimoji="0" lang="zh-CN" altLang="en-US"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rPr>
                  <a:t>家有独立的全科</a:t>
                </a:r>
                <a:endParaRPr kumimoji="0" lang="en-US" altLang="zh-CN"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endParaRPr>
              </a:p>
              <a:p>
                <a:pPr marR="0" defTabSz="914400" rtl="0">
                  <a:buClr>
                    <a:srgbClr val="FF0066"/>
                  </a:buClr>
                  <a:buSzPct val="75000"/>
                  <a:buFont typeface="Arial" panose="020B0604020202020204" pitchFamily="34" charset="0"/>
                  <a:buNone/>
                  <a:defRPr/>
                </a:pPr>
                <a:r>
                  <a:rPr kumimoji="0" lang="zh-CN" altLang="en-US" sz="1600" b="1" kern="1200" cap="none" spc="0" normalizeH="0" baseline="0" noProof="1">
                    <a:solidFill>
                      <a:srgbClr val="C00000"/>
                    </a:solidFill>
                    <a:effectLst>
                      <a:outerShdw blurRad="38100" dist="38100" dir="2700000" algn="tl">
                        <a:srgbClr val="C0C0C0"/>
                      </a:outerShdw>
                    </a:effectLst>
                    <a:latin typeface="黑体" panose="02010600030101010101" pitchFamily="49" charset="-122"/>
                    <a:ea typeface="黑体" panose="02010600030101010101" pitchFamily="49" charset="-122"/>
                    <a:cs typeface="宋体" panose="02010600030101010101" pitchFamily="2" charset="-122"/>
                  </a:rPr>
                  <a:t>师资队伍</a:t>
                </a:r>
                <a:endParaRPr kumimoji="0" lang="en-US" altLang="zh-CN" sz="1600" b="1" kern="1200" cap="none" spc="0" normalizeH="0" baseline="0" noProof="1">
                  <a:solidFill>
                    <a:srgbClr val="C00000"/>
                  </a:solidFill>
                  <a:effectLst>
                    <a:outerShdw blurRad="38100" dist="38100" dir="2700000" algn="tl">
                      <a:srgbClr val="C0C0C0"/>
                    </a:outerShdw>
                  </a:effectLst>
                  <a:latin typeface="黑体" panose="02010600030101010101" pitchFamily="49" charset="-122"/>
                  <a:ea typeface="黑体" panose="02010600030101010101" pitchFamily="49" charset="-122"/>
                  <a:cs typeface="宋体" panose="02010600030101010101" pitchFamily="2" charset="-122"/>
                </a:endParaRPr>
              </a:p>
              <a:p>
                <a:pPr marL="285750" marR="0" indent="-285750" algn="just" defTabSz="914400" rtl="0" eaLnBrk="0" hangingPunct="0">
                  <a:buClrTx/>
                  <a:buSzTx/>
                  <a:buFont typeface="Arial" panose="020B0604020202020204" pitchFamily="34" charset="0"/>
                  <a:buNone/>
                  <a:defRPr/>
                </a:pPr>
                <a:r>
                  <a:rPr kumimoji="0" lang="zh-CN" altLang="en-US"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rPr>
                  <a:t>全科医生师资队伍薄弱</a:t>
                </a:r>
                <a:endParaRPr kumimoji="0" lang="en-US" altLang="zh-CN"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endParaRPr>
              </a:p>
              <a:p>
                <a:pPr marL="285750" marR="0" indent="-285750" algn="just" defTabSz="914400" rtl="0" eaLnBrk="0" hangingPunct="0">
                  <a:buClrTx/>
                  <a:buSzTx/>
                  <a:buFont typeface="Arial" panose="020B0604020202020204" pitchFamily="34" charset="0"/>
                  <a:buNone/>
                  <a:defRPr/>
                </a:pPr>
                <a:r>
                  <a:rPr kumimoji="0" lang="zh-CN" altLang="en-US"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rPr>
                  <a:t>专科医生带教缺乏针对性</a:t>
                </a:r>
                <a:endParaRPr kumimoji="0" lang="en-US" altLang="zh-CN"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endParaRPr>
              </a:p>
              <a:p>
                <a:pPr marL="285750" marR="0" indent="-285750" algn="just" defTabSz="914400" rtl="0" eaLnBrk="0" hangingPunct="0">
                  <a:buClrTx/>
                  <a:buSzTx/>
                  <a:buFont typeface="Arial" panose="020B0604020202020204" pitchFamily="34" charset="0"/>
                  <a:buNone/>
                  <a:defRPr/>
                </a:pPr>
                <a:r>
                  <a:rPr kumimoji="0" lang="zh-CN" altLang="en-US" sz="1600" b="1" kern="1200" cap="none" spc="0" normalizeH="0" baseline="0" noProof="0" dirty="0">
                    <a:solidFill>
                      <a:srgbClr val="C00000"/>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rPr>
                  <a:t>服务能力</a:t>
                </a:r>
                <a:endParaRPr kumimoji="0" lang="en-US" altLang="zh-CN" sz="1600" b="1" kern="1200" cap="none" spc="0" normalizeH="0" baseline="0" noProof="0" dirty="0">
                  <a:solidFill>
                    <a:srgbClr val="C00000"/>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endParaRPr>
              </a:p>
              <a:p>
                <a:pPr marL="285750" marR="0" indent="-285750" algn="just" defTabSz="914400" rtl="0" eaLnBrk="0" hangingPunct="0">
                  <a:buClrTx/>
                  <a:buSzTx/>
                  <a:buFont typeface="Arial" panose="020B0604020202020204" pitchFamily="34" charset="0"/>
                  <a:buNone/>
                  <a:defRPr/>
                </a:pPr>
                <a:r>
                  <a:rPr kumimoji="0" lang="zh-CN" altLang="en-US"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rPr>
                  <a:t>门诊量占比在下降，基层医</a:t>
                </a:r>
                <a:endParaRPr kumimoji="0" lang="en-US" altLang="zh-CN"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endParaRPr>
              </a:p>
              <a:p>
                <a:pPr marL="285750" marR="0" indent="-285750" algn="just" defTabSz="914400" rtl="0" eaLnBrk="0" hangingPunct="0">
                  <a:buClrTx/>
                  <a:buSzTx/>
                  <a:buFont typeface="Arial" panose="020B0604020202020204" pitchFamily="34" charset="0"/>
                  <a:buNone/>
                  <a:defRPr/>
                </a:pPr>
                <a:r>
                  <a:rPr kumimoji="0" lang="zh-CN" altLang="en-US"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rPr>
                  <a:t>疗机构的服务比例从</a:t>
                </a:r>
                <a:r>
                  <a:rPr kumimoji="0" lang="en-US" altLang="zh-CN"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rPr>
                  <a:t>59.1%</a:t>
                </a:r>
                <a:endParaRPr kumimoji="0" lang="en-US" altLang="zh-CN"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endParaRPr>
              </a:p>
              <a:p>
                <a:pPr marL="285750" marR="0" indent="-285750" algn="just" defTabSz="914400" rtl="0" eaLnBrk="0" hangingPunct="0">
                  <a:buClrTx/>
                  <a:buSzTx/>
                  <a:buFont typeface="Arial" panose="020B0604020202020204" pitchFamily="34" charset="0"/>
                  <a:buNone/>
                  <a:defRPr/>
                </a:pPr>
                <a:r>
                  <a:rPr kumimoji="0" lang="zh-CN" altLang="en-US"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rPr>
                  <a:t>下降到</a:t>
                </a:r>
                <a:r>
                  <a:rPr kumimoji="0" lang="en-US" altLang="zh-CN"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rPr>
                  <a:t>57.4%</a:t>
                </a:r>
                <a:r>
                  <a:rPr kumimoji="0" lang="zh-CN" altLang="en-US"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rPr>
                  <a:t>。</a:t>
                </a:r>
                <a:endParaRPr kumimoji="0" lang="zh-CN" altLang="en-US"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宋体" panose="02010600030101010101" pitchFamily="2" charset="-122"/>
                  <a:cs typeface="Arial" panose="020B0604020202020204" pitchFamily="34" charset="0"/>
                </a:endParaRPr>
              </a:p>
              <a:p>
                <a:pPr marL="285750" marR="0" indent="-285750" algn="just" defTabSz="914400" rtl="0" eaLnBrk="0" hangingPunct="0">
                  <a:buClrTx/>
                  <a:buSzTx/>
                  <a:buFont typeface="Arial" panose="020B0604020202020204" pitchFamily="34" charset="0"/>
                  <a:buNone/>
                  <a:defRPr/>
                </a:pPr>
                <a:endParaRPr kumimoji="0" lang="zh-CN" altLang="en-US" sz="1600" b="1" kern="1200" cap="none" spc="0" normalizeH="0" baseline="0" noProof="0" dirty="0">
                  <a:solidFill>
                    <a:schemeClr val="tx2"/>
                  </a:solidFill>
                  <a:effectLst>
                    <a:outerShdw blurRad="38100" dist="38100" dir="2700000" algn="tl">
                      <a:srgbClr val="C0C0C0"/>
                    </a:outerShdw>
                  </a:effectLst>
                  <a:latin typeface="Arial" panose="020B0604020202020204" pitchFamily="34" charset="0"/>
                  <a:ea typeface="+mn-ea"/>
                  <a:cs typeface="Arial" panose="020B0604020202020204" pitchFamily="34" charset="0"/>
                </a:endParaRPr>
              </a:p>
            </p:txBody>
          </p:sp>
        </p:grpSp>
      </p:grpSp>
      <p:grpSp>
        <p:nvGrpSpPr>
          <p:cNvPr id="10" name="组合 36"/>
          <p:cNvGrpSpPr/>
          <p:nvPr/>
        </p:nvGrpSpPr>
        <p:grpSpPr>
          <a:xfrm>
            <a:off x="2593975" y="1397000"/>
            <a:ext cx="4183063" cy="4291327"/>
            <a:chOff x="1684" y="2200"/>
            <a:chExt cx="6588" cy="6757"/>
          </a:xfrm>
        </p:grpSpPr>
        <p:sp>
          <p:nvSpPr>
            <p:cNvPr id="146469" name="下箭头 34"/>
            <p:cNvSpPr>
              <a:spLocks noChangeArrowheads="1"/>
            </p:cNvSpPr>
            <p:nvPr/>
          </p:nvSpPr>
          <p:spPr bwMode="auto">
            <a:xfrm>
              <a:off x="4569" y="5590"/>
              <a:ext cx="718" cy="600"/>
            </a:xfrm>
            <a:prstGeom prst="downArrow">
              <a:avLst>
                <a:gd name="adj1" fmla="val 58889"/>
                <a:gd name="adj2" fmla="val 60000"/>
              </a:avLst>
            </a:prstGeom>
            <a:solidFill>
              <a:schemeClr val="accent2"/>
            </a:solidFill>
            <a:ln w="19050">
              <a:solidFill>
                <a:srgbClr val="FFFFFF"/>
              </a:solidFill>
              <a:miter lim="800000"/>
            </a:ln>
            <a:effectLst>
              <a:outerShdw dist="35921" dir="2700000" algn="ctr" rotWithShape="0">
                <a:schemeClr val="bg2"/>
              </a:outerShdw>
            </a:effectLst>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mn-ea"/>
                <a:cs typeface="Arial" panose="020B0604020202020204" pitchFamily="34" charset="0"/>
              </a:endParaRPr>
            </a:p>
          </p:txBody>
        </p:sp>
        <p:sp>
          <p:nvSpPr>
            <p:cNvPr id="146470" name="下箭头 441367"/>
            <p:cNvSpPr>
              <a:spLocks noChangeArrowheads="1"/>
            </p:cNvSpPr>
            <p:nvPr/>
          </p:nvSpPr>
          <p:spPr bwMode="auto">
            <a:xfrm>
              <a:off x="4549" y="3565"/>
              <a:ext cx="718" cy="600"/>
            </a:xfrm>
            <a:prstGeom prst="downArrow">
              <a:avLst>
                <a:gd name="adj1" fmla="val 58889"/>
                <a:gd name="adj2" fmla="val 60000"/>
              </a:avLst>
            </a:prstGeom>
            <a:solidFill>
              <a:schemeClr val="folHlink"/>
            </a:solidFill>
            <a:ln w="19050">
              <a:solidFill>
                <a:srgbClr val="FFFFFF"/>
              </a:solidFill>
              <a:miter lim="800000"/>
            </a:ln>
            <a:effectLst>
              <a:outerShdw dist="35921" dir="2700000" algn="ctr" rotWithShape="0">
                <a:schemeClr val="bg2"/>
              </a:outerShdw>
            </a:effectLst>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mn-ea"/>
                <a:cs typeface="Arial" panose="020B0604020202020204" pitchFamily="34" charset="0"/>
              </a:endParaRPr>
            </a:p>
          </p:txBody>
        </p:sp>
        <p:grpSp>
          <p:nvGrpSpPr>
            <p:cNvPr id="61474" name="组合 441376"/>
            <p:cNvGrpSpPr/>
            <p:nvPr/>
          </p:nvGrpSpPr>
          <p:grpSpPr>
            <a:xfrm>
              <a:off x="1704" y="4250"/>
              <a:ext cx="6380" cy="1440"/>
              <a:chOff x="2736" y="1803"/>
              <a:chExt cx="2552" cy="576"/>
            </a:xfrm>
          </p:grpSpPr>
          <p:sp>
            <p:nvSpPr>
              <p:cNvPr id="146477" name="矩形 441377"/>
              <p:cNvSpPr>
                <a:spLocks noChangeArrowheads="1"/>
              </p:cNvSpPr>
              <p:nvPr/>
            </p:nvSpPr>
            <p:spPr bwMode="auto">
              <a:xfrm>
                <a:off x="2736" y="1803"/>
                <a:ext cx="2552" cy="576"/>
              </a:xfrm>
              <a:prstGeom prst="rect">
                <a:avLst/>
              </a:prstGeom>
              <a:solidFill>
                <a:srgbClr val="FFFFFF"/>
              </a:solidFill>
              <a:ln w="9525">
                <a:solidFill>
                  <a:srgbClr val="FFFFFF"/>
                </a:solidFill>
                <a:miter lim="800000"/>
              </a:ln>
              <a:effectLst>
                <a:outerShdw dist="35921" dir="2700000" algn="ctr" rotWithShape="0">
                  <a:schemeClr val="bg2"/>
                </a:outerShdw>
              </a:effectLst>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mn-ea"/>
                  <a:cs typeface="Arial" panose="020B0604020202020204" pitchFamily="34" charset="0"/>
                </a:endParaRPr>
              </a:p>
            </p:txBody>
          </p:sp>
          <p:sp>
            <p:nvSpPr>
              <p:cNvPr id="61476" name="矩形 441378"/>
              <p:cNvSpPr/>
              <p:nvPr/>
            </p:nvSpPr>
            <p:spPr>
              <a:xfrm>
                <a:off x="2743" y="1809"/>
                <a:ext cx="2536" cy="268"/>
              </a:xfrm>
              <a:prstGeom prst="rect">
                <a:avLst/>
              </a:prstGeom>
              <a:solidFill>
                <a:schemeClr val="accent2"/>
              </a:solidFill>
              <a:ln w="9525">
                <a:noFill/>
              </a:ln>
            </p:spPr>
            <p:txBody>
              <a:bodyPr anchor="t"/>
              <a:lstStyle/>
              <a:p>
                <a:endParaRPr lang="zh-CN" altLang="en-US" dirty="0">
                  <a:latin typeface="Arial" panose="020B0604020202020204" pitchFamily="34" charset="0"/>
                  <a:ea typeface="Arial" panose="020B0604020202020204" pitchFamily="34" charset="0"/>
                </a:endParaRPr>
              </a:p>
            </p:txBody>
          </p:sp>
          <p:sp>
            <p:nvSpPr>
              <p:cNvPr id="61477" name="矩形 441379"/>
              <p:cNvSpPr/>
              <p:nvPr/>
            </p:nvSpPr>
            <p:spPr>
              <a:xfrm>
                <a:off x="2744" y="2059"/>
                <a:ext cx="2535" cy="314"/>
              </a:xfrm>
              <a:prstGeom prst="rect">
                <a:avLst/>
              </a:prstGeom>
              <a:gradFill rotWithShape="1">
                <a:gsLst>
                  <a:gs pos="0">
                    <a:srgbClr val="ACCD7A"/>
                  </a:gs>
                  <a:gs pos="100000">
                    <a:schemeClr val="accent2"/>
                  </a:gs>
                </a:gsLst>
                <a:lin ang="2700000" scaled="1"/>
                <a:tileRect/>
              </a:gradFill>
              <a:ln w="9525">
                <a:noFill/>
              </a:ln>
            </p:spPr>
            <p:txBody>
              <a:bodyPr anchor="t"/>
              <a:lstStyle/>
              <a:p>
                <a:endParaRPr lang="zh-CN" altLang="en-US" dirty="0">
                  <a:latin typeface="Arial" panose="020B0604020202020204" pitchFamily="34" charset="0"/>
                  <a:ea typeface="Arial" panose="020B0604020202020204" pitchFamily="34" charset="0"/>
                </a:endParaRPr>
              </a:p>
            </p:txBody>
          </p:sp>
        </p:grpSp>
        <p:sp>
          <p:nvSpPr>
            <p:cNvPr id="61478" name="文本框 441380"/>
            <p:cNvSpPr txBox="1"/>
            <p:nvPr/>
          </p:nvSpPr>
          <p:spPr>
            <a:xfrm>
              <a:off x="2279" y="5040"/>
              <a:ext cx="5180" cy="628"/>
            </a:xfrm>
            <a:prstGeom prst="rect">
              <a:avLst/>
            </a:prstGeom>
            <a:noFill/>
            <a:ln w="9525">
              <a:noFill/>
            </a:ln>
          </p:spPr>
          <p:txBody>
            <a:bodyPr anchor="t">
              <a:spAutoFit/>
            </a:bodyPr>
            <a:lstStyle/>
            <a:p>
              <a:pPr algn="ctr">
                <a:spcBef>
                  <a:spcPct val="50000"/>
                </a:spcBef>
              </a:pPr>
              <a:r>
                <a:rPr lang="en-US" altLang="zh-CN" sz="2000" b="1" dirty="0">
                  <a:solidFill>
                    <a:schemeClr val="bg1"/>
                  </a:solidFill>
                  <a:latin typeface="微软雅黑" panose="020B0503020204020204" pitchFamily="34" charset="-122"/>
                  <a:ea typeface="微软雅黑" panose="020B0503020204020204" pitchFamily="34" charset="-122"/>
                </a:rPr>
                <a:t> </a:t>
              </a:r>
              <a:r>
                <a:rPr lang="zh-CN" altLang="en-US" sz="2000" b="1" dirty="0">
                  <a:solidFill>
                    <a:schemeClr val="bg1"/>
                  </a:solidFill>
                  <a:latin typeface="微软雅黑" panose="020B0503020204020204" pitchFamily="34" charset="-122"/>
                  <a:ea typeface="微软雅黑" panose="020B0503020204020204" pitchFamily="34" charset="-122"/>
                </a:rPr>
                <a:t>质量参差不齐</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nvGrpSpPr>
            <p:cNvPr id="61479" name="组合 441381"/>
            <p:cNvGrpSpPr/>
            <p:nvPr/>
          </p:nvGrpSpPr>
          <p:grpSpPr>
            <a:xfrm>
              <a:off x="1684" y="6240"/>
              <a:ext cx="6380" cy="1440"/>
              <a:chOff x="2728" y="2640"/>
              <a:chExt cx="2552" cy="576"/>
            </a:xfrm>
          </p:grpSpPr>
          <p:sp>
            <p:nvSpPr>
              <p:cNvPr id="146482" name="矩形 441382"/>
              <p:cNvSpPr>
                <a:spLocks noChangeArrowheads="1"/>
              </p:cNvSpPr>
              <p:nvPr/>
            </p:nvSpPr>
            <p:spPr bwMode="auto">
              <a:xfrm>
                <a:off x="2728" y="2640"/>
                <a:ext cx="2552" cy="576"/>
              </a:xfrm>
              <a:prstGeom prst="rect">
                <a:avLst/>
              </a:prstGeom>
              <a:solidFill>
                <a:srgbClr val="FFFFFF"/>
              </a:solidFill>
              <a:ln w="9525">
                <a:solidFill>
                  <a:srgbClr val="FFFFFF"/>
                </a:solidFill>
                <a:miter lim="800000"/>
              </a:ln>
              <a:effectLst>
                <a:outerShdw dist="35921" dir="2700000" algn="ctr" rotWithShape="0">
                  <a:schemeClr val="bg2"/>
                </a:outerShdw>
              </a:effectLst>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mn-ea"/>
                  <a:cs typeface="Arial" panose="020B0604020202020204" pitchFamily="34" charset="0"/>
                </a:endParaRPr>
              </a:p>
            </p:txBody>
          </p:sp>
          <p:sp>
            <p:nvSpPr>
              <p:cNvPr id="61481" name="矩形 441383"/>
              <p:cNvSpPr/>
              <p:nvPr/>
            </p:nvSpPr>
            <p:spPr>
              <a:xfrm>
                <a:off x="2742" y="2646"/>
                <a:ext cx="2529" cy="262"/>
              </a:xfrm>
              <a:prstGeom prst="rect">
                <a:avLst/>
              </a:prstGeom>
              <a:solidFill>
                <a:schemeClr val="hlink"/>
              </a:solidFill>
              <a:ln w="9525">
                <a:noFill/>
              </a:ln>
            </p:spPr>
            <p:txBody>
              <a:bodyPr anchor="t"/>
              <a:lstStyle/>
              <a:p>
                <a:endParaRPr lang="zh-CN" altLang="en-US" dirty="0">
                  <a:latin typeface="Arial" panose="020B0604020202020204" pitchFamily="34" charset="0"/>
                  <a:ea typeface="Arial" panose="020B0604020202020204" pitchFamily="34" charset="0"/>
                </a:endParaRPr>
              </a:p>
            </p:txBody>
          </p:sp>
          <p:sp>
            <p:nvSpPr>
              <p:cNvPr id="61482" name="矩形 441384"/>
              <p:cNvSpPr/>
              <p:nvPr/>
            </p:nvSpPr>
            <p:spPr>
              <a:xfrm>
                <a:off x="2736" y="2896"/>
                <a:ext cx="2535" cy="314"/>
              </a:xfrm>
              <a:prstGeom prst="rect">
                <a:avLst/>
              </a:prstGeom>
              <a:gradFill rotWithShape="1">
                <a:gsLst>
                  <a:gs pos="0">
                    <a:srgbClr val="92ADBA"/>
                  </a:gs>
                  <a:gs pos="100000">
                    <a:schemeClr val="hlink"/>
                  </a:gs>
                </a:gsLst>
                <a:lin ang="2700000" scaled="1"/>
                <a:tileRect/>
              </a:gradFill>
              <a:ln w="9525">
                <a:noFill/>
              </a:ln>
            </p:spPr>
            <p:txBody>
              <a:bodyPr anchor="t"/>
              <a:lstStyle/>
              <a:p>
                <a:endParaRPr lang="zh-CN" altLang="en-US" dirty="0">
                  <a:latin typeface="Arial" panose="020B0604020202020204" pitchFamily="34" charset="0"/>
                  <a:ea typeface="Arial" panose="020B0604020202020204" pitchFamily="34" charset="0"/>
                </a:endParaRPr>
              </a:p>
            </p:txBody>
          </p:sp>
        </p:grpSp>
        <p:sp>
          <p:nvSpPr>
            <p:cNvPr id="61483" name="文本框 441385"/>
            <p:cNvSpPr txBox="1"/>
            <p:nvPr/>
          </p:nvSpPr>
          <p:spPr>
            <a:xfrm>
              <a:off x="2284" y="7067"/>
              <a:ext cx="5180" cy="628"/>
            </a:xfrm>
            <a:prstGeom prst="rect">
              <a:avLst/>
            </a:prstGeom>
            <a:noFill/>
            <a:ln w="9525">
              <a:noFill/>
            </a:ln>
          </p:spPr>
          <p:txBody>
            <a:bodyPr anchor="t">
              <a:spAutoFit/>
            </a:bodyPr>
            <a:lstStyle/>
            <a:p>
              <a:pPr algn="ctr">
                <a:spcBef>
                  <a:spcPct val="50000"/>
                </a:spcBef>
              </a:pPr>
              <a:r>
                <a:rPr lang="en-US" altLang="zh-CN" sz="2000" b="1" dirty="0">
                  <a:solidFill>
                    <a:schemeClr val="bg1"/>
                  </a:solidFill>
                  <a:latin typeface="微软雅黑" panose="020B0503020204020204" pitchFamily="34" charset="-122"/>
                  <a:ea typeface="微软雅黑" panose="020B0503020204020204" pitchFamily="34" charset="-122"/>
                </a:rPr>
                <a:t> </a:t>
              </a:r>
              <a:r>
                <a:rPr lang="zh-CN" altLang="en-US" sz="2000" b="1" dirty="0">
                  <a:solidFill>
                    <a:schemeClr val="bg1"/>
                  </a:solidFill>
                  <a:latin typeface="微软雅黑" panose="020B0503020204020204" pitchFamily="34" charset="-122"/>
                  <a:ea typeface="微软雅黑" panose="020B0503020204020204" pitchFamily="34" charset="-122"/>
                </a:rPr>
                <a:t>岗位吸引力不足</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61484" name="文本框 441387"/>
            <p:cNvSpPr txBox="1"/>
            <p:nvPr/>
          </p:nvSpPr>
          <p:spPr>
            <a:xfrm>
              <a:off x="3034" y="4240"/>
              <a:ext cx="3830" cy="677"/>
            </a:xfrm>
            <a:prstGeom prst="rect">
              <a:avLst/>
            </a:prstGeom>
            <a:noFill/>
            <a:ln w="9525">
              <a:noFill/>
            </a:ln>
          </p:spPr>
          <p:txBody>
            <a:bodyPr anchor="t">
              <a:spAutoFit/>
            </a:bodyPr>
            <a:lstStyle/>
            <a:p>
              <a:pPr algn="ctr">
                <a:spcBef>
                  <a:spcPct val="50000"/>
                </a:spcBef>
              </a:pPr>
              <a:r>
                <a:rPr lang="zh-CN" altLang="en-US" sz="2000" b="1" dirty="0">
                  <a:solidFill>
                    <a:schemeClr val="bg1"/>
                  </a:solidFill>
                  <a:latin typeface="微软雅黑" panose="020B0503020204020204" pitchFamily="34" charset="-122"/>
                  <a:ea typeface="微软雅黑" panose="020B0503020204020204" pitchFamily="34" charset="-122"/>
                </a:rPr>
                <a:t>体系不健</a:t>
              </a:r>
              <a:r>
                <a:rPr lang="zh-CN" altLang="en-US" sz="2200" b="1" dirty="0">
                  <a:solidFill>
                    <a:schemeClr val="bg1"/>
                  </a:solidFill>
                  <a:latin typeface="微软雅黑" panose="020B0503020204020204" pitchFamily="34" charset="-122"/>
                  <a:ea typeface="微软雅黑" panose="020B0503020204020204" pitchFamily="34" charset="-122"/>
                </a:rPr>
                <a:t>全</a:t>
              </a:r>
              <a:endParaRPr lang="zh-CN" altLang="en-US" sz="2200" b="1" dirty="0">
                <a:solidFill>
                  <a:schemeClr val="bg1"/>
                </a:solidFill>
                <a:latin typeface="微软雅黑" panose="020B0503020204020204" pitchFamily="34" charset="-122"/>
                <a:ea typeface="微软雅黑" panose="020B0503020204020204" pitchFamily="34" charset="-122"/>
              </a:endParaRPr>
            </a:p>
          </p:txBody>
        </p:sp>
        <p:grpSp>
          <p:nvGrpSpPr>
            <p:cNvPr id="61485" name="组合 441397"/>
            <p:cNvGrpSpPr/>
            <p:nvPr/>
          </p:nvGrpSpPr>
          <p:grpSpPr>
            <a:xfrm>
              <a:off x="1684" y="2242"/>
              <a:ext cx="6380" cy="1440"/>
              <a:chOff x="2728" y="983"/>
              <a:chExt cx="2552" cy="576"/>
            </a:xfrm>
          </p:grpSpPr>
          <p:sp>
            <p:nvSpPr>
              <p:cNvPr id="146488" name="矩形 441398"/>
              <p:cNvSpPr>
                <a:spLocks noChangeArrowheads="1"/>
              </p:cNvSpPr>
              <p:nvPr/>
            </p:nvSpPr>
            <p:spPr bwMode="auto">
              <a:xfrm>
                <a:off x="2728" y="983"/>
                <a:ext cx="2552" cy="576"/>
              </a:xfrm>
              <a:prstGeom prst="rect">
                <a:avLst/>
              </a:prstGeom>
              <a:solidFill>
                <a:srgbClr val="FFFFFF"/>
              </a:solidFill>
              <a:ln w="9525">
                <a:solidFill>
                  <a:srgbClr val="FFFFFF"/>
                </a:solidFill>
                <a:miter lim="800000"/>
              </a:ln>
              <a:effectLst>
                <a:outerShdw dist="35921" dir="2700000" algn="ctr" rotWithShape="0">
                  <a:schemeClr val="bg2"/>
                </a:outerShdw>
              </a:effectLst>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mn-ea"/>
                  <a:cs typeface="Arial" panose="020B0604020202020204" pitchFamily="34" charset="0"/>
                </a:endParaRPr>
              </a:p>
            </p:txBody>
          </p:sp>
          <p:sp>
            <p:nvSpPr>
              <p:cNvPr id="61487" name="矩形 441399"/>
              <p:cNvSpPr/>
              <p:nvPr/>
            </p:nvSpPr>
            <p:spPr>
              <a:xfrm>
                <a:off x="2741" y="989"/>
                <a:ext cx="2530" cy="262"/>
              </a:xfrm>
              <a:prstGeom prst="rect">
                <a:avLst/>
              </a:prstGeom>
              <a:solidFill>
                <a:schemeClr val="folHlink"/>
              </a:solidFill>
              <a:ln w="9525">
                <a:noFill/>
              </a:ln>
            </p:spPr>
            <p:txBody>
              <a:bodyPr anchor="t"/>
              <a:lstStyle/>
              <a:p>
                <a:endParaRPr lang="zh-CN" altLang="en-US" dirty="0">
                  <a:latin typeface="Arial" panose="020B0604020202020204" pitchFamily="34" charset="0"/>
                  <a:ea typeface="Arial" panose="020B0604020202020204" pitchFamily="34" charset="0"/>
                </a:endParaRPr>
              </a:p>
            </p:txBody>
          </p:sp>
          <p:sp>
            <p:nvSpPr>
              <p:cNvPr id="61488" name="矩形 441400"/>
              <p:cNvSpPr/>
              <p:nvPr/>
            </p:nvSpPr>
            <p:spPr>
              <a:xfrm>
                <a:off x="2736" y="1239"/>
                <a:ext cx="2535" cy="314"/>
              </a:xfrm>
              <a:prstGeom prst="rect">
                <a:avLst/>
              </a:prstGeom>
              <a:gradFill rotWithShape="1">
                <a:gsLst>
                  <a:gs pos="0">
                    <a:srgbClr val="A4BDD6"/>
                  </a:gs>
                  <a:gs pos="100000">
                    <a:schemeClr val="folHlink"/>
                  </a:gs>
                </a:gsLst>
                <a:lin ang="2700000" scaled="1"/>
                <a:tileRect/>
              </a:gradFill>
              <a:ln w="9525">
                <a:noFill/>
              </a:ln>
            </p:spPr>
            <p:txBody>
              <a:bodyPr anchor="t"/>
              <a:lstStyle/>
              <a:p>
                <a:endParaRPr lang="zh-CN" altLang="en-US" dirty="0">
                  <a:latin typeface="Arial" panose="020B0604020202020204" pitchFamily="34" charset="0"/>
                  <a:ea typeface="Arial" panose="020B0604020202020204" pitchFamily="34" charset="0"/>
                </a:endParaRPr>
              </a:p>
            </p:txBody>
          </p:sp>
        </p:grpSp>
        <p:sp>
          <p:nvSpPr>
            <p:cNvPr id="61489" name="文本框 441401"/>
            <p:cNvSpPr txBox="1"/>
            <p:nvPr/>
          </p:nvSpPr>
          <p:spPr>
            <a:xfrm>
              <a:off x="2279" y="3000"/>
              <a:ext cx="5993" cy="628"/>
            </a:xfrm>
            <a:prstGeom prst="rect">
              <a:avLst/>
            </a:prstGeom>
            <a:noFill/>
            <a:ln w="9525">
              <a:noFill/>
            </a:ln>
          </p:spPr>
          <p:txBody>
            <a:bodyPr anchor="t">
              <a:spAutoFit/>
            </a:bodyPr>
            <a:lstStyle/>
            <a:p>
              <a:pPr algn="ctr">
                <a:spcBef>
                  <a:spcPct val="50000"/>
                </a:spcBef>
              </a:pPr>
              <a:r>
                <a:rPr lang="zh-CN" altLang="en-US" sz="2000" b="1" dirty="0">
                  <a:solidFill>
                    <a:schemeClr val="bg1"/>
                  </a:solidFill>
                  <a:latin typeface="微软雅黑" panose="020B0503020204020204" pitchFamily="34" charset="-122"/>
                  <a:ea typeface="微软雅黑" panose="020B0503020204020204" pitchFamily="34" charset="-122"/>
                </a:rPr>
                <a:t>结构不优，分布不均</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61490" name="文本框 441402"/>
            <p:cNvSpPr txBox="1"/>
            <p:nvPr/>
          </p:nvSpPr>
          <p:spPr>
            <a:xfrm>
              <a:off x="3034" y="2200"/>
              <a:ext cx="4405" cy="628"/>
            </a:xfrm>
            <a:prstGeom prst="rect">
              <a:avLst/>
            </a:prstGeom>
            <a:noFill/>
            <a:ln w="9525">
              <a:noFill/>
            </a:ln>
          </p:spPr>
          <p:txBody>
            <a:bodyPr anchor="t">
              <a:spAutoFit/>
            </a:bodyPr>
            <a:lstStyle/>
            <a:p>
              <a:pPr algn="ctr">
                <a:spcBef>
                  <a:spcPct val="50000"/>
                </a:spcBef>
              </a:pPr>
              <a:r>
                <a:rPr lang="zh-CN" altLang="en-US" sz="2000" b="1" dirty="0">
                  <a:solidFill>
                    <a:schemeClr val="bg1"/>
                  </a:solidFill>
                  <a:latin typeface="微软雅黑" panose="020B0503020204020204" pitchFamily="34" charset="-122"/>
                  <a:ea typeface="微软雅黑" panose="020B0503020204020204" pitchFamily="34" charset="-122"/>
                </a:rPr>
                <a:t>数量不足，质量不高</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61491" name="文本框 30"/>
            <p:cNvSpPr txBox="1"/>
            <p:nvPr/>
          </p:nvSpPr>
          <p:spPr>
            <a:xfrm>
              <a:off x="3000" y="6240"/>
              <a:ext cx="3830" cy="628"/>
            </a:xfrm>
            <a:prstGeom prst="rect">
              <a:avLst/>
            </a:prstGeom>
            <a:noFill/>
            <a:ln w="9525">
              <a:noFill/>
            </a:ln>
          </p:spPr>
          <p:txBody>
            <a:bodyPr anchor="t">
              <a:spAutoFit/>
            </a:bodyPr>
            <a:lstStyle/>
            <a:p>
              <a:pPr algn="ctr">
                <a:spcBef>
                  <a:spcPct val="50000"/>
                </a:spcBef>
              </a:pPr>
              <a:r>
                <a:rPr lang="zh-CN" altLang="en-US" sz="2000" b="1" dirty="0">
                  <a:solidFill>
                    <a:schemeClr val="bg1"/>
                  </a:solidFill>
                  <a:latin typeface="微软雅黑" panose="020B0503020204020204" pitchFamily="34" charset="-122"/>
                  <a:ea typeface="微软雅黑" panose="020B0503020204020204" pitchFamily="34" charset="-122"/>
                </a:rPr>
                <a:t>政策不到位</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61492" name="文本框 31"/>
            <p:cNvSpPr txBox="1"/>
            <p:nvPr/>
          </p:nvSpPr>
          <p:spPr>
            <a:xfrm>
              <a:off x="3000" y="8280"/>
              <a:ext cx="3830" cy="677"/>
            </a:xfrm>
            <a:prstGeom prst="rect">
              <a:avLst/>
            </a:prstGeom>
            <a:noFill/>
            <a:ln w="9525">
              <a:noFill/>
            </a:ln>
          </p:spPr>
          <p:txBody>
            <a:bodyPr anchor="t">
              <a:spAutoFit/>
            </a:bodyPr>
            <a:lstStyle/>
            <a:p>
              <a:pPr algn="ctr">
                <a:spcBef>
                  <a:spcPct val="50000"/>
                </a:spcBef>
              </a:pPr>
              <a:r>
                <a:rPr lang="zh-CN" altLang="en-US" sz="2200" b="1" dirty="0">
                  <a:solidFill>
                    <a:schemeClr val="bg1"/>
                  </a:solidFill>
                  <a:latin typeface="微软雅黑" panose="020B0503020204020204" pitchFamily="34" charset="-122"/>
                  <a:ea typeface="微软雅黑" panose="020B0503020204020204" pitchFamily="34" charset="-122"/>
                </a:rPr>
                <a:t>结果评价</a:t>
              </a:r>
              <a:endParaRPr lang="zh-CN" altLang="en-US" sz="2200" b="1" dirty="0">
                <a:solidFill>
                  <a:schemeClr val="bg1"/>
                </a:solidFill>
                <a:latin typeface="微软雅黑" panose="020B0503020204020204" pitchFamily="34" charset="-122"/>
                <a:ea typeface="微软雅黑" panose="020B0503020204020204" pitchFamily="34" charset="-122"/>
              </a:endParaRPr>
            </a:p>
          </p:txBody>
        </p:sp>
      </p:grpSp>
      <p:grpSp>
        <p:nvGrpSpPr>
          <p:cNvPr id="15" name="组合 37"/>
          <p:cNvGrpSpPr/>
          <p:nvPr/>
        </p:nvGrpSpPr>
        <p:grpSpPr>
          <a:xfrm>
            <a:off x="6781800" y="2819400"/>
            <a:ext cx="3733800" cy="4038600"/>
            <a:chOff x="8936" y="3214"/>
            <a:chExt cx="5880" cy="6359"/>
          </a:xfrm>
        </p:grpSpPr>
        <p:sp>
          <p:nvSpPr>
            <p:cNvPr id="61494" name="圆角矩形 38"/>
            <p:cNvSpPr/>
            <p:nvPr/>
          </p:nvSpPr>
          <p:spPr>
            <a:xfrm>
              <a:off x="10256" y="3214"/>
              <a:ext cx="4560" cy="6359"/>
            </a:xfrm>
            <a:prstGeom prst="roundRect">
              <a:avLst>
                <a:gd name="adj" fmla="val 8014"/>
              </a:avLst>
            </a:prstGeom>
            <a:solidFill>
              <a:srgbClr val="FFFFFF"/>
            </a:solidFill>
            <a:ln w="28575" cap="flat" cmpd="sng">
              <a:solidFill>
                <a:schemeClr val="accent1"/>
              </a:solidFill>
              <a:prstDash val="solid"/>
              <a:round/>
              <a:headEnd type="none" w="med" len="med"/>
              <a:tailEnd type="none" w="med" len="med"/>
            </a:ln>
          </p:spPr>
          <p:txBody>
            <a:bodyPr anchor="t"/>
            <a:lstStyle/>
            <a:p>
              <a:endParaRPr lang="zh-CN" altLang="en-US" dirty="0">
                <a:latin typeface="Arial" panose="020B0604020202020204" pitchFamily="34" charset="0"/>
                <a:ea typeface="Arial" panose="020B0604020202020204" pitchFamily="34" charset="0"/>
              </a:endParaRPr>
            </a:p>
          </p:txBody>
        </p:sp>
        <p:sp>
          <p:nvSpPr>
            <p:cNvPr id="61495" name="圆角矩形 39"/>
            <p:cNvSpPr/>
            <p:nvPr/>
          </p:nvSpPr>
          <p:spPr>
            <a:xfrm>
              <a:off x="8936" y="3694"/>
              <a:ext cx="4258" cy="4113"/>
            </a:xfrm>
            <a:prstGeom prst="roundRect">
              <a:avLst>
                <a:gd name="adj" fmla="val 7912"/>
              </a:avLst>
            </a:prstGeom>
            <a:noFill/>
            <a:ln w="9525">
              <a:noFill/>
            </a:ln>
          </p:spPr>
          <p:txBody>
            <a:bodyPr anchor="t"/>
            <a:lstStyle/>
            <a:p>
              <a:endParaRPr lang="zh-CN" altLang="en-US" dirty="0">
                <a:latin typeface="Arial" panose="020B0604020202020204" pitchFamily="34" charset="0"/>
                <a:ea typeface="Arial" panose="020B0604020202020204" pitchFamily="34" charset="0"/>
              </a:endParaRPr>
            </a:p>
          </p:txBody>
        </p:sp>
        <p:sp>
          <p:nvSpPr>
            <p:cNvPr id="61496" name="文本框 42"/>
            <p:cNvSpPr txBox="1"/>
            <p:nvPr/>
          </p:nvSpPr>
          <p:spPr>
            <a:xfrm>
              <a:off x="10376" y="3571"/>
              <a:ext cx="4007" cy="5280"/>
            </a:xfrm>
            <a:prstGeom prst="rect">
              <a:avLst/>
            </a:prstGeom>
            <a:noFill/>
            <a:ln w="9525">
              <a:noFill/>
            </a:ln>
          </p:spPr>
          <p:txBody>
            <a:bodyPr anchor="t">
              <a:spAutoFit/>
            </a:bodyPr>
            <a:lstStyle/>
            <a:p>
              <a:pPr lvl="1" indent="0" eaLnBrk="1" hangingPunct="1">
                <a:lnSpc>
                  <a:spcPct val="150000"/>
                </a:lnSpc>
                <a:spcBef>
                  <a:spcPct val="20000"/>
                </a:spcBef>
                <a:spcAft>
                  <a:spcPts val="800"/>
                </a:spcAft>
                <a:buClr>
                  <a:srgbClr val="A60000"/>
                </a:buClr>
                <a:buSzPct val="80000"/>
              </a:pPr>
              <a:r>
                <a:rPr lang="zh-CN" altLang="en-US" sz="2000" b="1" dirty="0">
                  <a:latin typeface="微软雅黑" panose="020B0503020204020204" pitchFamily="34" charset="-122"/>
                  <a:ea typeface="微软雅黑" panose="020B0503020204020204" pitchFamily="34" charset="-122"/>
                </a:rPr>
                <a:t>待遇低</a:t>
              </a:r>
              <a:endParaRPr lang="en-US" altLang="zh-CN" sz="2000" b="1" dirty="0">
                <a:latin typeface="微软雅黑" panose="020B0503020204020204" pitchFamily="34" charset="-122"/>
                <a:ea typeface="微软雅黑" panose="020B0503020204020204" pitchFamily="34" charset="-122"/>
              </a:endParaRPr>
            </a:p>
            <a:p>
              <a:pPr lvl="1" indent="0" eaLnBrk="1" hangingPunct="1">
                <a:lnSpc>
                  <a:spcPct val="150000"/>
                </a:lnSpc>
                <a:spcBef>
                  <a:spcPct val="20000"/>
                </a:spcBef>
                <a:spcAft>
                  <a:spcPts val="800"/>
                </a:spcAft>
                <a:buClr>
                  <a:srgbClr val="A60000"/>
                </a:buClr>
                <a:buSzPct val="80000"/>
              </a:pPr>
              <a:r>
                <a:rPr lang="zh-CN" altLang="en-US" sz="2000" b="1" dirty="0">
                  <a:latin typeface="微软雅黑" panose="020B0503020204020204" pitchFamily="34" charset="-122"/>
                  <a:ea typeface="微软雅黑" panose="020B0503020204020204" pitchFamily="34" charset="-122"/>
                </a:rPr>
                <a:t>职称晋升难</a:t>
              </a:r>
              <a:endParaRPr lang="en-US" altLang="zh-CN" sz="2000" b="1" dirty="0">
                <a:latin typeface="微软雅黑" panose="020B0503020204020204" pitchFamily="34" charset="-122"/>
                <a:ea typeface="微软雅黑" panose="020B0503020204020204" pitchFamily="34" charset="-122"/>
              </a:endParaRPr>
            </a:p>
            <a:p>
              <a:pPr lvl="1" indent="0" eaLnBrk="1" hangingPunct="1">
                <a:lnSpc>
                  <a:spcPct val="150000"/>
                </a:lnSpc>
                <a:spcBef>
                  <a:spcPct val="20000"/>
                </a:spcBef>
                <a:spcAft>
                  <a:spcPts val="800"/>
                </a:spcAft>
                <a:buClr>
                  <a:srgbClr val="A60000"/>
                </a:buClr>
                <a:buSzPct val="80000"/>
              </a:pPr>
              <a:r>
                <a:rPr lang="zh-CN" altLang="en-US" sz="2000" b="1" dirty="0">
                  <a:latin typeface="微软雅黑" panose="020B0503020204020204" pitchFamily="34" charset="-122"/>
                  <a:ea typeface="微软雅黑" panose="020B0503020204020204" pitchFamily="34" charset="-122"/>
                </a:rPr>
                <a:t>职业发展路径不清晰</a:t>
              </a:r>
              <a:endParaRPr lang="en-US" altLang="zh-CN" sz="2000" b="1" dirty="0">
                <a:latin typeface="微软雅黑" panose="020B0503020204020204" pitchFamily="34" charset="-122"/>
                <a:ea typeface="微软雅黑" panose="020B0503020204020204" pitchFamily="34" charset="-122"/>
              </a:endParaRPr>
            </a:p>
            <a:p>
              <a:pPr lvl="1" indent="0" eaLnBrk="1" hangingPunct="1">
                <a:lnSpc>
                  <a:spcPct val="150000"/>
                </a:lnSpc>
                <a:spcBef>
                  <a:spcPct val="20000"/>
                </a:spcBef>
                <a:spcAft>
                  <a:spcPts val="800"/>
                </a:spcAft>
                <a:buClr>
                  <a:srgbClr val="A60000"/>
                </a:buClr>
                <a:buSzPct val="80000"/>
              </a:pPr>
              <a:r>
                <a:rPr lang="zh-CN" altLang="en-US" sz="2000" b="1" dirty="0">
                  <a:latin typeface="微软雅黑" panose="020B0503020204020204" pitchFamily="34" charset="-122"/>
                  <a:ea typeface="微软雅黑" panose="020B0503020204020204" pitchFamily="34" charset="-122"/>
                </a:rPr>
                <a:t>相关配套政策不完善</a:t>
              </a:r>
              <a:endParaRPr lang="zh-CN" altLang="en-US" sz="2000" b="1" dirty="0">
                <a:latin typeface="微软雅黑" panose="020B0503020204020204" pitchFamily="34" charset="-122"/>
                <a:ea typeface="微软雅黑" panose="020B0503020204020204" pitchFamily="34" charset="-122"/>
              </a:endParaRPr>
            </a:p>
          </p:txBody>
        </p:sp>
      </p:grpSp>
      <p:sp>
        <p:nvSpPr>
          <p:cNvPr id="43017" name="上箭头 56"/>
          <p:cNvSpPr/>
          <p:nvPr/>
        </p:nvSpPr>
        <p:spPr>
          <a:xfrm rot="5400000">
            <a:off x="6669088" y="3998913"/>
            <a:ext cx="674687" cy="1058862"/>
          </a:xfrm>
          <a:prstGeom prst="upArrow">
            <a:avLst>
              <a:gd name="adj1" fmla="val 50092"/>
              <a:gd name="adj2" fmla="val 39918"/>
            </a:avLst>
          </a:prstGeom>
          <a:gradFill rotWithShape="1">
            <a:gsLst>
              <a:gs pos="0">
                <a:srgbClr val="336699"/>
              </a:gs>
              <a:gs pos="100000">
                <a:srgbClr val="FFFFFF">
                  <a:alpha val="0"/>
                </a:srgbClr>
              </a:gs>
            </a:gsLst>
            <a:lin ang="5400000" scaled="1"/>
            <a:tileRect/>
          </a:gradFill>
          <a:ln w="9525">
            <a:noFill/>
          </a:ln>
        </p:spPr>
        <p:txBody>
          <a:bodyPr anchor="t"/>
          <a:lstStyle/>
          <a:p>
            <a:endParaRPr lang="zh-CN" altLang="en-US" dirty="0">
              <a:latin typeface="Arial" panose="020B0604020202020204" pitchFamily="34" charset="0"/>
              <a:ea typeface="Arial" panose="020B0604020202020204" pitchFamily="34" charset="0"/>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6"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strips(downRight)">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dissolve">
                                      <p:cBhvr>
                                        <p:cTn id="12" dur="500"/>
                                        <p:tgtEl>
                                          <p:spTgt spid="2"/>
                                        </p:tgtEl>
                                      </p:cBhvr>
                                    </p:animEffec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dissolve">
                                      <p:cBhvr>
                                        <p:cTn id="17" dur="500"/>
                                        <p:tgtEl>
                                          <p:spTgt spid="8"/>
                                        </p:tgtEl>
                                      </p:cBhvr>
                                    </p:animEffec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43017"/>
                                        </p:tgtEl>
                                        <p:attrNameLst>
                                          <p:attrName>style.visibility</p:attrName>
                                        </p:attrNameLst>
                                      </p:cBhvr>
                                      <p:to>
                                        <p:strVal val="visible"/>
                                      </p:to>
                                    </p:set>
                                    <p:animEffect transition="in" filter="dissolve">
                                      <p:cBhvr>
                                        <p:cTn id="22" dur="500"/>
                                        <p:tgtEl>
                                          <p:spTgt spid="43017"/>
                                        </p:tgtEl>
                                      </p:cBhvr>
                                    </p:animEffect>
                                  </p:childTnLst>
                                </p:cTn>
                              </p:par>
                              <p:par>
                                <p:cTn id="23" presetID="9"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dissolve">
                                      <p:cBhvr>
                                        <p:cTn id="2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017"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2622550" y="330200"/>
            <a:ext cx="9569450" cy="1231900"/>
          </a:xfrm>
          <a:prstGeom prst="rect">
            <a:avLst/>
          </a:prstGeom>
          <a:solidFill>
            <a:srgbClr val="E6E7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28188" y="0"/>
            <a:ext cx="4029382" cy="6857999"/>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1280025" y="2192204"/>
            <a:ext cx="1412956" cy="141295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目    </a:t>
            </a:r>
            <a:endParaRPr lang="en-US" altLang="zh-CN"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pPr algn="ctr"/>
            <a:r>
              <a:rPr lang="zh-CN" altLang="en-US"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录</a:t>
            </a:r>
            <a:endParaRPr lang="zh-CN" altLang="en-US"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nvGrpSpPr>
          <p:cNvPr id="22" name="组合 21"/>
          <p:cNvGrpSpPr/>
          <p:nvPr/>
        </p:nvGrpSpPr>
        <p:grpSpPr>
          <a:xfrm>
            <a:off x="4843996" y="870065"/>
            <a:ext cx="5307508" cy="930579"/>
            <a:chOff x="4843996" y="870065"/>
            <a:chExt cx="5307508" cy="930579"/>
          </a:xfrm>
        </p:grpSpPr>
        <p:sp>
          <p:nvSpPr>
            <p:cNvPr id="2" name="对角圆角矩形 1"/>
            <p:cNvSpPr/>
            <p:nvPr/>
          </p:nvSpPr>
          <p:spPr>
            <a:xfrm>
              <a:off x="6000550" y="1079965"/>
              <a:ext cx="4150954" cy="578444"/>
            </a:xfrm>
            <a:prstGeom prst="round2DiagRect">
              <a:avLst/>
            </a:prstGeom>
            <a:noFill/>
            <a:ln>
              <a:noFill/>
            </a:ln>
          </p:spPr>
          <p:style>
            <a:lnRef idx="2">
              <a:schemeClr val="accent3"/>
            </a:lnRef>
            <a:fillRef idx="1">
              <a:schemeClr val="lt1"/>
            </a:fillRef>
            <a:effectRef idx="0">
              <a:schemeClr val="accent3"/>
            </a:effectRef>
            <a:fontRef idx="minor">
              <a:schemeClr val="dk1"/>
            </a:fontRef>
          </p:style>
          <p:txBody>
            <a:bodyPr wrap="none">
              <a:spAutoFit/>
            </a:bodyPr>
            <a:lstStyle/>
            <a:p>
              <a:pPr lvl="0"/>
              <a:r>
                <a:rPr lang="zh-CN" altLang="en-US" sz="2800" dirty="0">
                  <a:solidFill>
                    <a:srgbClr val="B13528"/>
                  </a:solidFill>
                  <a:latin typeface="微软雅黑" panose="020B0503020204020204" pitchFamily="34" charset="-122"/>
                  <a:ea typeface="微软雅黑" panose="020B0503020204020204" pitchFamily="34" charset="-122"/>
                </a:rPr>
                <a:t>全科医学在中国发展阶段</a:t>
              </a:r>
              <a:endParaRPr lang="zh-CN" altLang="en-US" sz="2800" dirty="0">
                <a:solidFill>
                  <a:srgbClr val="B13528"/>
                </a:solidFill>
                <a:latin typeface="微软雅黑" panose="020B0503020204020204" pitchFamily="34" charset="-122"/>
                <a:ea typeface="微软雅黑" panose="020B0503020204020204" pitchFamily="34" charset="-122"/>
              </a:endParaRPr>
            </a:p>
          </p:txBody>
        </p:sp>
        <p:sp>
          <p:nvSpPr>
            <p:cNvPr id="21" name="椭圆 20"/>
            <p:cNvSpPr/>
            <p:nvPr/>
          </p:nvSpPr>
          <p:spPr>
            <a:xfrm>
              <a:off x="4843996" y="870065"/>
              <a:ext cx="930579" cy="930579"/>
            </a:xfrm>
            <a:prstGeom prst="ellipse">
              <a:avLst/>
            </a:prstGeom>
            <a:solidFill>
              <a:srgbClr val="B13528"/>
            </a:solidFill>
            <a:ln w="76200">
              <a:solidFill>
                <a:srgbClr val="FFFDF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rPr>
                <a:t>1</a:t>
              </a:r>
              <a:endParaRPr lang="zh-CN" altLang="en-US"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endParaRPr>
            </a:p>
          </p:txBody>
        </p:sp>
      </p:grpSp>
      <p:grpSp>
        <p:nvGrpSpPr>
          <p:cNvPr id="23" name="组合 22"/>
          <p:cNvGrpSpPr/>
          <p:nvPr/>
        </p:nvGrpSpPr>
        <p:grpSpPr>
          <a:xfrm>
            <a:off x="4843996" y="2237612"/>
            <a:ext cx="5693550" cy="930579"/>
            <a:chOff x="4843996" y="870065"/>
            <a:chExt cx="5693550" cy="930579"/>
          </a:xfrm>
        </p:grpSpPr>
        <p:sp>
          <p:nvSpPr>
            <p:cNvPr id="24" name="对角圆角矩形 23"/>
            <p:cNvSpPr/>
            <p:nvPr/>
          </p:nvSpPr>
          <p:spPr>
            <a:xfrm>
              <a:off x="6000550" y="1079965"/>
              <a:ext cx="4536996" cy="578882"/>
            </a:xfrm>
            <a:prstGeom prst="round2DiagRect">
              <a:avLst/>
            </a:prstGeom>
            <a:noFill/>
            <a:ln>
              <a:noFill/>
            </a:ln>
          </p:spPr>
          <p:style>
            <a:lnRef idx="2">
              <a:schemeClr val="accent3"/>
            </a:lnRef>
            <a:fillRef idx="1">
              <a:schemeClr val="lt1"/>
            </a:fillRef>
            <a:effectRef idx="0">
              <a:schemeClr val="accent3"/>
            </a:effectRef>
            <a:fontRef idx="minor">
              <a:schemeClr val="dk1"/>
            </a:fontRef>
          </p:style>
          <p:txBody>
            <a:bodyPr wrap="none">
              <a:spAutoFit/>
            </a:bodyPr>
            <a:lstStyle/>
            <a:p>
              <a:pPr lvl="0"/>
              <a:r>
                <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rPr>
                <a:t>全科医学的特点与发展历程</a:t>
              </a:r>
              <a:endPar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5" name="椭圆 24"/>
            <p:cNvSpPr/>
            <p:nvPr/>
          </p:nvSpPr>
          <p:spPr>
            <a:xfrm>
              <a:off x="4843996" y="870065"/>
              <a:ext cx="930579" cy="930579"/>
            </a:xfrm>
            <a:prstGeom prst="ellipse">
              <a:avLst/>
            </a:prstGeom>
            <a:solidFill>
              <a:schemeClr val="tx1">
                <a:lumMod val="75000"/>
                <a:lumOff val="25000"/>
              </a:schemeClr>
            </a:solidFill>
            <a:ln w="76200">
              <a:solidFill>
                <a:srgbClr val="FFFDF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rPr>
                <a:t>2</a:t>
              </a:r>
              <a:endParaRPr lang="zh-CN" altLang="en-US"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endParaRPr>
            </a:p>
          </p:txBody>
        </p:sp>
      </p:grpSp>
      <p:grpSp>
        <p:nvGrpSpPr>
          <p:cNvPr id="26" name="组合 25"/>
          <p:cNvGrpSpPr/>
          <p:nvPr/>
        </p:nvGrpSpPr>
        <p:grpSpPr>
          <a:xfrm>
            <a:off x="4861068" y="3605159"/>
            <a:ext cx="5740461" cy="2175067"/>
            <a:chOff x="4843996" y="870065"/>
            <a:chExt cx="5740461" cy="2175067"/>
          </a:xfrm>
        </p:grpSpPr>
        <p:sp>
          <p:nvSpPr>
            <p:cNvPr id="27" name="对角圆角矩形 26"/>
            <p:cNvSpPr/>
            <p:nvPr/>
          </p:nvSpPr>
          <p:spPr>
            <a:xfrm>
              <a:off x="6079925" y="2468710"/>
              <a:ext cx="4504532" cy="576422"/>
            </a:xfrm>
            <a:prstGeom prst="round2DiagRect">
              <a:avLst/>
            </a:prstGeom>
            <a:noFill/>
            <a:ln>
              <a:noFill/>
            </a:ln>
          </p:spPr>
          <p:style>
            <a:lnRef idx="2">
              <a:schemeClr val="accent3"/>
            </a:lnRef>
            <a:fillRef idx="1">
              <a:schemeClr val="lt1"/>
            </a:fillRef>
            <a:effectRef idx="0">
              <a:schemeClr val="accent3"/>
            </a:effectRef>
            <a:fontRef idx="minor">
              <a:schemeClr val="dk1"/>
            </a:fontRef>
          </p:style>
          <p:txBody>
            <a:bodyPr wrap="none">
              <a:spAutoFit/>
            </a:bodyPr>
            <a:lstStyle/>
            <a:p>
              <a:pPr lvl="0" algn="l"/>
              <a:r>
                <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sym typeface="+mn-ea"/>
                </a:rPr>
                <a:t>社区慢性病管理与学科融合</a:t>
              </a:r>
              <a:endPar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8" name="椭圆 27"/>
            <p:cNvSpPr/>
            <p:nvPr/>
          </p:nvSpPr>
          <p:spPr>
            <a:xfrm>
              <a:off x="4843996" y="870065"/>
              <a:ext cx="930579" cy="930579"/>
            </a:xfrm>
            <a:prstGeom prst="ellipse">
              <a:avLst/>
            </a:prstGeom>
            <a:solidFill>
              <a:schemeClr val="tx1">
                <a:lumMod val="75000"/>
                <a:lumOff val="25000"/>
              </a:schemeClr>
            </a:solidFill>
            <a:ln w="76200">
              <a:solidFill>
                <a:srgbClr val="FFFDF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rPr>
                <a:t>3</a:t>
              </a:r>
              <a:endParaRPr lang="zh-CN" altLang="en-US"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endParaRPr>
            </a:p>
          </p:txBody>
        </p:sp>
      </p:grpSp>
      <p:grpSp>
        <p:nvGrpSpPr>
          <p:cNvPr id="29" name="组合 28"/>
          <p:cNvGrpSpPr/>
          <p:nvPr/>
        </p:nvGrpSpPr>
        <p:grpSpPr>
          <a:xfrm>
            <a:off x="4861068" y="3823706"/>
            <a:ext cx="4627423" cy="2079579"/>
            <a:chOff x="4843996" y="-278935"/>
            <a:chExt cx="4627423" cy="2079579"/>
          </a:xfrm>
        </p:grpSpPr>
        <p:sp>
          <p:nvSpPr>
            <p:cNvPr id="30" name="对角圆角矩形 29"/>
            <p:cNvSpPr/>
            <p:nvPr/>
          </p:nvSpPr>
          <p:spPr>
            <a:xfrm>
              <a:off x="6031665" y="-278935"/>
              <a:ext cx="3439754" cy="578444"/>
            </a:xfrm>
            <a:prstGeom prst="round2DiagRect">
              <a:avLst/>
            </a:prstGeom>
            <a:noFill/>
            <a:ln>
              <a:noFill/>
            </a:ln>
          </p:spPr>
          <p:style>
            <a:lnRef idx="2">
              <a:schemeClr val="accent3"/>
            </a:lnRef>
            <a:fillRef idx="1">
              <a:schemeClr val="lt1"/>
            </a:fillRef>
            <a:effectRef idx="0">
              <a:schemeClr val="accent3"/>
            </a:effectRef>
            <a:fontRef idx="minor">
              <a:schemeClr val="dk1"/>
            </a:fontRef>
          </p:style>
          <p:txBody>
            <a:bodyPr wrap="none">
              <a:spAutoFit/>
            </a:bodyPr>
            <a:lstStyle/>
            <a:p>
              <a:pPr lvl="0" algn="l"/>
              <a:r>
                <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sym typeface="+mn-ea"/>
                </a:rPr>
                <a:t>新形势下的学科定位</a:t>
              </a:r>
              <a:endPar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1" name="椭圆 30"/>
            <p:cNvSpPr/>
            <p:nvPr/>
          </p:nvSpPr>
          <p:spPr>
            <a:xfrm>
              <a:off x="4843996" y="870065"/>
              <a:ext cx="930579" cy="930579"/>
            </a:xfrm>
            <a:prstGeom prst="ellipse">
              <a:avLst/>
            </a:prstGeom>
            <a:solidFill>
              <a:schemeClr val="tx1">
                <a:lumMod val="75000"/>
                <a:lumOff val="25000"/>
              </a:schemeClr>
            </a:solidFill>
            <a:ln w="76200">
              <a:solidFill>
                <a:srgbClr val="FFFDF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rPr>
                <a:t>4</a:t>
              </a:r>
              <a:endParaRPr lang="zh-CN" altLang="en-US"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2622550" y="330200"/>
            <a:ext cx="9569450" cy="1231900"/>
          </a:xfrm>
          <a:prstGeom prst="rect">
            <a:avLst/>
          </a:prstGeom>
          <a:solidFill>
            <a:srgbClr val="E6E7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28188" y="0"/>
            <a:ext cx="4029382" cy="6857999"/>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1280025" y="2192204"/>
            <a:ext cx="1412956" cy="141295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目    </a:t>
            </a:r>
            <a:endParaRPr lang="en-US" altLang="zh-CN"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pPr algn="ctr"/>
            <a:r>
              <a:rPr lang="zh-CN" altLang="en-US"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录</a:t>
            </a:r>
            <a:endParaRPr lang="zh-CN" altLang="en-US"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nvGrpSpPr>
          <p:cNvPr id="22" name="组合 21"/>
          <p:cNvGrpSpPr/>
          <p:nvPr/>
        </p:nvGrpSpPr>
        <p:grpSpPr>
          <a:xfrm>
            <a:off x="4843996" y="870065"/>
            <a:ext cx="6056095" cy="930579"/>
            <a:chOff x="4843996" y="870065"/>
            <a:chExt cx="6056095" cy="930579"/>
          </a:xfrm>
        </p:grpSpPr>
        <p:sp>
          <p:nvSpPr>
            <p:cNvPr id="2" name="对角圆角矩形 1"/>
            <p:cNvSpPr/>
            <p:nvPr/>
          </p:nvSpPr>
          <p:spPr>
            <a:xfrm>
              <a:off x="6000550" y="1079965"/>
              <a:ext cx="4899541" cy="578882"/>
            </a:xfrm>
            <a:prstGeom prst="round2DiagRect">
              <a:avLst/>
            </a:prstGeom>
            <a:noFill/>
            <a:ln>
              <a:noFill/>
            </a:ln>
          </p:spPr>
          <p:style>
            <a:lnRef idx="2">
              <a:schemeClr val="accent3"/>
            </a:lnRef>
            <a:fillRef idx="1">
              <a:schemeClr val="lt1"/>
            </a:fillRef>
            <a:effectRef idx="0">
              <a:schemeClr val="accent3"/>
            </a:effectRef>
            <a:fontRef idx="minor">
              <a:schemeClr val="dk1"/>
            </a:fontRef>
          </p:style>
          <p:txBody>
            <a:bodyPr wrap="none">
              <a:spAutoFit/>
            </a:bodyPr>
            <a:lstStyle/>
            <a:p>
              <a:pPr lvl="0"/>
              <a:r>
                <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rPr>
                <a:t>分级诊疗背景下的机遇和挑战</a:t>
              </a:r>
              <a:endParaRPr lang="zh-CN" altLang="en-US" sz="2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1" name="椭圆 20"/>
            <p:cNvSpPr/>
            <p:nvPr/>
          </p:nvSpPr>
          <p:spPr>
            <a:xfrm>
              <a:off x="4843996" y="870065"/>
              <a:ext cx="930579" cy="930579"/>
            </a:xfrm>
            <a:prstGeom prst="ellipse">
              <a:avLst/>
            </a:prstGeom>
            <a:solidFill>
              <a:schemeClr val="tx1">
                <a:lumMod val="75000"/>
                <a:lumOff val="25000"/>
              </a:schemeClr>
            </a:solidFill>
            <a:ln w="76200">
              <a:solidFill>
                <a:srgbClr val="FFFDF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rPr>
                <a:t>1</a:t>
              </a:r>
              <a:endParaRPr lang="zh-CN" altLang="en-US"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endParaRPr>
            </a:p>
          </p:txBody>
        </p:sp>
      </p:grpSp>
      <p:grpSp>
        <p:nvGrpSpPr>
          <p:cNvPr id="23" name="组合 22"/>
          <p:cNvGrpSpPr/>
          <p:nvPr/>
        </p:nvGrpSpPr>
        <p:grpSpPr>
          <a:xfrm>
            <a:off x="4843996" y="2237612"/>
            <a:ext cx="5693550" cy="930579"/>
            <a:chOff x="4843996" y="870065"/>
            <a:chExt cx="5693550" cy="930579"/>
          </a:xfrm>
        </p:grpSpPr>
        <p:sp>
          <p:nvSpPr>
            <p:cNvPr id="24" name="对角圆角矩形 23"/>
            <p:cNvSpPr/>
            <p:nvPr/>
          </p:nvSpPr>
          <p:spPr>
            <a:xfrm>
              <a:off x="6000550" y="1079965"/>
              <a:ext cx="4536996" cy="578882"/>
            </a:xfrm>
            <a:prstGeom prst="round2DiagRect">
              <a:avLst/>
            </a:prstGeom>
            <a:noFill/>
            <a:ln>
              <a:noFill/>
            </a:ln>
          </p:spPr>
          <p:style>
            <a:lnRef idx="2">
              <a:schemeClr val="accent3"/>
            </a:lnRef>
            <a:fillRef idx="1">
              <a:schemeClr val="lt1"/>
            </a:fillRef>
            <a:effectRef idx="0">
              <a:schemeClr val="accent3"/>
            </a:effectRef>
            <a:fontRef idx="minor">
              <a:schemeClr val="dk1"/>
            </a:fontRef>
          </p:style>
          <p:txBody>
            <a:bodyPr wrap="none">
              <a:spAutoFit/>
            </a:bodyPr>
            <a:lstStyle/>
            <a:p>
              <a:pPr lvl="0"/>
              <a:r>
                <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rPr>
                <a:t>全科医学的特点与发展历程</a:t>
              </a:r>
              <a:endPar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5" name="椭圆 24"/>
            <p:cNvSpPr/>
            <p:nvPr/>
          </p:nvSpPr>
          <p:spPr>
            <a:xfrm>
              <a:off x="4843996" y="870065"/>
              <a:ext cx="930579" cy="930579"/>
            </a:xfrm>
            <a:prstGeom prst="ellipse">
              <a:avLst/>
            </a:prstGeom>
            <a:solidFill>
              <a:schemeClr val="tx1">
                <a:lumMod val="75000"/>
                <a:lumOff val="25000"/>
              </a:schemeClr>
            </a:solidFill>
            <a:ln w="76200">
              <a:solidFill>
                <a:srgbClr val="FFFDF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rPr>
                <a:t>2</a:t>
              </a:r>
              <a:endParaRPr lang="zh-CN" altLang="en-US"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endParaRPr>
            </a:p>
          </p:txBody>
        </p:sp>
      </p:grpSp>
      <p:grpSp>
        <p:nvGrpSpPr>
          <p:cNvPr id="26" name="组合 25"/>
          <p:cNvGrpSpPr/>
          <p:nvPr/>
        </p:nvGrpSpPr>
        <p:grpSpPr>
          <a:xfrm>
            <a:off x="4861068" y="3605159"/>
            <a:ext cx="4596308" cy="930579"/>
            <a:chOff x="4843996" y="870065"/>
            <a:chExt cx="4596308" cy="930579"/>
          </a:xfrm>
        </p:grpSpPr>
        <p:sp>
          <p:nvSpPr>
            <p:cNvPr id="27" name="对角圆角矩形 26"/>
            <p:cNvSpPr/>
            <p:nvPr/>
          </p:nvSpPr>
          <p:spPr>
            <a:xfrm>
              <a:off x="6000550" y="1079965"/>
              <a:ext cx="3439754" cy="578444"/>
            </a:xfrm>
            <a:prstGeom prst="round2DiagRect">
              <a:avLst/>
            </a:prstGeom>
            <a:noFill/>
            <a:ln>
              <a:noFill/>
            </a:ln>
          </p:spPr>
          <p:style>
            <a:lnRef idx="2">
              <a:schemeClr val="accent3"/>
            </a:lnRef>
            <a:fillRef idx="1">
              <a:schemeClr val="lt1"/>
            </a:fillRef>
            <a:effectRef idx="0">
              <a:schemeClr val="accent3"/>
            </a:effectRef>
            <a:fontRef idx="minor">
              <a:schemeClr val="dk1"/>
            </a:fontRef>
          </p:style>
          <p:txBody>
            <a:bodyPr wrap="none">
              <a:spAutoFit/>
            </a:bodyPr>
            <a:lstStyle/>
            <a:p>
              <a:pPr lvl="0"/>
              <a:r>
                <a:rPr lang="zh-CN" altLang="en-US" sz="2800" b="1" dirty="0">
                  <a:solidFill>
                    <a:srgbClr val="B13528"/>
                  </a:solidFill>
                  <a:latin typeface="微软雅黑" panose="020B0503020204020204" pitchFamily="34" charset="-122"/>
                  <a:ea typeface="微软雅黑" panose="020B0503020204020204" pitchFamily="34" charset="-122"/>
                </a:rPr>
                <a:t>新形势下的学科定位</a:t>
              </a:r>
              <a:endParaRPr lang="zh-CN" altLang="en-US" sz="2800" b="1" dirty="0">
                <a:solidFill>
                  <a:srgbClr val="B13528"/>
                </a:solidFill>
                <a:latin typeface="微软雅黑" panose="020B0503020204020204" pitchFamily="34" charset="-122"/>
                <a:ea typeface="微软雅黑" panose="020B0503020204020204" pitchFamily="34" charset="-122"/>
              </a:endParaRPr>
            </a:p>
          </p:txBody>
        </p:sp>
        <p:sp>
          <p:nvSpPr>
            <p:cNvPr id="28" name="椭圆 27"/>
            <p:cNvSpPr/>
            <p:nvPr/>
          </p:nvSpPr>
          <p:spPr>
            <a:xfrm>
              <a:off x="4843996" y="870065"/>
              <a:ext cx="930579" cy="930579"/>
            </a:xfrm>
            <a:prstGeom prst="ellipse">
              <a:avLst/>
            </a:prstGeom>
            <a:solidFill>
              <a:srgbClr val="B13528"/>
            </a:solidFill>
            <a:ln w="76200">
              <a:solidFill>
                <a:srgbClr val="FFFDF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rPr>
                <a:t>3</a:t>
              </a:r>
              <a:endParaRPr lang="zh-CN" altLang="en-US"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endParaRPr>
            </a:p>
          </p:txBody>
        </p:sp>
      </p:grpSp>
      <p:grpSp>
        <p:nvGrpSpPr>
          <p:cNvPr id="29" name="组合 28"/>
          <p:cNvGrpSpPr/>
          <p:nvPr/>
        </p:nvGrpSpPr>
        <p:grpSpPr>
          <a:xfrm>
            <a:off x="4861068" y="4972706"/>
            <a:ext cx="5693550" cy="930579"/>
            <a:chOff x="4843996" y="870065"/>
            <a:chExt cx="5693550" cy="930579"/>
          </a:xfrm>
        </p:grpSpPr>
        <p:sp>
          <p:nvSpPr>
            <p:cNvPr id="30" name="对角圆角矩形 29"/>
            <p:cNvSpPr/>
            <p:nvPr/>
          </p:nvSpPr>
          <p:spPr>
            <a:xfrm>
              <a:off x="6000550" y="1079965"/>
              <a:ext cx="4536996" cy="578882"/>
            </a:xfrm>
            <a:prstGeom prst="round2DiagRect">
              <a:avLst/>
            </a:prstGeom>
            <a:noFill/>
            <a:ln>
              <a:noFill/>
            </a:ln>
          </p:spPr>
          <p:style>
            <a:lnRef idx="2">
              <a:schemeClr val="accent3"/>
            </a:lnRef>
            <a:fillRef idx="1">
              <a:schemeClr val="lt1"/>
            </a:fillRef>
            <a:effectRef idx="0">
              <a:schemeClr val="accent3"/>
            </a:effectRef>
            <a:fontRef idx="minor">
              <a:schemeClr val="dk1"/>
            </a:fontRef>
          </p:style>
          <p:txBody>
            <a:bodyPr wrap="none">
              <a:spAutoFit/>
            </a:bodyPr>
            <a:lstStyle/>
            <a:p>
              <a:pPr lvl="0"/>
              <a:r>
                <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rPr>
                <a:t>社区慢性病管理与学科融合</a:t>
              </a:r>
              <a:endPar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1" name="椭圆 30"/>
            <p:cNvSpPr/>
            <p:nvPr/>
          </p:nvSpPr>
          <p:spPr>
            <a:xfrm>
              <a:off x="4843996" y="870065"/>
              <a:ext cx="930579" cy="930579"/>
            </a:xfrm>
            <a:prstGeom prst="ellipse">
              <a:avLst/>
            </a:prstGeom>
            <a:solidFill>
              <a:schemeClr val="tx1">
                <a:lumMod val="75000"/>
                <a:lumOff val="25000"/>
              </a:schemeClr>
            </a:solidFill>
            <a:ln w="76200">
              <a:solidFill>
                <a:srgbClr val="FFFDF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rPr>
                <a:t>4</a:t>
              </a:r>
              <a:endParaRPr lang="zh-CN" altLang="en-US"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1">
            <a:extLst>
              <a:ext uri="{BEBA8EAE-BF5A-486C-A8C5-ECC9F3942E4B}">
                <a14:imgProps xmlns:a14="http://schemas.microsoft.com/office/drawing/2010/main">
                  <a14:imgLayer r:embed="rId2">
                    <a14:imgEffect>
                      <a14:saturation sat="66000"/>
                    </a14:imgEffect>
                  </a14:imgLayer>
                </a14:imgProps>
              </a:ext>
              <a:ext uri="{28A0092B-C50C-407E-A947-70E740481C1C}">
                <a14:useLocalDpi xmlns:a14="http://schemas.microsoft.com/office/drawing/2010/main" val="0"/>
              </a:ext>
            </a:extLst>
          </a:blip>
          <a:stretch>
            <a:fillRect/>
          </a:stretch>
        </p:blipFill>
        <p:spPr>
          <a:xfrm>
            <a:off x="641305" y="1541219"/>
            <a:ext cx="2304000" cy="1721191"/>
          </a:xfrm>
          <a:prstGeom prst="rect">
            <a:avLst/>
          </a:prstGeom>
        </p:spPr>
      </p:pic>
      <p:sp>
        <p:nvSpPr>
          <p:cNvPr id="2" name="标题 1"/>
          <p:cNvSpPr>
            <a:spLocks noGrp="1"/>
          </p:cNvSpPr>
          <p:nvPr>
            <p:ph type="title"/>
          </p:nvPr>
        </p:nvSpPr>
        <p:spPr/>
        <p:txBody>
          <a:bodyPr/>
          <a:lstStyle/>
          <a:p>
            <a:r>
              <a:rPr lang="zh-CN" altLang="en-US" dirty="0"/>
              <a:t>新形势下的学科定位</a:t>
            </a:r>
            <a:endParaRPr lang="zh-CN" altLang="en-US" dirty="0"/>
          </a:p>
        </p:txBody>
      </p:sp>
      <p:grpSp>
        <p:nvGrpSpPr>
          <p:cNvPr id="26" name="组合 25"/>
          <p:cNvGrpSpPr/>
          <p:nvPr/>
        </p:nvGrpSpPr>
        <p:grpSpPr>
          <a:xfrm>
            <a:off x="2233187" y="1389721"/>
            <a:ext cx="755781" cy="565738"/>
            <a:chOff x="5275387" y="932521"/>
            <a:chExt cx="755781" cy="565738"/>
          </a:xfrm>
        </p:grpSpPr>
        <p:sp>
          <p:nvSpPr>
            <p:cNvPr id="27" name="矩形 26"/>
            <p:cNvSpPr/>
            <p:nvPr/>
          </p:nvSpPr>
          <p:spPr>
            <a:xfrm>
              <a:off x="5427612" y="932522"/>
              <a:ext cx="603556" cy="565737"/>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1</a:t>
              </a:r>
              <a:endParaRPr lang="zh-CN" altLang="en-US" dirty="0"/>
            </a:p>
          </p:txBody>
        </p:sp>
        <p:sp>
          <p:nvSpPr>
            <p:cNvPr id="28" name="等腰三角形 27"/>
            <p:cNvSpPr/>
            <p:nvPr/>
          </p:nvSpPr>
          <p:spPr>
            <a:xfrm rot="16200000">
              <a:off x="5275751" y="932157"/>
              <a:ext cx="151498" cy="152225"/>
            </a:xfrm>
            <a:prstGeom prst="triangle">
              <a:avLst>
                <a:gd name="adj" fmla="val 0"/>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 name="组合 36"/>
          <p:cNvGrpSpPr/>
          <p:nvPr/>
        </p:nvGrpSpPr>
        <p:grpSpPr>
          <a:xfrm>
            <a:off x="641305" y="3262410"/>
            <a:ext cx="2304000" cy="2280554"/>
            <a:chOff x="641305" y="3262410"/>
            <a:chExt cx="2304000" cy="2280554"/>
          </a:xfrm>
        </p:grpSpPr>
        <p:sp>
          <p:nvSpPr>
            <p:cNvPr id="4" name="矩形 3"/>
            <p:cNvSpPr/>
            <p:nvPr/>
          </p:nvSpPr>
          <p:spPr>
            <a:xfrm>
              <a:off x="641305" y="3353518"/>
              <a:ext cx="2304000" cy="2189446"/>
            </a:xfrm>
            <a:prstGeom prst="rect">
              <a:avLst/>
            </a:prstGeom>
            <a:solidFill>
              <a:srgbClr val="3A3A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41305" y="3262410"/>
              <a:ext cx="2304000" cy="595678"/>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TextBox 4"/>
            <p:cNvSpPr txBox="1">
              <a:spLocks noChangeArrowheads="1"/>
            </p:cNvSpPr>
            <p:nvPr/>
          </p:nvSpPr>
          <p:spPr bwMode="auto">
            <a:xfrm>
              <a:off x="781990" y="3873148"/>
              <a:ext cx="2052588" cy="166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lnSpc>
                  <a:spcPct val="150000"/>
                </a:lnSpc>
              </a:pPr>
              <a:r>
                <a:rPr lang="zh-CN" altLang="en-US" sz="1400" dirty="0">
                  <a:solidFill>
                    <a:schemeClr val="bg1"/>
                  </a:solidFill>
                  <a:latin typeface="Franklin Gothic Book" panose="020B0503020102020204" pitchFamily="34" charset="0"/>
                  <a:ea typeface="微软雅黑" panose="020B0503020204020204" pitchFamily="34" charset="-122"/>
                </a:rPr>
                <a:t>主要提供急危重症和疑难复杂疾病的诊疗服务，但不意味着放弃常、多、普指南、规范、质控、科研、教学</a:t>
              </a:r>
              <a:endParaRPr lang="zh-CN" altLang="en-US" sz="1400" dirty="0">
                <a:solidFill>
                  <a:schemeClr val="bg1"/>
                </a:solidFill>
                <a:latin typeface="Franklin Gothic Book" panose="020B0503020102020204" pitchFamily="34" charset="0"/>
                <a:ea typeface="微软雅黑" panose="020B0503020204020204" pitchFamily="34" charset="-122"/>
              </a:endParaRPr>
            </a:p>
          </p:txBody>
        </p:sp>
        <p:sp>
          <p:nvSpPr>
            <p:cNvPr id="36" name="矩形 35"/>
            <p:cNvSpPr/>
            <p:nvPr/>
          </p:nvSpPr>
          <p:spPr>
            <a:xfrm>
              <a:off x="770828" y="3353518"/>
              <a:ext cx="2063750" cy="461665"/>
            </a:xfrm>
            <a:prstGeom prst="rect">
              <a:avLst/>
            </a:prstGeom>
          </p:spPr>
          <p:txBody>
            <a:bodyPr wrap="square">
              <a:sp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rPr>
                <a:t>城市三级医院</a:t>
              </a:r>
              <a:endParaRPr lang="zh-CN" altLang="en-US" sz="2400" dirty="0"/>
            </a:p>
          </p:txBody>
        </p:sp>
      </p:grpSp>
      <p:pic>
        <p:nvPicPr>
          <p:cNvPr id="38" name="图片 37"/>
          <p:cNvPicPr>
            <a:picLocks noChangeAspect="1"/>
          </p:cNvPicPr>
          <p:nvPr/>
        </p:nvPicPr>
        <p:blipFill>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3219405" y="1556279"/>
            <a:ext cx="2304000" cy="1706131"/>
          </a:xfrm>
          <a:prstGeom prst="rect">
            <a:avLst/>
          </a:prstGeom>
        </p:spPr>
      </p:pic>
      <p:grpSp>
        <p:nvGrpSpPr>
          <p:cNvPr id="39" name="组合 38"/>
          <p:cNvGrpSpPr/>
          <p:nvPr/>
        </p:nvGrpSpPr>
        <p:grpSpPr>
          <a:xfrm>
            <a:off x="4811287" y="1389721"/>
            <a:ext cx="755781" cy="565738"/>
            <a:chOff x="5275387" y="932521"/>
            <a:chExt cx="755781" cy="565738"/>
          </a:xfrm>
        </p:grpSpPr>
        <p:sp>
          <p:nvSpPr>
            <p:cNvPr id="40" name="矩形 39"/>
            <p:cNvSpPr/>
            <p:nvPr/>
          </p:nvSpPr>
          <p:spPr>
            <a:xfrm>
              <a:off x="5427612" y="932522"/>
              <a:ext cx="603556" cy="565737"/>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2</a:t>
              </a:r>
              <a:endParaRPr lang="zh-CN" altLang="en-US" dirty="0"/>
            </a:p>
          </p:txBody>
        </p:sp>
        <p:sp>
          <p:nvSpPr>
            <p:cNvPr id="41" name="等腰三角形 40"/>
            <p:cNvSpPr/>
            <p:nvPr/>
          </p:nvSpPr>
          <p:spPr>
            <a:xfrm rot="16200000">
              <a:off x="5275751" y="932157"/>
              <a:ext cx="151498" cy="152225"/>
            </a:xfrm>
            <a:prstGeom prst="triangle">
              <a:avLst>
                <a:gd name="adj" fmla="val 0"/>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p:cNvGrpSpPr/>
          <p:nvPr/>
        </p:nvGrpSpPr>
        <p:grpSpPr>
          <a:xfrm>
            <a:off x="3219405" y="3262410"/>
            <a:ext cx="2304000" cy="2280554"/>
            <a:chOff x="641305" y="3262410"/>
            <a:chExt cx="2304000" cy="2280554"/>
          </a:xfrm>
        </p:grpSpPr>
        <p:sp>
          <p:nvSpPr>
            <p:cNvPr id="43" name="矩形 42"/>
            <p:cNvSpPr/>
            <p:nvPr/>
          </p:nvSpPr>
          <p:spPr>
            <a:xfrm>
              <a:off x="641305" y="3353518"/>
              <a:ext cx="2304000" cy="2189446"/>
            </a:xfrm>
            <a:prstGeom prst="rect">
              <a:avLst/>
            </a:prstGeom>
            <a:solidFill>
              <a:srgbClr val="3A3A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641305" y="3262410"/>
              <a:ext cx="2304000" cy="595678"/>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TextBox 4"/>
            <p:cNvSpPr txBox="1">
              <a:spLocks noChangeArrowheads="1"/>
            </p:cNvSpPr>
            <p:nvPr/>
          </p:nvSpPr>
          <p:spPr bwMode="auto">
            <a:xfrm>
              <a:off x="781990" y="3873148"/>
              <a:ext cx="2052588" cy="1346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lnSpc>
                  <a:spcPct val="150000"/>
                </a:lnSpc>
              </a:pPr>
              <a:r>
                <a:rPr lang="zh-CN" altLang="en-US" sz="1400" dirty="0">
                  <a:solidFill>
                    <a:schemeClr val="bg1"/>
                  </a:solidFill>
                  <a:latin typeface="Franklin Gothic Book" panose="020B0503020102020204" pitchFamily="34" charset="0"/>
                  <a:ea typeface="微软雅黑" panose="020B0503020204020204" pitchFamily="34" charset="-122"/>
                </a:rPr>
                <a:t>主要接收三级医院转诊的急性病恢复期患者、术后恢复期患者及危重症稳定期患者，转型</a:t>
              </a:r>
              <a:endParaRPr lang="zh-CN" altLang="en-US" sz="1400" dirty="0">
                <a:solidFill>
                  <a:schemeClr val="bg1"/>
                </a:solidFill>
                <a:latin typeface="Franklin Gothic Book" panose="020B0503020102020204" pitchFamily="34" charset="0"/>
                <a:ea typeface="微软雅黑" panose="020B0503020204020204" pitchFamily="34" charset="-122"/>
              </a:endParaRPr>
            </a:p>
          </p:txBody>
        </p:sp>
        <p:sp>
          <p:nvSpPr>
            <p:cNvPr id="46" name="矩形 45"/>
            <p:cNvSpPr/>
            <p:nvPr/>
          </p:nvSpPr>
          <p:spPr>
            <a:xfrm>
              <a:off x="770828" y="3353518"/>
              <a:ext cx="2063750" cy="461665"/>
            </a:xfrm>
            <a:prstGeom prst="rect">
              <a:avLst/>
            </a:prstGeom>
          </p:spPr>
          <p:txBody>
            <a:bodyPr wrap="square">
              <a:sp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rPr>
                <a:t>城市二级医院</a:t>
              </a:r>
              <a:endParaRPr lang="zh-CN" altLang="en-US" sz="2400" dirty="0"/>
            </a:p>
          </p:txBody>
        </p:sp>
      </p:grpSp>
      <p:pic>
        <p:nvPicPr>
          <p:cNvPr id="47" name="图片 46"/>
          <p:cNvPicPr>
            <a:picLocks noChangeAspect="1"/>
          </p:cNvPicPr>
          <p:nvPr/>
        </p:nvPicPr>
        <p:blipFill>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5797505" y="1541218"/>
            <a:ext cx="2304000" cy="1721191"/>
          </a:xfrm>
          <a:prstGeom prst="rect">
            <a:avLst/>
          </a:prstGeom>
        </p:spPr>
      </p:pic>
      <p:grpSp>
        <p:nvGrpSpPr>
          <p:cNvPr id="48" name="组合 47"/>
          <p:cNvGrpSpPr/>
          <p:nvPr/>
        </p:nvGrpSpPr>
        <p:grpSpPr>
          <a:xfrm>
            <a:off x="7389387" y="1389721"/>
            <a:ext cx="755781" cy="565738"/>
            <a:chOff x="5275387" y="932521"/>
            <a:chExt cx="755781" cy="565738"/>
          </a:xfrm>
        </p:grpSpPr>
        <p:sp>
          <p:nvSpPr>
            <p:cNvPr id="49" name="矩形 48"/>
            <p:cNvSpPr/>
            <p:nvPr/>
          </p:nvSpPr>
          <p:spPr>
            <a:xfrm>
              <a:off x="5427612" y="932522"/>
              <a:ext cx="603556" cy="565737"/>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3</a:t>
              </a:r>
              <a:endParaRPr lang="zh-CN" altLang="en-US" dirty="0"/>
            </a:p>
          </p:txBody>
        </p:sp>
        <p:sp>
          <p:nvSpPr>
            <p:cNvPr id="50" name="等腰三角形 49"/>
            <p:cNvSpPr/>
            <p:nvPr/>
          </p:nvSpPr>
          <p:spPr>
            <a:xfrm rot="16200000">
              <a:off x="5275751" y="932157"/>
              <a:ext cx="151498" cy="152225"/>
            </a:xfrm>
            <a:prstGeom prst="triangle">
              <a:avLst>
                <a:gd name="adj" fmla="val 0"/>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1" name="组合 50"/>
          <p:cNvGrpSpPr/>
          <p:nvPr/>
        </p:nvGrpSpPr>
        <p:grpSpPr>
          <a:xfrm>
            <a:off x="5797505" y="3262410"/>
            <a:ext cx="2304000" cy="2280554"/>
            <a:chOff x="641305" y="3262410"/>
            <a:chExt cx="2304000" cy="2280554"/>
          </a:xfrm>
        </p:grpSpPr>
        <p:sp>
          <p:nvSpPr>
            <p:cNvPr id="52" name="矩形 51"/>
            <p:cNvSpPr/>
            <p:nvPr/>
          </p:nvSpPr>
          <p:spPr>
            <a:xfrm>
              <a:off x="641305" y="3353518"/>
              <a:ext cx="2304000" cy="2189446"/>
            </a:xfrm>
            <a:prstGeom prst="rect">
              <a:avLst/>
            </a:prstGeom>
            <a:solidFill>
              <a:srgbClr val="3A3A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641305" y="3262410"/>
              <a:ext cx="2304000" cy="595678"/>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TextBox 4"/>
            <p:cNvSpPr txBox="1">
              <a:spLocks noChangeArrowheads="1"/>
            </p:cNvSpPr>
            <p:nvPr/>
          </p:nvSpPr>
          <p:spPr bwMode="auto">
            <a:xfrm>
              <a:off x="781990" y="3873148"/>
              <a:ext cx="2052588" cy="1346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lnSpc>
                  <a:spcPct val="150000"/>
                </a:lnSpc>
              </a:pPr>
              <a:r>
                <a:rPr lang="zh-CN" altLang="en-US" sz="1400" dirty="0">
                  <a:solidFill>
                    <a:schemeClr val="bg1"/>
                  </a:solidFill>
                  <a:latin typeface="Franklin Gothic Book" panose="020B0503020102020204" pitchFamily="34" charset="0"/>
                  <a:ea typeface="微软雅黑" panose="020B0503020204020204" pitchFamily="34" charset="-122"/>
                </a:rPr>
                <a:t>主要提供县域内常见病、多发病诊疗，以及急危重症患者抢救和疑难复杂疾病向上转诊服务</a:t>
              </a:r>
              <a:endParaRPr lang="zh-CN" altLang="en-US" sz="1400" dirty="0">
                <a:solidFill>
                  <a:schemeClr val="bg1"/>
                </a:solidFill>
                <a:latin typeface="Franklin Gothic Book" panose="020B0503020102020204" pitchFamily="34" charset="0"/>
                <a:ea typeface="微软雅黑" panose="020B0503020204020204" pitchFamily="34" charset="-122"/>
              </a:endParaRPr>
            </a:p>
          </p:txBody>
        </p:sp>
        <p:sp>
          <p:nvSpPr>
            <p:cNvPr id="55" name="矩形 54"/>
            <p:cNvSpPr/>
            <p:nvPr/>
          </p:nvSpPr>
          <p:spPr>
            <a:xfrm>
              <a:off x="770828" y="3353518"/>
              <a:ext cx="2063750" cy="461665"/>
            </a:xfrm>
            <a:prstGeom prst="rect">
              <a:avLst/>
            </a:prstGeom>
          </p:spPr>
          <p:txBody>
            <a:bodyPr wrap="square">
              <a:sp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rPr>
                <a:t>县级医院</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grpSp>
      <p:pic>
        <p:nvPicPr>
          <p:cNvPr id="56" name="图片 55"/>
          <p:cNvPicPr>
            <a:picLocks noChangeAspect="1"/>
          </p:cNvPicPr>
          <p:nvPr/>
        </p:nvPicPr>
        <p:blipFill>
          <a:blip r:embed="rId7">
            <a:extLst>
              <a:ext uri="{BEBA8EAE-BF5A-486C-A8C5-ECC9F3942E4B}">
                <a14:imgProps xmlns:a14="http://schemas.microsoft.com/office/drawing/2010/main">
                  <a14:imgLayer r:embed="rId8">
                    <a14:imgEffect>
                      <a14:saturation sat="33000"/>
                    </a14:imgEffect>
                  </a14:imgLayer>
                </a14:imgProps>
              </a:ext>
              <a:ext uri="{28A0092B-C50C-407E-A947-70E740481C1C}">
                <a14:useLocalDpi xmlns:a14="http://schemas.microsoft.com/office/drawing/2010/main" val="0"/>
              </a:ext>
            </a:extLst>
          </a:blip>
          <a:stretch>
            <a:fillRect/>
          </a:stretch>
        </p:blipFill>
        <p:spPr>
          <a:xfrm>
            <a:off x="8430660" y="1541218"/>
            <a:ext cx="2304000" cy="1812300"/>
          </a:xfrm>
          <a:prstGeom prst="rect">
            <a:avLst/>
          </a:prstGeom>
        </p:spPr>
      </p:pic>
      <p:grpSp>
        <p:nvGrpSpPr>
          <p:cNvPr id="57" name="组合 56"/>
          <p:cNvGrpSpPr/>
          <p:nvPr/>
        </p:nvGrpSpPr>
        <p:grpSpPr>
          <a:xfrm>
            <a:off x="10022542" y="1389721"/>
            <a:ext cx="755781" cy="565738"/>
            <a:chOff x="5275387" y="932521"/>
            <a:chExt cx="755781" cy="565738"/>
          </a:xfrm>
        </p:grpSpPr>
        <p:sp>
          <p:nvSpPr>
            <p:cNvPr id="58" name="矩形 57"/>
            <p:cNvSpPr/>
            <p:nvPr/>
          </p:nvSpPr>
          <p:spPr>
            <a:xfrm>
              <a:off x="5427612" y="932522"/>
              <a:ext cx="603556" cy="565737"/>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4</a:t>
              </a:r>
              <a:endParaRPr lang="zh-CN" altLang="en-US" dirty="0"/>
            </a:p>
          </p:txBody>
        </p:sp>
        <p:sp>
          <p:nvSpPr>
            <p:cNvPr id="59" name="等腰三角形 58"/>
            <p:cNvSpPr/>
            <p:nvPr/>
          </p:nvSpPr>
          <p:spPr>
            <a:xfrm rot="16200000">
              <a:off x="5275751" y="932157"/>
              <a:ext cx="151498" cy="152225"/>
            </a:xfrm>
            <a:prstGeom prst="triangle">
              <a:avLst>
                <a:gd name="adj" fmla="val 0"/>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8327456" y="3262410"/>
            <a:ext cx="2497690" cy="2280554"/>
            <a:chOff x="538101" y="3262410"/>
            <a:chExt cx="2497690" cy="2280554"/>
          </a:xfrm>
        </p:grpSpPr>
        <p:sp>
          <p:nvSpPr>
            <p:cNvPr id="61" name="矩形 60"/>
            <p:cNvSpPr/>
            <p:nvPr/>
          </p:nvSpPr>
          <p:spPr>
            <a:xfrm>
              <a:off x="641305" y="3353518"/>
              <a:ext cx="2304000" cy="2189446"/>
            </a:xfrm>
            <a:prstGeom prst="rect">
              <a:avLst/>
            </a:prstGeom>
            <a:solidFill>
              <a:srgbClr val="3A3A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641305" y="3262410"/>
              <a:ext cx="2304000" cy="595678"/>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TextBox 4"/>
            <p:cNvSpPr txBox="1">
              <a:spLocks noChangeArrowheads="1"/>
            </p:cNvSpPr>
            <p:nvPr/>
          </p:nvSpPr>
          <p:spPr bwMode="auto">
            <a:xfrm>
              <a:off x="781990" y="3873148"/>
              <a:ext cx="2052588" cy="166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eaLnBrk="0" fontAlgn="base" hangingPunct="0">
                <a:spcBef>
                  <a:spcPct val="0"/>
                </a:spcBef>
                <a:spcAft>
                  <a:spcPct val="0"/>
                </a:spcAft>
                <a:defRPr sz="1600">
                  <a:solidFill>
                    <a:schemeClr val="tx1"/>
                  </a:solidFill>
                  <a:latin typeface="Arial" panose="020B0604020202020204" pitchFamily="34" charset="0"/>
                </a:defRPr>
              </a:lvl6pPr>
              <a:lvl7pPr marL="2971800" indent="-228600" eaLnBrk="0" fontAlgn="base" hangingPunct="0">
                <a:spcBef>
                  <a:spcPct val="0"/>
                </a:spcBef>
                <a:spcAft>
                  <a:spcPct val="0"/>
                </a:spcAft>
                <a:defRPr sz="1600">
                  <a:solidFill>
                    <a:schemeClr val="tx1"/>
                  </a:solidFill>
                  <a:latin typeface="Arial" panose="020B0604020202020204" pitchFamily="34" charset="0"/>
                </a:defRPr>
              </a:lvl7pPr>
              <a:lvl8pPr marL="3429000" indent="-228600" eaLnBrk="0" fontAlgn="base" hangingPunct="0">
                <a:spcBef>
                  <a:spcPct val="0"/>
                </a:spcBef>
                <a:spcAft>
                  <a:spcPct val="0"/>
                </a:spcAft>
                <a:defRPr sz="1600">
                  <a:solidFill>
                    <a:schemeClr val="tx1"/>
                  </a:solidFill>
                  <a:latin typeface="Arial" panose="020B0604020202020204" pitchFamily="34" charset="0"/>
                </a:defRPr>
              </a:lvl8pPr>
              <a:lvl9pPr marL="3886200" indent="-228600" eaLnBrk="0" fontAlgn="base" hangingPunct="0">
                <a:spcBef>
                  <a:spcPct val="0"/>
                </a:spcBef>
                <a:spcAft>
                  <a:spcPct val="0"/>
                </a:spcAft>
                <a:defRPr sz="1600">
                  <a:solidFill>
                    <a:schemeClr val="tx1"/>
                  </a:solidFill>
                  <a:latin typeface="Arial" panose="020B0604020202020204" pitchFamily="34" charset="0"/>
                </a:defRPr>
              </a:lvl9pPr>
            </a:lstStyle>
            <a:p>
              <a:pPr eaLnBrk="1" hangingPunct="1">
                <a:lnSpc>
                  <a:spcPct val="150000"/>
                </a:lnSpc>
              </a:pPr>
              <a:r>
                <a:rPr lang="zh-CN" altLang="en-US" sz="1400" dirty="0">
                  <a:solidFill>
                    <a:schemeClr val="bg1"/>
                  </a:solidFill>
                  <a:latin typeface="Franklin Gothic Book" panose="020B0503020102020204" pitchFamily="34" charset="0"/>
                  <a:ea typeface="微软雅黑" panose="020B0503020204020204" pitchFamily="34" charset="-122"/>
                </a:rPr>
                <a:t>为诊断明确、病情稳定的慢性病患者、康复期患者、老年病患者、晚期肿瘤患者等提供治疗、康复、护理服务</a:t>
              </a:r>
              <a:endParaRPr lang="zh-CN" altLang="en-US" sz="1400" dirty="0">
                <a:solidFill>
                  <a:schemeClr val="bg1"/>
                </a:solidFill>
                <a:latin typeface="Franklin Gothic Book" panose="020B0503020102020204" pitchFamily="34" charset="0"/>
                <a:ea typeface="微软雅黑" panose="020B0503020204020204" pitchFamily="34" charset="-122"/>
              </a:endParaRPr>
            </a:p>
          </p:txBody>
        </p:sp>
        <p:sp>
          <p:nvSpPr>
            <p:cNvPr id="64" name="矩形 63"/>
            <p:cNvSpPr/>
            <p:nvPr/>
          </p:nvSpPr>
          <p:spPr>
            <a:xfrm>
              <a:off x="538101" y="3353518"/>
              <a:ext cx="2497690" cy="430887"/>
            </a:xfrm>
            <a:prstGeom prst="rect">
              <a:avLst/>
            </a:prstGeom>
          </p:spPr>
          <p:txBody>
            <a:bodyPr wrap="square">
              <a:spAutoFit/>
            </a:bodyPr>
            <a:lstStyle/>
            <a:p>
              <a:pPr algn="ctr"/>
              <a:r>
                <a:rPr lang="zh-CN" altLang="en-US" sz="2200" b="1" dirty="0">
                  <a:solidFill>
                    <a:schemeClr val="bg1"/>
                  </a:solidFill>
                  <a:latin typeface="微软雅黑" panose="020B0503020204020204" pitchFamily="34" charset="-122"/>
                  <a:ea typeface="微软雅黑" panose="020B0503020204020204" pitchFamily="34" charset="-122"/>
                </a:rPr>
                <a:t>基层医疗卫生机构</a:t>
              </a:r>
              <a:endParaRPr lang="zh-CN" altLang="en-US" sz="2200" b="1" dirty="0">
                <a:solidFill>
                  <a:schemeClr val="bg1"/>
                </a:solidFill>
                <a:latin typeface="微软雅黑" panose="020B0503020204020204" pitchFamily="34" charset="-122"/>
                <a:ea typeface="微软雅黑" panose="020B0503020204020204" pitchFamily="34" charset="-122"/>
              </a:endParaRPr>
            </a:p>
          </p:txBody>
        </p:sp>
      </p:grpSp>
      <p:sp>
        <p:nvSpPr>
          <p:cNvPr id="65" name="矩形 64"/>
          <p:cNvSpPr/>
          <p:nvPr/>
        </p:nvSpPr>
        <p:spPr>
          <a:xfrm>
            <a:off x="273050" y="5754483"/>
            <a:ext cx="11753849" cy="507831"/>
          </a:xfrm>
          <a:prstGeom prst="rect">
            <a:avLst/>
          </a:prstGeom>
        </p:spPr>
        <p:txBody>
          <a:bodyPr wrap="square">
            <a:spAutoFit/>
          </a:bodyPr>
          <a:lstStyle/>
          <a:p>
            <a:pPr algn="ctr">
              <a:lnSpc>
                <a:spcPct val="150000"/>
              </a:lnSpc>
            </a:pPr>
            <a:r>
              <a:rPr lang="zh-CN" altLang="en-US" b="1" dirty="0">
                <a:solidFill>
                  <a:srgbClr val="B13528"/>
                </a:solidFill>
                <a:latin typeface="微软雅黑" panose="020B0503020204020204" pitchFamily="34" charset="-122"/>
                <a:ea typeface="微软雅黑" panose="020B0503020204020204" pitchFamily="34" charset="-122"/>
              </a:rPr>
              <a:t>三级医院功能定位于基于维护国人健康重大疾病及急危重症、疑难症，由规模扩张向内涵式发展转型（四个定位）</a:t>
            </a:r>
            <a:endParaRPr lang="zh-CN" altLang="en-US" b="1" dirty="0">
              <a:solidFill>
                <a:srgbClr val="B13528"/>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以社区为平台，实现慢性病防控有效运转</a:t>
            </a:r>
            <a:endParaRPr lang="zh-CN" altLang="en-US" dirty="0"/>
          </a:p>
        </p:txBody>
      </p:sp>
      <p:sp>
        <p:nvSpPr>
          <p:cNvPr id="76" name="矩形 75"/>
          <p:cNvSpPr/>
          <p:nvPr/>
        </p:nvSpPr>
        <p:spPr bwMode="auto">
          <a:xfrm>
            <a:off x="9289170" y="1233435"/>
            <a:ext cx="1277684" cy="5134030"/>
          </a:xfrm>
          <a:prstGeom prst="rect">
            <a:avLst/>
          </a:prstGeom>
          <a:no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400" b="1" dirty="0"/>
          </a:p>
        </p:txBody>
      </p:sp>
      <p:sp>
        <p:nvSpPr>
          <p:cNvPr id="86" name="矩形 85"/>
          <p:cNvSpPr/>
          <p:nvPr/>
        </p:nvSpPr>
        <p:spPr bwMode="auto">
          <a:xfrm>
            <a:off x="1430818" y="4840232"/>
            <a:ext cx="7136697" cy="1527233"/>
          </a:xfrm>
          <a:prstGeom prst="rect">
            <a:avLst/>
          </a:prstGeom>
          <a:noFill/>
        </p:spPr>
        <p:style>
          <a:lnRef idx="2">
            <a:schemeClr val="accent2"/>
          </a:lnRef>
          <a:fillRef idx="1">
            <a:schemeClr val="lt1"/>
          </a:fillRef>
          <a:effectRef idx="0">
            <a:schemeClr val="accent2"/>
          </a:effectRef>
          <a:fontRef idx="minor">
            <a:schemeClr val="dk1"/>
          </a:fontRef>
        </p:style>
        <p:txBody>
          <a:bodyPr anchor="ctr"/>
          <a:lstStyle/>
          <a:p>
            <a:pPr algn="ctr">
              <a:defRPr/>
            </a:pPr>
            <a:endParaRPr lang="zh-CN" altLang="en-US" sz="1400" b="1"/>
          </a:p>
        </p:txBody>
      </p:sp>
      <p:sp>
        <p:nvSpPr>
          <p:cNvPr id="87" name="矩形 86"/>
          <p:cNvSpPr/>
          <p:nvPr/>
        </p:nvSpPr>
        <p:spPr bwMode="auto">
          <a:xfrm>
            <a:off x="1430818" y="1233435"/>
            <a:ext cx="7136697" cy="34653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400" b="1"/>
          </a:p>
        </p:txBody>
      </p:sp>
      <p:cxnSp>
        <p:nvCxnSpPr>
          <p:cNvPr id="89" name="直接箭头连接符 88"/>
          <p:cNvCxnSpPr>
            <a:stCxn id="93" idx="3"/>
            <a:endCxn id="94" idx="1"/>
          </p:cNvCxnSpPr>
          <p:nvPr/>
        </p:nvCxnSpPr>
        <p:spPr bwMode="auto">
          <a:xfrm>
            <a:off x="6905341" y="5698676"/>
            <a:ext cx="351954" cy="1"/>
          </a:xfrm>
          <a:prstGeom prst="straightConnector1">
            <a:avLst/>
          </a:prstGeom>
          <a:ln>
            <a:headEnd type="none" w="med" len="med"/>
            <a:tailEnd type="stealth" w="lg" len="lg"/>
          </a:ln>
        </p:spPr>
        <p:style>
          <a:lnRef idx="1">
            <a:schemeClr val="accent6"/>
          </a:lnRef>
          <a:fillRef idx="0">
            <a:schemeClr val="accent6"/>
          </a:fillRef>
          <a:effectRef idx="0">
            <a:schemeClr val="accent6"/>
          </a:effectRef>
          <a:fontRef idx="minor">
            <a:schemeClr val="tx1"/>
          </a:fontRef>
        </p:style>
      </p:cxnSp>
      <p:sp>
        <p:nvSpPr>
          <p:cNvPr id="90" name="圆角矩形 89"/>
          <p:cNvSpPr/>
          <p:nvPr/>
        </p:nvSpPr>
        <p:spPr bwMode="auto">
          <a:xfrm>
            <a:off x="4837976" y="5260304"/>
            <a:ext cx="896154" cy="876744"/>
          </a:xfrm>
          <a:prstGeom prst="roundRect">
            <a:avLst/>
          </a:prstGeom>
        </p:spPr>
        <p:style>
          <a:lnRef idx="3">
            <a:schemeClr val="lt1"/>
          </a:lnRef>
          <a:fillRef idx="1">
            <a:schemeClr val="accent2"/>
          </a:fillRef>
          <a:effectRef idx="1">
            <a:schemeClr val="accent2"/>
          </a:effectRef>
          <a:fontRef idx="minor">
            <a:schemeClr val="lt1"/>
          </a:fontRef>
        </p:style>
        <p:txBody>
          <a:bodyPr anchor="ctr">
            <a:spAutoFit/>
          </a:bodyPr>
          <a:lstStyle/>
          <a:p>
            <a:pPr algn="ctr">
              <a:defRPr/>
            </a:pPr>
            <a:r>
              <a:rPr lang="zh-CN" altLang="en-US" sz="1400" b="1" dirty="0">
                <a:solidFill>
                  <a:schemeClr val="bg1"/>
                </a:solidFill>
                <a:latin typeface="微软雅黑" panose="020B0503020204020204" pitchFamily="34" charset="-122"/>
                <a:ea typeface="微软雅黑" panose="020B0503020204020204" pitchFamily="34" charset="-122"/>
              </a:rPr>
              <a:t>制定个性化治疗方案</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91" name="圆角矩形 90"/>
          <p:cNvSpPr/>
          <p:nvPr/>
        </p:nvSpPr>
        <p:spPr bwMode="auto">
          <a:xfrm>
            <a:off x="2804624" y="5520250"/>
            <a:ext cx="677291" cy="356853"/>
          </a:xfrm>
          <a:prstGeom prst="roundRect">
            <a:avLst/>
          </a:prstGeom>
        </p:spPr>
        <p:style>
          <a:lnRef idx="3">
            <a:schemeClr val="lt1"/>
          </a:lnRef>
          <a:fillRef idx="1">
            <a:schemeClr val="accent2"/>
          </a:fillRef>
          <a:effectRef idx="1">
            <a:schemeClr val="accent2"/>
          </a:effectRef>
          <a:fontRef idx="minor">
            <a:schemeClr val="lt1"/>
          </a:fontRef>
        </p:style>
        <p:txBody>
          <a:bodyPr anchor="ctr">
            <a:spAutoFit/>
          </a:bodyPr>
          <a:lstStyle/>
          <a:p>
            <a:pPr algn="ctr">
              <a:defRPr/>
            </a:pPr>
            <a:r>
              <a:rPr lang="zh-CN" altLang="en-US" sz="1400" b="1" dirty="0">
                <a:solidFill>
                  <a:schemeClr val="bg1"/>
                </a:solidFill>
                <a:latin typeface="微软雅黑" panose="020B0503020204020204" pitchFamily="34" charset="-122"/>
                <a:ea typeface="微软雅黑" panose="020B0503020204020204" pitchFamily="34" charset="-122"/>
              </a:rPr>
              <a:t>确诊</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92" name="圆角矩形 91"/>
          <p:cNvSpPr/>
          <p:nvPr/>
        </p:nvSpPr>
        <p:spPr bwMode="auto">
          <a:xfrm>
            <a:off x="3817604" y="5520250"/>
            <a:ext cx="678769" cy="356853"/>
          </a:xfrm>
          <a:prstGeom prst="roundRect">
            <a:avLst/>
          </a:prstGeom>
        </p:spPr>
        <p:style>
          <a:lnRef idx="3">
            <a:schemeClr val="lt1"/>
          </a:lnRef>
          <a:fillRef idx="1">
            <a:schemeClr val="accent2"/>
          </a:fillRef>
          <a:effectRef idx="1">
            <a:schemeClr val="accent2"/>
          </a:effectRef>
          <a:fontRef idx="minor">
            <a:schemeClr val="lt1"/>
          </a:fontRef>
        </p:style>
        <p:txBody>
          <a:bodyPr anchor="ctr">
            <a:spAutoFit/>
          </a:bodyPr>
          <a:lstStyle/>
          <a:p>
            <a:pPr algn="ctr">
              <a:defRPr/>
            </a:pPr>
            <a:r>
              <a:rPr lang="zh-CN" altLang="en-US" sz="1400" b="1" dirty="0">
                <a:solidFill>
                  <a:schemeClr val="bg1"/>
                </a:solidFill>
                <a:latin typeface="微软雅黑" panose="020B0503020204020204" pitchFamily="34" charset="-122"/>
                <a:ea typeface="微软雅黑" panose="020B0503020204020204" pitchFamily="34" charset="-122"/>
              </a:rPr>
              <a:t>评价</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93" name="圆角矩形 92"/>
          <p:cNvSpPr/>
          <p:nvPr/>
        </p:nvSpPr>
        <p:spPr bwMode="auto">
          <a:xfrm>
            <a:off x="6022496" y="5383414"/>
            <a:ext cx="882845" cy="630524"/>
          </a:xfrm>
          <a:prstGeom prst="roundRect">
            <a:avLst/>
          </a:prstGeom>
        </p:spPr>
        <p:style>
          <a:lnRef idx="3">
            <a:schemeClr val="lt1"/>
          </a:lnRef>
          <a:fillRef idx="1">
            <a:schemeClr val="accent2"/>
          </a:fillRef>
          <a:effectRef idx="1">
            <a:schemeClr val="accent2"/>
          </a:effectRef>
          <a:fontRef idx="minor">
            <a:schemeClr val="lt1"/>
          </a:fontRef>
        </p:style>
        <p:txBody>
          <a:bodyPr anchor="ctr">
            <a:spAutoFit/>
          </a:bodyPr>
          <a:lstStyle/>
          <a:p>
            <a:pPr algn="ctr">
              <a:defRPr/>
            </a:pPr>
            <a:r>
              <a:rPr lang="zh-CN" altLang="en-US" sz="1400" b="1" dirty="0">
                <a:latin typeface="微软雅黑" panose="020B0503020204020204" pitchFamily="34" charset="-122"/>
                <a:ea typeface="微软雅黑" panose="020B0503020204020204" pitchFamily="34" charset="-122"/>
              </a:rPr>
              <a:t>自我管理教育</a:t>
            </a:r>
            <a:endParaRPr lang="zh-CN" altLang="en-US" sz="1400" b="1" dirty="0">
              <a:latin typeface="微软雅黑" panose="020B0503020204020204" pitchFamily="34" charset="-122"/>
              <a:ea typeface="微软雅黑" panose="020B0503020204020204" pitchFamily="34" charset="-122"/>
            </a:endParaRPr>
          </a:p>
        </p:txBody>
      </p:sp>
      <p:sp>
        <p:nvSpPr>
          <p:cNvPr id="94" name="圆角矩形 93"/>
          <p:cNvSpPr/>
          <p:nvPr/>
        </p:nvSpPr>
        <p:spPr bwMode="auto">
          <a:xfrm>
            <a:off x="7257295" y="5520250"/>
            <a:ext cx="983402" cy="356853"/>
          </a:xfrm>
          <a:prstGeom prst="roundRect">
            <a:avLst/>
          </a:prstGeom>
        </p:spPr>
        <p:style>
          <a:lnRef idx="3">
            <a:schemeClr val="lt1"/>
          </a:lnRef>
          <a:fillRef idx="1">
            <a:schemeClr val="accent2"/>
          </a:fillRef>
          <a:effectRef idx="1">
            <a:schemeClr val="accent2"/>
          </a:effectRef>
          <a:fontRef idx="minor">
            <a:schemeClr val="lt1"/>
          </a:fontRef>
        </p:style>
        <p:txBody>
          <a:bodyPr anchor="ctr">
            <a:spAutoFit/>
          </a:bodyPr>
          <a:lstStyle/>
          <a:p>
            <a:pPr algn="ctr">
              <a:defRPr/>
            </a:pPr>
            <a:r>
              <a:rPr lang="zh-CN" altLang="en-US" sz="1400" b="1" dirty="0">
                <a:latin typeface="微软雅黑" panose="020B0503020204020204" pitchFamily="34" charset="-122"/>
                <a:ea typeface="微软雅黑" panose="020B0503020204020204" pitchFamily="34" charset="-122"/>
              </a:rPr>
              <a:t>病情稳定</a:t>
            </a:r>
            <a:endParaRPr lang="zh-CN" altLang="en-US" sz="1400" b="1" dirty="0">
              <a:latin typeface="微软雅黑" panose="020B0503020204020204" pitchFamily="34" charset="-122"/>
              <a:ea typeface="微软雅黑" panose="020B0503020204020204" pitchFamily="34" charset="-122"/>
            </a:endParaRPr>
          </a:p>
        </p:txBody>
      </p:sp>
      <p:sp>
        <p:nvSpPr>
          <p:cNvPr id="95" name="圆角矩形 94"/>
          <p:cNvSpPr/>
          <p:nvPr/>
        </p:nvSpPr>
        <p:spPr bwMode="auto">
          <a:xfrm>
            <a:off x="1636371" y="5260303"/>
            <a:ext cx="890238" cy="876746"/>
          </a:xfrm>
          <a:prstGeom prst="roundRect">
            <a:avLst/>
          </a:prstGeom>
        </p:spPr>
        <p:style>
          <a:lnRef idx="3">
            <a:schemeClr val="lt1"/>
          </a:lnRef>
          <a:fillRef idx="1">
            <a:schemeClr val="accent2"/>
          </a:fillRef>
          <a:effectRef idx="1">
            <a:schemeClr val="accent2"/>
          </a:effectRef>
          <a:fontRef idx="minor">
            <a:schemeClr val="lt1"/>
          </a:fontRef>
        </p:style>
        <p:txBody>
          <a:bodyPr anchor="ctr">
            <a:spAutoFit/>
          </a:bodyPr>
          <a:lstStyle/>
          <a:p>
            <a:pPr algn="ctr">
              <a:defRPr/>
            </a:pPr>
            <a:r>
              <a:rPr lang="zh-CN" altLang="en-US" sz="1400" b="1" dirty="0">
                <a:solidFill>
                  <a:schemeClr val="bg1"/>
                </a:solidFill>
                <a:latin typeface="微软雅黑" panose="020B0503020204020204" pitchFamily="34" charset="-122"/>
                <a:ea typeface="微软雅黑" panose="020B0503020204020204" pitchFamily="34" charset="-122"/>
              </a:rPr>
              <a:t>门诊或住院发现异常</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cxnSp>
        <p:nvCxnSpPr>
          <p:cNvPr id="96" name="直接箭头连接符 95"/>
          <p:cNvCxnSpPr>
            <a:stCxn id="90" idx="3"/>
            <a:endCxn id="93" idx="1"/>
          </p:cNvCxnSpPr>
          <p:nvPr/>
        </p:nvCxnSpPr>
        <p:spPr bwMode="auto">
          <a:xfrm>
            <a:off x="5734130" y="5698676"/>
            <a:ext cx="288366" cy="0"/>
          </a:xfrm>
          <a:prstGeom prst="straightConnector1">
            <a:avLst/>
          </a:prstGeom>
          <a:ln>
            <a:headEnd type="none" w="med" len="med"/>
            <a:tailEnd type="stealth" w="lg" len="lg"/>
          </a:ln>
        </p:spPr>
        <p:style>
          <a:lnRef idx="1">
            <a:schemeClr val="accent6"/>
          </a:lnRef>
          <a:fillRef idx="0">
            <a:schemeClr val="accent6"/>
          </a:fillRef>
          <a:effectRef idx="0">
            <a:schemeClr val="accent6"/>
          </a:effectRef>
          <a:fontRef idx="minor">
            <a:schemeClr val="tx1"/>
          </a:fontRef>
        </p:style>
      </p:cxnSp>
      <p:cxnSp>
        <p:nvCxnSpPr>
          <p:cNvPr id="97" name="直接箭头连接符 96"/>
          <p:cNvCxnSpPr>
            <a:stCxn id="92" idx="3"/>
            <a:endCxn id="90" idx="1"/>
          </p:cNvCxnSpPr>
          <p:nvPr/>
        </p:nvCxnSpPr>
        <p:spPr bwMode="auto">
          <a:xfrm flipV="1">
            <a:off x="4496373" y="5698676"/>
            <a:ext cx="341603" cy="1"/>
          </a:xfrm>
          <a:prstGeom prst="straightConnector1">
            <a:avLst/>
          </a:prstGeom>
          <a:ln>
            <a:headEnd type="none" w="med" len="med"/>
            <a:tailEnd type="stealth" w="lg" len="lg"/>
          </a:ln>
        </p:spPr>
        <p:style>
          <a:lnRef idx="1">
            <a:schemeClr val="accent6"/>
          </a:lnRef>
          <a:fillRef idx="0">
            <a:schemeClr val="accent6"/>
          </a:fillRef>
          <a:effectRef idx="0">
            <a:schemeClr val="accent6"/>
          </a:effectRef>
          <a:fontRef idx="minor">
            <a:schemeClr val="tx1"/>
          </a:fontRef>
        </p:style>
      </p:cxnSp>
      <p:cxnSp>
        <p:nvCxnSpPr>
          <p:cNvPr id="98" name="直接箭头连接符 97"/>
          <p:cNvCxnSpPr>
            <a:stCxn id="91" idx="3"/>
            <a:endCxn id="92" idx="1"/>
          </p:cNvCxnSpPr>
          <p:nvPr/>
        </p:nvCxnSpPr>
        <p:spPr bwMode="auto">
          <a:xfrm>
            <a:off x="3481915" y="5698677"/>
            <a:ext cx="335689" cy="0"/>
          </a:xfrm>
          <a:prstGeom prst="straightConnector1">
            <a:avLst/>
          </a:prstGeom>
          <a:ln>
            <a:headEnd type="none" w="med" len="med"/>
            <a:tailEnd type="stealth" w="lg" len="lg"/>
          </a:ln>
        </p:spPr>
        <p:style>
          <a:lnRef idx="1">
            <a:schemeClr val="accent6"/>
          </a:lnRef>
          <a:fillRef idx="0">
            <a:schemeClr val="accent6"/>
          </a:fillRef>
          <a:effectRef idx="0">
            <a:schemeClr val="accent6"/>
          </a:effectRef>
          <a:fontRef idx="minor">
            <a:schemeClr val="tx1"/>
          </a:fontRef>
        </p:style>
      </p:cxnSp>
      <p:cxnSp>
        <p:nvCxnSpPr>
          <p:cNvPr id="99" name="直接箭头连接符 98"/>
          <p:cNvCxnSpPr>
            <a:stCxn id="95" idx="3"/>
            <a:endCxn id="91" idx="1"/>
          </p:cNvCxnSpPr>
          <p:nvPr/>
        </p:nvCxnSpPr>
        <p:spPr bwMode="auto">
          <a:xfrm>
            <a:off x="2526609" y="5698676"/>
            <a:ext cx="278015" cy="1"/>
          </a:xfrm>
          <a:prstGeom prst="straightConnector1">
            <a:avLst/>
          </a:prstGeom>
          <a:ln>
            <a:headEnd type="none" w="med" len="med"/>
            <a:tailEnd type="stealth" w="lg" len="lg"/>
          </a:ln>
        </p:spPr>
        <p:style>
          <a:lnRef idx="1">
            <a:schemeClr val="accent6"/>
          </a:lnRef>
          <a:fillRef idx="0">
            <a:schemeClr val="accent6"/>
          </a:fillRef>
          <a:effectRef idx="0">
            <a:schemeClr val="accent6"/>
          </a:effectRef>
          <a:fontRef idx="minor">
            <a:schemeClr val="tx1"/>
          </a:fontRef>
        </p:style>
      </p:cxnSp>
      <p:cxnSp>
        <p:nvCxnSpPr>
          <p:cNvPr id="101" name="直接箭头连接符 100"/>
          <p:cNvCxnSpPr/>
          <p:nvPr/>
        </p:nvCxnSpPr>
        <p:spPr bwMode="auto">
          <a:xfrm rot="5400000" flipH="1" flipV="1">
            <a:off x="7638271" y="3076759"/>
            <a:ext cx="515733" cy="0"/>
          </a:xfrm>
          <a:prstGeom prst="straightConnector1">
            <a:avLst/>
          </a:prstGeom>
          <a:ln>
            <a:tailEnd type="stealth" w="lg" len="lg"/>
          </a:ln>
        </p:spPr>
        <p:style>
          <a:lnRef idx="1">
            <a:schemeClr val="accent6"/>
          </a:lnRef>
          <a:fillRef idx="0">
            <a:schemeClr val="accent6"/>
          </a:fillRef>
          <a:effectRef idx="0">
            <a:schemeClr val="accent6"/>
          </a:effectRef>
          <a:fontRef idx="minor">
            <a:schemeClr val="tx1"/>
          </a:fontRef>
        </p:style>
      </p:cxnSp>
      <p:cxnSp>
        <p:nvCxnSpPr>
          <p:cNvPr id="102" name="直接箭头连接符 101"/>
          <p:cNvCxnSpPr/>
          <p:nvPr/>
        </p:nvCxnSpPr>
        <p:spPr bwMode="auto">
          <a:xfrm rot="5400000">
            <a:off x="7302676" y="3160038"/>
            <a:ext cx="514068" cy="1478"/>
          </a:xfrm>
          <a:prstGeom prst="straightConnector1">
            <a:avLst/>
          </a:prstGeom>
          <a:ln>
            <a:tailEnd type="stealth" w="lg" len="lg"/>
          </a:ln>
        </p:spPr>
        <p:style>
          <a:lnRef idx="1">
            <a:schemeClr val="accent6"/>
          </a:lnRef>
          <a:fillRef idx="0">
            <a:schemeClr val="accent6"/>
          </a:fillRef>
          <a:effectRef idx="0">
            <a:schemeClr val="accent6"/>
          </a:effectRef>
          <a:fontRef idx="minor">
            <a:schemeClr val="tx1"/>
          </a:fontRef>
        </p:style>
      </p:cxnSp>
      <p:cxnSp>
        <p:nvCxnSpPr>
          <p:cNvPr id="103" name="直接箭头连接符 102"/>
          <p:cNvCxnSpPr/>
          <p:nvPr/>
        </p:nvCxnSpPr>
        <p:spPr bwMode="auto">
          <a:xfrm rot="10800000" flipV="1">
            <a:off x="6196995" y="2446237"/>
            <a:ext cx="1060301" cy="700398"/>
          </a:xfrm>
          <a:prstGeom prst="straightConnector1">
            <a:avLst/>
          </a:prstGeom>
          <a:ln>
            <a:tailEnd type="stealth" w="lg" len="lg"/>
          </a:ln>
        </p:spPr>
        <p:style>
          <a:lnRef idx="1">
            <a:schemeClr val="accent6"/>
          </a:lnRef>
          <a:fillRef idx="0">
            <a:schemeClr val="accent6"/>
          </a:fillRef>
          <a:effectRef idx="0">
            <a:schemeClr val="accent6"/>
          </a:effectRef>
          <a:fontRef idx="minor">
            <a:schemeClr val="tx1"/>
          </a:fontRef>
        </p:style>
      </p:cxnSp>
      <p:cxnSp>
        <p:nvCxnSpPr>
          <p:cNvPr id="104" name="直接箭头连接符 103"/>
          <p:cNvCxnSpPr>
            <a:endCxn id="92" idx="0"/>
          </p:cNvCxnSpPr>
          <p:nvPr/>
        </p:nvCxnSpPr>
        <p:spPr bwMode="auto">
          <a:xfrm flipH="1">
            <a:off x="4156989" y="4291227"/>
            <a:ext cx="1018154" cy="1229023"/>
          </a:xfrm>
          <a:prstGeom prst="straightConnector1">
            <a:avLst/>
          </a:prstGeom>
          <a:ln>
            <a:headEnd type="none" w="med" len="med"/>
            <a:tailEnd type="stealth" w="lg" len="lg"/>
          </a:ln>
        </p:spPr>
        <p:style>
          <a:lnRef idx="1">
            <a:schemeClr val="accent6"/>
          </a:lnRef>
          <a:fillRef idx="0">
            <a:schemeClr val="accent6"/>
          </a:fillRef>
          <a:effectRef idx="0">
            <a:schemeClr val="accent6"/>
          </a:effectRef>
          <a:fontRef idx="minor">
            <a:schemeClr val="tx1"/>
          </a:fontRef>
        </p:style>
      </p:cxnSp>
      <p:sp>
        <p:nvSpPr>
          <p:cNvPr id="105" name="圆角矩形 104"/>
          <p:cNvSpPr/>
          <p:nvPr/>
        </p:nvSpPr>
        <p:spPr bwMode="auto">
          <a:xfrm>
            <a:off x="2369856" y="1748804"/>
            <a:ext cx="1004106" cy="817245"/>
          </a:xfrm>
          <a:prstGeom prst="roundRect">
            <a:avLst/>
          </a:prstGeom>
        </p:spPr>
        <p:style>
          <a:lnRef idx="3">
            <a:schemeClr val="lt1"/>
          </a:lnRef>
          <a:fillRef idx="1">
            <a:schemeClr val="accent6"/>
          </a:fillRef>
          <a:effectRef idx="1">
            <a:schemeClr val="accent6"/>
          </a:effectRef>
          <a:fontRef idx="minor">
            <a:schemeClr val="lt1"/>
          </a:fontRef>
        </p:style>
        <p:txBody>
          <a:bodyPr anchor="ctr">
            <a:spAutoFit/>
          </a:bodyPr>
          <a:lstStyle/>
          <a:p>
            <a:pPr algn="ctr">
              <a:defRPr/>
            </a:pPr>
            <a:r>
              <a:rPr lang="zh-CN" altLang="en-US" sz="1400" b="1" dirty="0">
                <a:solidFill>
                  <a:schemeClr val="bg1"/>
                </a:solidFill>
                <a:latin typeface="微软雅黑" panose="020B0503020204020204" pitchFamily="34" charset="-122"/>
                <a:ea typeface="微软雅黑" panose="020B0503020204020204" pitchFamily="34" charset="-122"/>
              </a:rPr>
              <a:t>高危人群</a:t>
            </a:r>
            <a:r>
              <a:rPr lang="en-US" altLang="zh-CN" sz="1400" b="1" dirty="0">
                <a:solidFill>
                  <a:schemeClr val="bg1"/>
                </a:solidFill>
                <a:latin typeface="微软雅黑" panose="020B0503020204020204" pitchFamily="34" charset="-122"/>
                <a:ea typeface="微软雅黑" panose="020B0503020204020204" pitchFamily="34" charset="-122"/>
              </a:rPr>
              <a:t>/</a:t>
            </a:r>
            <a:r>
              <a:rPr lang="zh-CN" altLang="en-US" sz="1400" b="1" dirty="0">
                <a:solidFill>
                  <a:schemeClr val="bg1"/>
                </a:solidFill>
                <a:latin typeface="微软雅黑" panose="020B0503020204020204" pitchFamily="34" charset="-122"/>
                <a:ea typeface="微软雅黑" panose="020B0503020204020204" pitchFamily="34" charset="-122"/>
              </a:rPr>
              <a:t>自愿筛查</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106" name="圆角矩形 105"/>
          <p:cNvSpPr/>
          <p:nvPr/>
        </p:nvSpPr>
        <p:spPr bwMode="auto">
          <a:xfrm>
            <a:off x="3771760" y="1828224"/>
            <a:ext cx="1128326" cy="578882"/>
          </a:xfrm>
          <a:prstGeom prst="roundRect">
            <a:avLst/>
          </a:prstGeom>
        </p:spPr>
        <p:style>
          <a:lnRef idx="3">
            <a:schemeClr val="lt1"/>
          </a:lnRef>
          <a:fillRef idx="1">
            <a:schemeClr val="accent6"/>
          </a:fillRef>
          <a:effectRef idx="1">
            <a:schemeClr val="accent6"/>
          </a:effectRef>
          <a:fontRef idx="minor">
            <a:schemeClr val="lt1"/>
          </a:fontRef>
        </p:style>
        <p:txBody>
          <a:bodyPr anchor="ctr">
            <a:spAutoFit/>
          </a:bodyPr>
          <a:lstStyle/>
          <a:p>
            <a:pPr algn="ctr">
              <a:defRPr/>
            </a:pPr>
            <a:r>
              <a:rPr lang="zh-CN" altLang="en-US" sz="1400" b="1" dirty="0">
                <a:solidFill>
                  <a:schemeClr val="bg1"/>
                </a:solidFill>
                <a:latin typeface="微软雅黑" panose="020B0503020204020204" pitchFamily="34" charset="-122"/>
                <a:ea typeface="微软雅黑" panose="020B0503020204020204" pitchFamily="34" charset="-122"/>
              </a:rPr>
              <a:t>慢性病</a:t>
            </a:r>
            <a:endParaRPr lang="en-US" altLang="zh-CN" sz="1400" b="1" dirty="0">
              <a:solidFill>
                <a:schemeClr val="bg1"/>
              </a:solidFill>
              <a:latin typeface="微软雅黑" panose="020B0503020204020204" pitchFamily="34" charset="-122"/>
              <a:ea typeface="微软雅黑" panose="020B0503020204020204" pitchFamily="34" charset="-122"/>
            </a:endParaRPr>
          </a:p>
          <a:p>
            <a:pPr algn="ctr">
              <a:defRPr/>
            </a:pPr>
            <a:r>
              <a:rPr lang="zh-CN" altLang="en-US" sz="1400" b="1" dirty="0">
                <a:solidFill>
                  <a:schemeClr val="bg1"/>
                </a:solidFill>
                <a:latin typeface="微软雅黑" panose="020B0503020204020204" pitchFamily="34" charset="-122"/>
                <a:ea typeface="微软雅黑" panose="020B0503020204020204" pitchFamily="34" charset="-122"/>
              </a:rPr>
              <a:t>前期</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107" name="圆角矩形 106"/>
          <p:cNvSpPr/>
          <p:nvPr/>
        </p:nvSpPr>
        <p:spPr bwMode="auto">
          <a:xfrm>
            <a:off x="5181058" y="1897525"/>
            <a:ext cx="675812" cy="802958"/>
          </a:xfrm>
          <a:prstGeom prst="roundRect">
            <a:avLst/>
          </a:prstGeom>
        </p:spPr>
        <p:style>
          <a:lnRef idx="3">
            <a:schemeClr val="lt1"/>
          </a:lnRef>
          <a:fillRef idx="1">
            <a:schemeClr val="accent6"/>
          </a:fillRef>
          <a:effectRef idx="1">
            <a:schemeClr val="accent6"/>
          </a:effectRef>
          <a:fontRef idx="minor">
            <a:schemeClr val="lt1"/>
          </a:fontRef>
        </p:style>
        <p:txBody>
          <a:bodyPr anchor="ctr">
            <a:spAutoFit/>
          </a:bodyPr>
          <a:lstStyle/>
          <a:p>
            <a:pPr algn="ctr">
              <a:defRPr/>
            </a:pPr>
            <a:r>
              <a:rPr lang="zh-CN" altLang="en-US" sz="1400" b="1" dirty="0">
                <a:solidFill>
                  <a:schemeClr val="bg1"/>
                </a:solidFill>
                <a:latin typeface="微软雅黑" panose="020B0503020204020204" pitchFamily="34" charset="-122"/>
                <a:ea typeface="微软雅黑" panose="020B0503020204020204" pitchFamily="34" charset="-122"/>
              </a:rPr>
              <a:t>登记</a:t>
            </a:r>
            <a:endParaRPr lang="en-US" altLang="zh-CN" sz="1400" b="1" dirty="0">
              <a:solidFill>
                <a:schemeClr val="bg1"/>
              </a:solidFill>
              <a:latin typeface="微软雅黑" panose="020B0503020204020204" pitchFamily="34" charset="-122"/>
              <a:ea typeface="微软雅黑" panose="020B0503020204020204" pitchFamily="34" charset="-122"/>
            </a:endParaRPr>
          </a:p>
          <a:p>
            <a:pPr algn="ctr">
              <a:defRPr/>
            </a:pPr>
            <a:r>
              <a:rPr lang="zh-CN" altLang="en-US" sz="1400" b="1" dirty="0">
                <a:solidFill>
                  <a:schemeClr val="bg1"/>
                </a:solidFill>
                <a:latin typeface="微软雅黑" panose="020B0503020204020204" pitchFamily="34" charset="-122"/>
                <a:ea typeface="微软雅黑" panose="020B0503020204020204" pitchFamily="34" charset="-122"/>
              </a:rPr>
              <a:t>随访</a:t>
            </a:r>
            <a:endParaRPr lang="en-US" altLang="zh-CN" sz="1400" b="1" dirty="0">
              <a:solidFill>
                <a:schemeClr val="bg1"/>
              </a:solidFill>
              <a:latin typeface="微软雅黑" panose="020B0503020204020204" pitchFamily="34" charset="-122"/>
              <a:ea typeface="微软雅黑" panose="020B0503020204020204" pitchFamily="34" charset="-122"/>
            </a:endParaRPr>
          </a:p>
          <a:p>
            <a:pPr algn="ctr">
              <a:defRPr/>
            </a:pPr>
            <a:r>
              <a:rPr lang="zh-CN" altLang="en-US" sz="1400" b="1" dirty="0">
                <a:solidFill>
                  <a:schemeClr val="bg1"/>
                </a:solidFill>
                <a:latin typeface="微软雅黑" panose="020B0503020204020204" pitchFamily="34" charset="-122"/>
                <a:ea typeface="微软雅黑" panose="020B0503020204020204" pitchFamily="34" charset="-122"/>
              </a:rPr>
              <a:t>干预</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108" name="圆角矩形 107"/>
          <p:cNvSpPr/>
          <p:nvPr/>
        </p:nvSpPr>
        <p:spPr bwMode="auto">
          <a:xfrm>
            <a:off x="3659371" y="3151475"/>
            <a:ext cx="1185998" cy="340519"/>
          </a:xfrm>
          <a:prstGeom prst="roundRect">
            <a:avLst/>
          </a:prstGeom>
        </p:spPr>
        <p:style>
          <a:lnRef idx="3">
            <a:schemeClr val="lt1"/>
          </a:lnRef>
          <a:fillRef idx="1">
            <a:schemeClr val="accent6"/>
          </a:fillRef>
          <a:effectRef idx="1">
            <a:schemeClr val="accent6"/>
          </a:effectRef>
          <a:fontRef idx="minor">
            <a:schemeClr val="lt1"/>
          </a:fontRef>
        </p:style>
        <p:txBody>
          <a:bodyPr anchor="ctr">
            <a:spAutoFit/>
          </a:bodyPr>
          <a:lstStyle/>
          <a:p>
            <a:pPr algn="ctr">
              <a:defRPr/>
            </a:pPr>
            <a:r>
              <a:rPr lang="zh-CN" altLang="en-US" sz="1400" b="1" dirty="0">
                <a:solidFill>
                  <a:schemeClr val="bg1"/>
                </a:solidFill>
                <a:latin typeface="微软雅黑" panose="020B0503020204020204" pitchFamily="34" charset="-122"/>
                <a:ea typeface="微软雅黑" panose="020B0503020204020204" pitchFamily="34" charset="-122"/>
              </a:rPr>
              <a:t>慢性病患者</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109" name="圆角矩形 108"/>
          <p:cNvSpPr/>
          <p:nvPr/>
        </p:nvSpPr>
        <p:spPr bwMode="auto">
          <a:xfrm>
            <a:off x="2227891" y="3151475"/>
            <a:ext cx="1265854" cy="340519"/>
          </a:xfrm>
          <a:prstGeom prst="roundRect">
            <a:avLst/>
          </a:prstGeom>
        </p:spPr>
        <p:style>
          <a:lnRef idx="3">
            <a:schemeClr val="lt1"/>
          </a:lnRef>
          <a:fillRef idx="1">
            <a:schemeClr val="accent6"/>
          </a:fillRef>
          <a:effectRef idx="1">
            <a:schemeClr val="accent6"/>
          </a:effectRef>
          <a:fontRef idx="minor">
            <a:schemeClr val="lt1"/>
          </a:fontRef>
        </p:style>
        <p:txBody>
          <a:bodyPr anchor="ctr">
            <a:spAutoFit/>
          </a:bodyPr>
          <a:lstStyle/>
          <a:p>
            <a:pPr algn="ctr">
              <a:defRPr/>
            </a:pPr>
            <a:r>
              <a:rPr lang="zh-CN" altLang="en-US" sz="1400" b="1" dirty="0">
                <a:solidFill>
                  <a:schemeClr val="bg1"/>
                </a:solidFill>
                <a:latin typeface="微软雅黑" panose="020B0503020204020204" pitchFamily="34" charset="-122"/>
                <a:ea typeface="微软雅黑" panose="020B0503020204020204" pitchFamily="34" charset="-122"/>
              </a:rPr>
              <a:t>慢性病疑诊</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110" name="圆角矩形 109"/>
          <p:cNvSpPr/>
          <p:nvPr/>
        </p:nvSpPr>
        <p:spPr bwMode="auto">
          <a:xfrm>
            <a:off x="2806104" y="4171292"/>
            <a:ext cx="677291" cy="340519"/>
          </a:xfrm>
          <a:prstGeom prst="roundRect">
            <a:avLst/>
          </a:prstGeom>
        </p:spPr>
        <p:style>
          <a:lnRef idx="3">
            <a:schemeClr val="lt1"/>
          </a:lnRef>
          <a:fillRef idx="1">
            <a:schemeClr val="accent6"/>
          </a:fillRef>
          <a:effectRef idx="1">
            <a:schemeClr val="accent6"/>
          </a:effectRef>
          <a:fontRef idx="minor">
            <a:schemeClr val="lt1"/>
          </a:fontRef>
        </p:style>
        <p:txBody>
          <a:bodyPr anchor="ctr">
            <a:spAutoFit/>
          </a:bodyPr>
          <a:lstStyle/>
          <a:p>
            <a:pPr algn="ctr">
              <a:defRPr/>
            </a:pPr>
            <a:r>
              <a:rPr lang="zh-CN" altLang="en-US" sz="1400" b="1" dirty="0">
                <a:solidFill>
                  <a:schemeClr val="bg1"/>
                </a:solidFill>
                <a:latin typeface="微软雅黑" panose="020B0503020204020204" pitchFamily="34" charset="-122"/>
                <a:ea typeface="微软雅黑" panose="020B0503020204020204" pitchFamily="34" charset="-122"/>
              </a:rPr>
              <a:t>登记</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111" name="圆角矩形 110"/>
          <p:cNvSpPr/>
          <p:nvPr/>
        </p:nvSpPr>
        <p:spPr bwMode="auto">
          <a:xfrm>
            <a:off x="5238731" y="3407632"/>
            <a:ext cx="1446268" cy="817245"/>
          </a:xfrm>
          <a:prstGeom prst="roundRect">
            <a:avLst/>
          </a:prstGeom>
        </p:spPr>
        <p:style>
          <a:lnRef idx="3">
            <a:schemeClr val="lt1"/>
          </a:lnRef>
          <a:fillRef idx="1">
            <a:schemeClr val="accent6"/>
          </a:fillRef>
          <a:effectRef idx="1">
            <a:schemeClr val="accent6"/>
          </a:effectRef>
          <a:fontRef idx="minor">
            <a:schemeClr val="lt1"/>
          </a:fontRef>
        </p:style>
        <p:txBody>
          <a:bodyPr anchor="ctr">
            <a:spAutoFit/>
          </a:bodyPr>
          <a:lstStyle/>
          <a:p>
            <a:pPr algn="ctr">
              <a:defRPr/>
            </a:pPr>
            <a:r>
              <a:rPr lang="zh-CN" altLang="en-US" sz="1400" b="1" dirty="0">
                <a:solidFill>
                  <a:schemeClr val="bg1"/>
                </a:solidFill>
                <a:latin typeface="微软雅黑" panose="020B0503020204020204" pitchFamily="34" charset="-122"/>
                <a:ea typeface="微软雅黑" panose="020B0503020204020204" pitchFamily="34" charset="-122"/>
              </a:rPr>
              <a:t>指标控制不佳，急症、并发症等复杂情况</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112" name="圆角矩形 111"/>
          <p:cNvSpPr/>
          <p:nvPr/>
        </p:nvSpPr>
        <p:spPr bwMode="auto">
          <a:xfrm>
            <a:off x="6973003" y="3397483"/>
            <a:ext cx="1427405" cy="817245"/>
          </a:xfrm>
          <a:prstGeom prst="roundRect">
            <a:avLst/>
          </a:prstGeom>
        </p:spPr>
        <p:style>
          <a:lnRef idx="3">
            <a:schemeClr val="lt1"/>
          </a:lnRef>
          <a:fillRef idx="1">
            <a:schemeClr val="accent6"/>
          </a:fillRef>
          <a:effectRef idx="1">
            <a:schemeClr val="accent6"/>
          </a:effectRef>
          <a:fontRef idx="minor">
            <a:schemeClr val="lt1"/>
          </a:fontRef>
        </p:style>
        <p:txBody>
          <a:bodyPr wrap="square" anchor="ctr">
            <a:spAutoFit/>
          </a:bodyPr>
          <a:lstStyle/>
          <a:p>
            <a:pPr algn="ctr">
              <a:defRPr/>
            </a:pPr>
            <a:r>
              <a:rPr lang="zh-CN" altLang="en-US" sz="1400" b="1" dirty="0">
                <a:solidFill>
                  <a:schemeClr val="bg1"/>
                </a:solidFill>
                <a:latin typeface="微软雅黑" panose="020B0503020204020204" pitchFamily="34" charset="-122"/>
                <a:ea typeface="微软雅黑" panose="020B0503020204020204" pitchFamily="34" charset="-122"/>
              </a:rPr>
              <a:t>定期随访、监测、自我管理支持教育</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113" name="圆角矩形 112"/>
          <p:cNvSpPr/>
          <p:nvPr/>
        </p:nvSpPr>
        <p:spPr bwMode="auto">
          <a:xfrm>
            <a:off x="7261731" y="1996688"/>
            <a:ext cx="971573" cy="817245"/>
          </a:xfrm>
          <a:prstGeom prst="roundRect">
            <a:avLst/>
          </a:prstGeom>
        </p:spPr>
        <p:style>
          <a:lnRef idx="3">
            <a:schemeClr val="lt1"/>
          </a:lnRef>
          <a:fillRef idx="1">
            <a:schemeClr val="accent6"/>
          </a:fillRef>
          <a:effectRef idx="1">
            <a:schemeClr val="accent6"/>
          </a:effectRef>
          <a:fontRef idx="minor">
            <a:schemeClr val="lt1"/>
          </a:fontRef>
        </p:style>
        <p:txBody>
          <a:bodyPr anchor="ctr">
            <a:spAutoFit/>
          </a:bodyPr>
          <a:lstStyle/>
          <a:p>
            <a:pPr algn="ctr">
              <a:defRPr/>
            </a:pPr>
            <a:r>
              <a:rPr lang="zh-CN" altLang="en-US" sz="1400" b="1" dirty="0">
                <a:solidFill>
                  <a:schemeClr val="bg1"/>
                </a:solidFill>
                <a:latin typeface="微软雅黑" panose="020B0503020204020204" pitchFamily="34" charset="-122"/>
                <a:ea typeface="微软雅黑" panose="020B0503020204020204" pitchFamily="34" charset="-122"/>
              </a:rPr>
              <a:t>患者管理效果评估</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cxnSp>
        <p:nvCxnSpPr>
          <p:cNvPr id="114" name="直接箭头连接符 113"/>
          <p:cNvCxnSpPr/>
          <p:nvPr/>
        </p:nvCxnSpPr>
        <p:spPr bwMode="auto">
          <a:xfrm rot="5400000">
            <a:off x="2617093" y="2813072"/>
            <a:ext cx="514069" cy="0"/>
          </a:xfrm>
          <a:prstGeom prst="straightConnector1">
            <a:avLst/>
          </a:prstGeom>
          <a:ln>
            <a:headEnd type="none" w="med" len="med"/>
            <a:tailEnd type="stealth" w="lg" len="lg"/>
          </a:ln>
        </p:spPr>
        <p:style>
          <a:lnRef idx="1">
            <a:schemeClr val="accent6"/>
          </a:lnRef>
          <a:fillRef idx="0">
            <a:schemeClr val="accent6"/>
          </a:fillRef>
          <a:effectRef idx="0">
            <a:schemeClr val="accent6"/>
          </a:effectRef>
          <a:fontRef idx="minor">
            <a:schemeClr val="tx1"/>
          </a:fontRef>
        </p:style>
      </p:cxnSp>
      <p:cxnSp>
        <p:nvCxnSpPr>
          <p:cNvPr id="115" name="直接箭头连接符 114"/>
          <p:cNvCxnSpPr/>
          <p:nvPr/>
        </p:nvCxnSpPr>
        <p:spPr bwMode="auto">
          <a:xfrm rot="16200000" flipH="1">
            <a:off x="3979532" y="2770649"/>
            <a:ext cx="598915" cy="0"/>
          </a:xfrm>
          <a:prstGeom prst="straightConnector1">
            <a:avLst/>
          </a:prstGeom>
          <a:ln>
            <a:tailEnd type="stealth" w="lg" len="lg"/>
          </a:ln>
        </p:spPr>
        <p:style>
          <a:lnRef idx="1">
            <a:schemeClr val="accent6"/>
          </a:lnRef>
          <a:fillRef idx="0">
            <a:schemeClr val="accent6"/>
          </a:fillRef>
          <a:effectRef idx="0">
            <a:schemeClr val="accent6"/>
          </a:effectRef>
          <a:fontRef idx="minor">
            <a:schemeClr val="tx1"/>
          </a:fontRef>
        </p:style>
      </p:cxnSp>
      <p:cxnSp>
        <p:nvCxnSpPr>
          <p:cNvPr id="116" name="直接箭头连接符 115"/>
          <p:cNvCxnSpPr/>
          <p:nvPr/>
        </p:nvCxnSpPr>
        <p:spPr bwMode="auto">
          <a:xfrm>
            <a:off x="3379878" y="2131806"/>
            <a:ext cx="337167" cy="1664"/>
          </a:xfrm>
          <a:prstGeom prst="straightConnector1">
            <a:avLst/>
          </a:prstGeom>
          <a:ln>
            <a:headEnd type="none" w="med" len="med"/>
            <a:tailEnd type="stealth" w="lg" len="lg"/>
          </a:ln>
        </p:spPr>
        <p:style>
          <a:lnRef idx="1">
            <a:schemeClr val="accent6"/>
          </a:lnRef>
          <a:fillRef idx="0">
            <a:schemeClr val="accent6"/>
          </a:fillRef>
          <a:effectRef idx="0">
            <a:schemeClr val="accent6"/>
          </a:effectRef>
          <a:fontRef idx="minor">
            <a:schemeClr val="tx1"/>
          </a:fontRef>
        </p:style>
      </p:cxnSp>
      <p:cxnSp>
        <p:nvCxnSpPr>
          <p:cNvPr id="117" name="直接箭头连接符 116"/>
          <p:cNvCxnSpPr>
            <a:stCxn id="106" idx="3"/>
            <a:endCxn id="107" idx="1"/>
          </p:cNvCxnSpPr>
          <p:nvPr/>
        </p:nvCxnSpPr>
        <p:spPr bwMode="auto">
          <a:xfrm>
            <a:off x="4900086" y="2117665"/>
            <a:ext cx="280972" cy="181339"/>
          </a:xfrm>
          <a:prstGeom prst="straightConnector1">
            <a:avLst/>
          </a:prstGeom>
          <a:ln>
            <a:headEnd type="none" w="med" len="med"/>
            <a:tailEnd type="stealth" w="lg" len="lg"/>
          </a:ln>
        </p:spPr>
        <p:style>
          <a:lnRef idx="1">
            <a:schemeClr val="accent6"/>
          </a:lnRef>
          <a:fillRef idx="0">
            <a:schemeClr val="accent6"/>
          </a:fillRef>
          <a:effectRef idx="0">
            <a:schemeClr val="accent6"/>
          </a:effectRef>
          <a:fontRef idx="minor">
            <a:schemeClr val="tx1"/>
          </a:fontRef>
        </p:style>
      </p:cxnSp>
      <p:cxnSp>
        <p:nvCxnSpPr>
          <p:cNvPr id="118" name="直接箭头连接符 117"/>
          <p:cNvCxnSpPr>
            <a:stCxn id="108" idx="3"/>
            <a:endCxn id="107" idx="1"/>
          </p:cNvCxnSpPr>
          <p:nvPr/>
        </p:nvCxnSpPr>
        <p:spPr bwMode="auto">
          <a:xfrm flipV="1">
            <a:off x="4845369" y="2299004"/>
            <a:ext cx="335689" cy="1022731"/>
          </a:xfrm>
          <a:prstGeom prst="straightConnector1">
            <a:avLst/>
          </a:prstGeom>
          <a:ln>
            <a:headEnd type="none" w="med" len="med"/>
            <a:tailEnd type="stealth" w="lg" len="lg"/>
          </a:ln>
        </p:spPr>
        <p:style>
          <a:lnRef idx="1">
            <a:schemeClr val="accent6"/>
          </a:lnRef>
          <a:fillRef idx="0">
            <a:schemeClr val="accent6"/>
          </a:fillRef>
          <a:effectRef idx="0">
            <a:schemeClr val="accent6"/>
          </a:effectRef>
          <a:fontRef idx="minor">
            <a:schemeClr val="tx1"/>
          </a:fontRef>
        </p:style>
      </p:cxnSp>
      <p:cxnSp>
        <p:nvCxnSpPr>
          <p:cNvPr id="119" name="直接箭头连接符 118"/>
          <p:cNvCxnSpPr>
            <a:stCxn id="110" idx="2"/>
            <a:endCxn id="91" idx="0"/>
          </p:cNvCxnSpPr>
          <p:nvPr/>
        </p:nvCxnSpPr>
        <p:spPr bwMode="auto">
          <a:xfrm flipH="1">
            <a:off x="3143270" y="4511811"/>
            <a:ext cx="1480" cy="1008439"/>
          </a:xfrm>
          <a:prstGeom prst="straightConnector1">
            <a:avLst/>
          </a:prstGeom>
          <a:ln>
            <a:headEnd type="none" w="med" len="med"/>
            <a:tailEnd type="stealth" w="lg" len="lg"/>
          </a:ln>
        </p:spPr>
        <p:style>
          <a:lnRef idx="1">
            <a:schemeClr val="accent6"/>
          </a:lnRef>
          <a:fillRef idx="0">
            <a:schemeClr val="accent6"/>
          </a:fillRef>
          <a:effectRef idx="0">
            <a:schemeClr val="accent6"/>
          </a:effectRef>
          <a:fontRef idx="minor">
            <a:schemeClr val="tx1"/>
          </a:fontRef>
        </p:style>
      </p:cxnSp>
      <p:sp>
        <p:nvSpPr>
          <p:cNvPr id="120" name="圆角矩形 119"/>
          <p:cNvSpPr/>
          <p:nvPr/>
        </p:nvSpPr>
        <p:spPr bwMode="auto">
          <a:xfrm>
            <a:off x="1682214" y="1742512"/>
            <a:ext cx="340125" cy="1404123"/>
          </a:xfrm>
          <a:prstGeom prst="roundRect">
            <a:avLst/>
          </a:prstGeom>
          <a:noFill/>
          <a:ln>
            <a:solidFill>
              <a:schemeClr val="accent6"/>
            </a:solidFill>
            <a:headEnd type="none" w="med" len="med"/>
            <a:tailEnd type="none" w="med" len="med"/>
          </a:ln>
        </p:spPr>
        <p:style>
          <a:lnRef idx="3">
            <a:schemeClr val="lt1"/>
          </a:lnRef>
          <a:fillRef idx="1">
            <a:schemeClr val="accent1"/>
          </a:fillRef>
          <a:effectRef idx="1">
            <a:schemeClr val="accent1"/>
          </a:effectRef>
          <a:fontRef idx="minor">
            <a:schemeClr val="lt1"/>
          </a:fontRef>
        </p:style>
        <p:txBody>
          <a:bodyPr wrap="none" anchor="ctr"/>
          <a:lstStyle/>
          <a:p>
            <a:pPr algn="ctr">
              <a:defRPr/>
            </a:pPr>
            <a:r>
              <a:rPr lang="zh-CN" altLang="en-US" sz="1400" b="1" dirty="0">
                <a:solidFill>
                  <a:schemeClr val="accent6"/>
                </a:solidFill>
                <a:latin typeface="微软雅黑" panose="020B0503020204020204" pitchFamily="34" charset="-122"/>
                <a:ea typeface="微软雅黑" panose="020B0503020204020204" pitchFamily="34" charset="-122"/>
              </a:rPr>
              <a:t>健</a:t>
            </a:r>
            <a:endParaRPr lang="en-US" altLang="zh-CN" sz="1400" b="1" dirty="0">
              <a:solidFill>
                <a:schemeClr val="accent6"/>
              </a:solidFill>
              <a:latin typeface="微软雅黑" panose="020B0503020204020204" pitchFamily="34" charset="-122"/>
              <a:ea typeface="微软雅黑" panose="020B0503020204020204" pitchFamily="34" charset="-122"/>
            </a:endParaRPr>
          </a:p>
          <a:p>
            <a:pPr algn="ctr">
              <a:defRPr/>
            </a:pPr>
            <a:r>
              <a:rPr lang="zh-CN" altLang="en-US" sz="1400" b="1" dirty="0">
                <a:solidFill>
                  <a:schemeClr val="accent6"/>
                </a:solidFill>
                <a:latin typeface="微软雅黑" panose="020B0503020204020204" pitchFamily="34" charset="-122"/>
                <a:ea typeface="微软雅黑" panose="020B0503020204020204" pitchFamily="34" charset="-122"/>
              </a:rPr>
              <a:t>康</a:t>
            </a:r>
            <a:endParaRPr lang="en-US" altLang="zh-CN" sz="1400" b="1" dirty="0">
              <a:solidFill>
                <a:schemeClr val="accent6"/>
              </a:solidFill>
              <a:latin typeface="微软雅黑" panose="020B0503020204020204" pitchFamily="34" charset="-122"/>
              <a:ea typeface="微软雅黑" panose="020B0503020204020204" pitchFamily="34" charset="-122"/>
            </a:endParaRPr>
          </a:p>
          <a:p>
            <a:pPr algn="ctr">
              <a:defRPr/>
            </a:pPr>
            <a:r>
              <a:rPr lang="zh-CN" altLang="en-US" sz="1400" b="1" dirty="0">
                <a:solidFill>
                  <a:schemeClr val="accent6"/>
                </a:solidFill>
                <a:latin typeface="微软雅黑" panose="020B0503020204020204" pitchFamily="34" charset="-122"/>
                <a:ea typeface="微软雅黑" panose="020B0503020204020204" pitchFamily="34" charset="-122"/>
              </a:rPr>
              <a:t>人</a:t>
            </a:r>
            <a:endParaRPr lang="en-US" altLang="zh-CN" sz="1400" b="1" dirty="0">
              <a:solidFill>
                <a:schemeClr val="accent6"/>
              </a:solidFill>
              <a:latin typeface="微软雅黑" panose="020B0503020204020204" pitchFamily="34" charset="-122"/>
              <a:ea typeface="微软雅黑" panose="020B0503020204020204" pitchFamily="34" charset="-122"/>
            </a:endParaRPr>
          </a:p>
          <a:p>
            <a:pPr algn="ctr">
              <a:defRPr/>
            </a:pPr>
            <a:r>
              <a:rPr lang="zh-CN" altLang="en-US" sz="1400" b="1" dirty="0">
                <a:solidFill>
                  <a:schemeClr val="accent6"/>
                </a:solidFill>
                <a:latin typeface="微软雅黑" panose="020B0503020204020204" pitchFamily="34" charset="-122"/>
                <a:ea typeface="微软雅黑" panose="020B0503020204020204" pitchFamily="34" charset="-122"/>
              </a:rPr>
              <a:t>群</a:t>
            </a:r>
            <a:endParaRPr lang="zh-CN" altLang="en-US" sz="1400" b="1" dirty="0">
              <a:solidFill>
                <a:schemeClr val="accent6"/>
              </a:solidFill>
              <a:latin typeface="微软雅黑" panose="020B0503020204020204" pitchFamily="34" charset="-122"/>
              <a:ea typeface="微软雅黑" panose="020B0503020204020204" pitchFamily="34" charset="-122"/>
            </a:endParaRPr>
          </a:p>
        </p:txBody>
      </p:sp>
      <p:cxnSp>
        <p:nvCxnSpPr>
          <p:cNvPr id="121" name="直接箭头连接符 120"/>
          <p:cNvCxnSpPr/>
          <p:nvPr/>
        </p:nvCxnSpPr>
        <p:spPr bwMode="auto">
          <a:xfrm>
            <a:off x="2057829" y="2206670"/>
            <a:ext cx="338645" cy="1664"/>
          </a:xfrm>
          <a:prstGeom prst="straightConnector1">
            <a:avLst/>
          </a:prstGeom>
          <a:ln>
            <a:headEnd type="none" w="med" len="med"/>
            <a:tailEnd type="stealth" w="lg" len="lg"/>
          </a:ln>
        </p:spPr>
        <p:style>
          <a:lnRef idx="1">
            <a:schemeClr val="accent6"/>
          </a:lnRef>
          <a:fillRef idx="0">
            <a:schemeClr val="accent6"/>
          </a:fillRef>
          <a:effectRef idx="0">
            <a:schemeClr val="accent6"/>
          </a:effectRef>
          <a:fontRef idx="minor">
            <a:schemeClr val="tx1"/>
          </a:fontRef>
        </p:style>
      </p:cxnSp>
      <p:cxnSp>
        <p:nvCxnSpPr>
          <p:cNvPr id="122" name="直接箭头连接符 121"/>
          <p:cNvCxnSpPr/>
          <p:nvPr/>
        </p:nvCxnSpPr>
        <p:spPr bwMode="auto">
          <a:xfrm flipH="1" flipV="1">
            <a:off x="7729032" y="4432637"/>
            <a:ext cx="19225" cy="956600"/>
          </a:xfrm>
          <a:prstGeom prst="straightConnector1">
            <a:avLst/>
          </a:prstGeom>
          <a:ln>
            <a:headEnd type="none" w="med" len="med"/>
            <a:tailEnd type="stealth" w="lg" len="lg"/>
          </a:ln>
        </p:spPr>
        <p:style>
          <a:lnRef idx="1">
            <a:schemeClr val="accent6"/>
          </a:lnRef>
          <a:fillRef idx="0">
            <a:schemeClr val="accent6"/>
          </a:fillRef>
          <a:effectRef idx="0">
            <a:schemeClr val="accent6"/>
          </a:effectRef>
          <a:fontRef idx="minor">
            <a:schemeClr val="tx1"/>
          </a:fontRef>
        </p:style>
      </p:cxnSp>
      <p:cxnSp>
        <p:nvCxnSpPr>
          <p:cNvPr id="123" name="直接箭头连接符 122"/>
          <p:cNvCxnSpPr/>
          <p:nvPr/>
        </p:nvCxnSpPr>
        <p:spPr bwMode="auto">
          <a:xfrm rot="5400000">
            <a:off x="2875144" y="3918662"/>
            <a:ext cx="514068" cy="1478"/>
          </a:xfrm>
          <a:prstGeom prst="straightConnector1">
            <a:avLst/>
          </a:prstGeom>
          <a:ln>
            <a:tailEnd type="stealth" w="lg" len="lg"/>
          </a:ln>
        </p:spPr>
        <p:style>
          <a:lnRef idx="1">
            <a:schemeClr val="accent6"/>
          </a:lnRef>
          <a:fillRef idx="0">
            <a:schemeClr val="accent6"/>
          </a:fillRef>
          <a:effectRef idx="0">
            <a:schemeClr val="accent6"/>
          </a:effectRef>
          <a:fontRef idx="minor">
            <a:schemeClr val="tx1"/>
          </a:fontRef>
        </p:style>
      </p:cxnSp>
      <p:cxnSp>
        <p:nvCxnSpPr>
          <p:cNvPr id="124" name="直接箭头连接符 123"/>
          <p:cNvCxnSpPr/>
          <p:nvPr/>
        </p:nvCxnSpPr>
        <p:spPr bwMode="auto">
          <a:xfrm rot="5400000">
            <a:off x="5402323" y="3061049"/>
            <a:ext cx="342713" cy="1479"/>
          </a:xfrm>
          <a:prstGeom prst="straightConnector1">
            <a:avLst/>
          </a:prstGeom>
          <a:ln>
            <a:tailEnd type="stealth" w="lg" len="lg"/>
          </a:ln>
        </p:spPr>
        <p:style>
          <a:lnRef idx="1">
            <a:schemeClr val="accent6"/>
          </a:lnRef>
          <a:fillRef idx="0">
            <a:schemeClr val="accent6"/>
          </a:fillRef>
          <a:effectRef idx="0">
            <a:schemeClr val="accent6"/>
          </a:effectRef>
          <a:fontRef idx="minor">
            <a:schemeClr val="tx1"/>
          </a:fontRef>
        </p:style>
      </p:cxnSp>
      <p:cxnSp>
        <p:nvCxnSpPr>
          <p:cNvPr id="125" name="直接箭头连接符 124"/>
          <p:cNvCxnSpPr>
            <a:stCxn id="107" idx="3"/>
            <a:endCxn id="113" idx="1"/>
          </p:cNvCxnSpPr>
          <p:nvPr/>
        </p:nvCxnSpPr>
        <p:spPr bwMode="auto">
          <a:xfrm>
            <a:off x="5856870" y="2299004"/>
            <a:ext cx="1404861" cy="106307"/>
          </a:xfrm>
          <a:prstGeom prst="straightConnector1">
            <a:avLst/>
          </a:prstGeom>
          <a:ln>
            <a:headEnd type="none" w="med" len="med"/>
            <a:tailEnd type="stealth" w="lg" len="lg"/>
          </a:ln>
        </p:spPr>
        <p:style>
          <a:lnRef idx="1">
            <a:schemeClr val="accent6"/>
          </a:lnRef>
          <a:fillRef idx="0">
            <a:schemeClr val="accent6"/>
          </a:fillRef>
          <a:effectRef idx="0">
            <a:schemeClr val="accent6"/>
          </a:effectRef>
          <a:fontRef idx="minor">
            <a:schemeClr val="tx1"/>
          </a:fontRef>
        </p:style>
      </p:cxnSp>
      <p:sp>
        <p:nvSpPr>
          <p:cNvPr id="81" name="矩形 76"/>
          <p:cNvSpPr>
            <a:spLocks noChangeArrowheads="1"/>
          </p:cNvSpPr>
          <p:nvPr/>
        </p:nvSpPr>
        <p:spPr bwMode="auto">
          <a:xfrm>
            <a:off x="9593803" y="2702439"/>
            <a:ext cx="659763" cy="392539"/>
          </a:xfrm>
          <a:prstGeom prst="roundRect">
            <a:avLst/>
          </a:prstGeom>
          <a:solidFill>
            <a:schemeClr val="accent1">
              <a:lumMod val="75000"/>
            </a:schemeClr>
          </a:solidFill>
        </p:spPr>
        <p:style>
          <a:lnRef idx="3">
            <a:schemeClr val="lt1"/>
          </a:lnRef>
          <a:fillRef idx="1">
            <a:schemeClr val="accent2"/>
          </a:fillRef>
          <a:effectRef idx="1">
            <a:schemeClr val="accent2"/>
          </a:effectRef>
          <a:fontRef idx="minor">
            <a:schemeClr val="lt1"/>
          </a:fontRef>
        </p:style>
        <p:txBody>
          <a:bodyPr wrap="none">
            <a:spAutoFit/>
          </a:bodyPr>
          <a:lstStyle/>
          <a:p>
            <a:pPr algn="ctr">
              <a:defRPr/>
            </a:pPr>
            <a:r>
              <a:rPr lang="zh-CN" altLang="en-US" sz="1600" b="1" dirty="0">
                <a:solidFill>
                  <a:schemeClr val="bg1"/>
                </a:solidFill>
                <a:latin typeface="微软雅黑" panose="020B0503020204020204" pitchFamily="34" charset="-122"/>
                <a:ea typeface="微软雅黑" panose="020B0503020204020204" pitchFamily="34" charset="-122"/>
              </a:rPr>
              <a:t>质控</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82" name="矩形 76"/>
          <p:cNvSpPr>
            <a:spLocks noChangeArrowheads="1"/>
          </p:cNvSpPr>
          <p:nvPr/>
        </p:nvSpPr>
        <p:spPr bwMode="auto">
          <a:xfrm>
            <a:off x="9593803" y="3610794"/>
            <a:ext cx="659763" cy="392539"/>
          </a:xfrm>
          <a:prstGeom prst="roundRect">
            <a:avLst/>
          </a:prstGeom>
          <a:solidFill>
            <a:schemeClr val="accent1">
              <a:lumMod val="75000"/>
            </a:schemeClr>
          </a:solidFill>
        </p:spPr>
        <p:style>
          <a:lnRef idx="3">
            <a:schemeClr val="lt1"/>
          </a:lnRef>
          <a:fillRef idx="1">
            <a:schemeClr val="accent2"/>
          </a:fillRef>
          <a:effectRef idx="1">
            <a:schemeClr val="accent2"/>
          </a:effectRef>
          <a:fontRef idx="minor">
            <a:schemeClr val="lt1"/>
          </a:fontRef>
        </p:style>
        <p:txBody>
          <a:bodyPr wrap="none">
            <a:spAutoFit/>
          </a:bodyPr>
          <a:lstStyle/>
          <a:p>
            <a:pPr algn="ctr">
              <a:defRPr/>
            </a:pPr>
            <a:r>
              <a:rPr lang="zh-CN" altLang="en-US" sz="1600" b="1" dirty="0">
                <a:solidFill>
                  <a:schemeClr val="bg1"/>
                </a:solidFill>
                <a:latin typeface="微软雅黑" panose="020B0503020204020204" pitchFamily="34" charset="-122"/>
                <a:ea typeface="微软雅黑" panose="020B0503020204020204" pitchFamily="34" charset="-122"/>
              </a:rPr>
              <a:t>督导</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83" name="矩形 76"/>
          <p:cNvSpPr>
            <a:spLocks noChangeArrowheads="1"/>
          </p:cNvSpPr>
          <p:nvPr/>
        </p:nvSpPr>
        <p:spPr bwMode="auto">
          <a:xfrm>
            <a:off x="9593803" y="4472566"/>
            <a:ext cx="659763" cy="392539"/>
          </a:xfrm>
          <a:prstGeom prst="roundRect">
            <a:avLst/>
          </a:prstGeom>
          <a:solidFill>
            <a:schemeClr val="accent1">
              <a:lumMod val="75000"/>
            </a:schemeClr>
          </a:solidFill>
        </p:spPr>
        <p:style>
          <a:lnRef idx="3">
            <a:schemeClr val="lt1"/>
          </a:lnRef>
          <a:fillRef idx="1">
            <a:schemeClr val="accent2"/>
          </a:fillRef>
          <a:effectRef idx="1">
            <a:schemeClr val="accent2"/>
          </a:effectRef>
          <a:fontRef idx="minor">
            <a:schemeClr val="lt1"/>
          </a:fontRef>
        </p:style>
        <p:txBody>
          <a:bodyPr wrap="none">
            <a:spAutoFit/>
          </a:bodyPr>
          <a:lstStyle/>
          <a:p>
            <a:pPr algn="ctr">
              <a:defRPr/>
            </a:pPr>
            <a:r>
              <a:rPr lang="zh-CN" altLang="en-US" sz="1600" b="1" dirty="0">
                <a:solidFill>
                  <a:schemeClr val="bg1"/>
                </a:solidFill>
                <a:latin typeface="微软雅黑" panose="020B0503020204020204" pitchFamily="34" charset="-122"/>
                <a:ea typeface="微软雅黑" panose="020B0503020204020204" pitchFamily="34" charset="-122"/>
              </a:rPr>
              <a:t>评估</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84" name="矩形 76"/>
          <p:cNvSpPr>
            <a:spLocks noChangeArrowheads="1"/>
          </p:cNvSpPr>
          <p:nvPr/>
        </p:nvSpPr>
        <p:spPr bwMode="auto">
          <a:xfrm>
            <a:off x="9593803" y="5395893"/>
            <a:ext cx="659763" cy="392539"/>
          </a:xfrm>
          <a:prstGeom prst="roundRect">
            <a:avLst/>
          </a:prstGeom>
          <a:solidFill>
            <a:schemeClr val="accent1">
              <a:lumMod val="75000"/>
            </a:schemeClr>
          </a:solidFill>
        </p:spPr>
        <p:style>
          <a:lnRef idx="3">
            <a:schemeClr val="lt1"/>
          </a:lnRef>
          <a:fillRef idx="1">
            <a:schemeClr val="accent2"/>
          </a:fillRef>
          <a:effectRef idx="1">
            <a:schemeClr val="accent2"/>
          </a:effectRef>
          <a:fontRef idx="minor">
            <a:schemeClr val="lt1"/>
          </a:fontRef>
        </p:style>
        <p:txBody>
          <a:bodyPr wrap="none">
            <a:spAutoFit/>
          </a:bodyPr>
          <a:lstStyle/>
          <a:p>
            <a:pPr algn="ctr">
              <a:defRPr/>
            </a:pPr>
            <a:r>
              <a:rPr lang="zh-CN" altLang="en-US" sz="1600" b="1" dirty="0">
                <a:solidFill>
                  <a:schemeClr val="bg1"/>
                </a:solidFill>
                <a:latin typeface="微软雅黑" panose="020B0503020204020204" pitchFamily="34" charset="-122"/>
                <a:ea typeface="微软雅黑" panose="020B0503020204020204" pitchFamily="34" charset="-122"/>
              </a:rPr>
              <a:t>总结</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85" name="矩形 76"/>
          <p:cNvSpPr>
            <a:spLocks noChangeArrowheads="1"/>
          </p:cNvSpPr>
          <p:nvPr/>
        </p:nvSpPr>
        <p:spPr bwMode="auto">
          <a:xfrm>
            <a:off x="9593803" y="1799077"/>
            <a:ext cx="659763" cy="392539"/>
          </a:xfrm>
          <a:prstGeom prst="roundRect">
            <a:avLst/>
          </a:prstGeom>
          <a:solidFill>
            <a:schemeClr val="accent1">
              <a:lumMod val="75000"/>
            </a:schemeClr>
          </a:solidFill>
        </p:spPr>
        <p:style>
          <a:lnRef idx="3">
            <a:schemeClr val="lt1"/>
          </a:lnRef>
          <a:fillRef idx="1">
            <a:schemeClr val="accent2"/>
          </a:fillRef>
          <a:effectRef idx="1">
            <a:schemeClr val="accent2"/>
          </a:effectRef>
          <a:fontRef idx="minor">
            <a:schemeClr val="lt1"/>
          </a:fontRef>
        </p:style>
        <p:txBody>
          <a:bodyPr wrap="none">
            <a:spAutoFit/>
          </a:bodyPr>
          <a:lstStyle/>
          <a:p>
            <a:pPr algn="ctr">
              <a:defRPr/>
            </a:pPr>
            <a:r>
              <a:rPr lang="zh-CN" altLang="en-US" sz="1600" b="1" dirty="0">
                <a:solidFill>
                  <a:schemeClr val="bg1"/>
                </a:solidFill>
                <a:latin typeface="微软雅黑" panose="020B0503020204020204" pitchFamily="34" charset="-122"/>
                <a:ea typeface="微软雅黑" panose="020B0503020204020204" pitchFamily="34" charset="-122"/>
              </a:rPr>
              <a:t>计划</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79" name="直接箭头连接符 78"/>
          <p:cNvCxnSpPr/>
          <p:nvPr/>
        </p:nvCxnSpPr>
        <p:spPr bwMode="auto">
          <a:xfrm flipV="1">
            <a:off x="8586739" y="3233145"/>
            <a:ext cx="690601" cy="4990"/>
          </a:xfrm>
          <a:prstGeom prst="straightConnector1">
            <a:avLst/>
          </a:prstGeom>
          <a:ln>
            <a:headEnd type="arrow" w="med" len="med"/>
            <a:tailEnd type="arrow" w="med" len="med"/>
          </a:ln>
        </p:spPr>
        <p:style>
          <a:lnRef idx="1">
            <a:schemeClr val="accent6"/>
          </a:lnRef>
          <a:fillRef idx="0">
            <a:schemeClr val="accent6"/>
          </a:fillRef>
          <a:effectRef idx="0">
            <a:schemeClr val="accent6"/>
          </a:effectRef>
          <a:fontRef idx="minor">
            <a:schemeClr val="tx1"/>
          </a:fontRef>
        </p:style>
      </p:cxnSp>
      <p:cxnSp>
        <p:nvCxnSpPr>
          <p:cNvPr id="80" name="直接箭头连接符 79"/>
          <p:cNvCxnSpPr/>
          <p:nvPr/>
        </p:nvCxnSpPr>
        <p:spPr bwMode="auto">
          <a:xfrm flipV="1">
            <a:off x="8560119" y="5580557"/>
            <a:ext cx="689122" cy="4992"/>
          </a:xfrm>
          <a:prstGeom prst="straightConnector1">
            <a:avLst/>
          </a:prstGeom>
          <a:ln>
            <a:headEnd type="arrow" w="med" len="med"/>
            <a:tailEnd type="arrow" w="med" len="med"/>
          </a:ln>
        </p:spPr>
        <p:style>
          <a:lnRef idx="1">
            <a:schemeClr val="accent6"/>
          </a:lnRef>
          <a:fillRef idx="0">
            <a:schemeClr val="accent6"/>
          </a:fillRef>
          <a:effectRef idx="0">
            <a:schemeClr val="accent6"/>
          </a:effectRef>
          <a:fontRef idx="minor">
            <a:schemeClr val="tx1"/>
          </a:fontRef>
        </p:style>
      </p:cxnSp>
      <p:cxnSp>
        <p:nvCxnSpPr>
          <p:cNvPr id="72" name="直接箭头连接符 71"/>
          <p:cNvCxnSpPr/>
          <p:nvPr/>
        </p:nvCxnSpPr>
        <p:spPr bwMode="auto">
          <a:xfrm>
            <a:off x="9933927" y="2188371"/>
            <a:ext cx="0" cy="480795"/>
          </a:xfrm>
          <a:prstGeom prst="straightConnector1">
            <a:avLst/>
          </a:prstGeom>
          <a:ln>
            <a:tailEnd type="stealth" w="lg" len="lg"/>
          </a:ln>
        </p:spPr>
        <p:style>
          <a:lnRef idx="1">
            <a:schemeClr val="accent6"/>
          </a:lnRef>
          <a:fillRef idx="0">
            <a:schemeClr val="accent6"/>
          </a:fillRef>
          <a:effectRef idx="0">
            <a:schemeClr val="accent6"/>
          </a:effectRef>
          <a:fontRef idx="minor">
            <a:schemeClr val="tx1"/>
          </a:fontRef>
        </p:style>
      </p:cxnSp>
      <p:cxnSp>
        <p:nvCxnSpPr>
          <p:cNvPr id="73" name="直接箭头连接符 72"/>
          <p:cNvCxnSpPr/>
          <p:nvPr/>
        </p:nvCxnSpPr>
        <p:spPr bwMode="auto">
          <a:xfrm>
            <a:off x="9933927" y="3118352"/>
            <a:ext cx="0" cy="480796"/>
          </a:xfrm>
          <a:prstGeom prst="straightConnector1">
            <a:avLst/>
          </a:prstGeom>
          <a:ln>
            <a:tailEnd type="stealth" w="lg" len="lg"/>
          </a:ln>
        </p:spPr>
        <p:style>
          <a:lnRef idx="1">
            <a:schemeClr val="accent6"/>
          </a:lnRef>
          <a:fillRef idx="0">
            <a:schemeClr val="accent6"/>
          </a:fillRef>
          <a:effectRef idx="0">
            <a:schemeClr val="accent6"/>
          </a:effectRef>
          <a:fontRef idx="minor">
            <a:schemeClr val="tx1"/>
          </a:fontRef>
        </p:style>
      </p:cxnSp>
      <p:cxnSp>
        <p:nvCxnSpPr>
          <p:cNvPr id="74" name="直接箭头连接符 73"/>
          <p:cNvCxnSpPr/>
          <p:nvPr/>
        </p:nvCxnSpPr>
        <p:spPr bwMode="auto">
          <a:xfrm>
            <a:off x="9936885" y="4026707"/>
            <a:ext cx="0" cy="480796"/>
          </a:xfrm>
          <a:prstGeom prst="straightConnector1">
            <a:avLst/>
          </a:prstGeom>
          <a:ln>
            <a:tailEnd type="stealth" w="lg" len="lg"/>
          </a:ln>
        </p:spPr>
        <p:style>
          <a:lnRef idx="1">
            <a:schemeClr val="accent6"/>
          </a:lnRef>
          <a:fillRef idx="0">
            <a:schemeClr val="accent6"/>
          </a:fillRef>
          <a:effectRef idx="0">
            <a:schemeClr val="accent6"/>
          </a:effectRef>
          <a:fontRef idx="minor">
            <a:schemeClr val="tx1"/>
          </a:fontRef>
        </p:style>
      </p:cxnSp>
      <p:cxnSp>
        <p:nvCxnSpPr>
          <p:cNvPr id="75" name="直接箭头连接符 74"/>
          <p:cNvCxnSpPr/>
          <p:nvPr/>
        </p:nvCxnSpPr>
        <p:spPr bwMode="auto">
          <a:xfrm>
            <a:off x="9936885" y="4908442"/>
            <a:ext cx="0" cy="480796"/>
          </a:xfrm>
          <a:prstGeom prst="straightConnector1">
            <a:avLst/>
          </a:prstGeom>
          <a:ln>
            <a:tailEnd type="stealth" w="lg" len="lg"/>
          </a:ln>
        </p:spPr>
        <p:style>
          <a:lnRef idx="1">
            <a:schemeClr val="accent6"/>
          </a:lnRef>
          <a:fillRef idx="0">
            <a:schemeClr val="accent6"/>
          </a:fillRef>
          <a:effectRef idx="0">
            <a:schemeClr val="accent6"/>
          </a:effectRef>
          <a:fontRef idx="minor">
            <a:schemeClr val="tx1"/>
          </a:fontRef>
        </p:style>
      </p:cxnSp>
      <p:sp>
        <p:nvSpPr>
          <p:cNvPr id="68" name="TextBox 30"/>
          <p:cNvSpPr txBox="1">
            <a:spLocks noChangeArrowheads="1"/>
          </p:cNvSpPr>
          <p:nvPr/>
        </p:nvSpPr>
        <p:spPr bwMode="auto">
          <a:xfrm>
            <a:off x="1715332" y="1285008"/>
            <a:ext cx="3152438" cy="400110"/>
          </a:xfrm>
          <a:prstGeom prst="rect">
            <a:avLst/>
          </a:prstGeom>
          <a:noFill/>
          <a:ln w="9525">
            <a:noFill/>
            <a:miter lim="800000"/>
          </a:ln>
        </p:spPr>
        <p:txBody>
          <a:bodyPr wrap="square">
            <a:spAutoFit/>
          </a:bodyPr>
          <a:lstStyle/>
          <a:p>
            <a:r>
              <a:rPr lang="zh-CN" altLang="en-US" sz="2000" b="1" dirty="0">
                <a:solidFill>
                  <a:schemeClr val="accent6"/>
                </a:solidFill>
                <a:latin typeface="Times New Roman" panose="02020603050405020304" pitchFamily="18" charset="0"/>
                <a:ea typeface="微软雅黑" panose="020B0503020204020204" pitchFamily="34" charset="-122"/>
              </a:rPr>
              <a:t>社区卫生服务中心</a:t>
            </a:r>
            <a:endParaRPr lang="en-US" altLang="zh-CN" sz="2000" b="1" dirty="0">
              <a:solidFill>
                <a:schemeClr val="accent6"/>
              </a:solidFill>
              <a:latin typeface="Times New Roman" panose="02020603050405020304" pitchFamily="18" charset="0"/>
              <a:ea typeface="微软雅黑" panose="020B0503020204020204" pitchFamily="34" charset="-122"/>
            </a:endParaRPr>
          </a:p>
        </p:txBody>
      </p:sp>
      <p:sp>
        <p:nvSpPr>
          <p:cNvPr id="69" name="TextBox 97"/>
          <p:cNvSpPr txBox="1">
            <a:spLocks noChangeArrowheads="1"/>
          </p:cNvSpPr>
          <p:nvPr/>
        </p:nvSpPr>
        <p:spPr bwMode="auto">
          <a:xfrm>
            <a:off x="1605519" y="4840233"/>
            <a:ext cx="843557" cy="400110"/>
          </a:xfrm>
          <a:prstGeom prst="rect">
            <a:avLst/>
          </a:prstGeom>
          <a:noFill/>
          <a:ln w="9525">
            <a:noFill/>
            <a:miter lim="800000"/>
          </a:ln>
        </p:spPr>
        <p:txBody>
          <a:bodyPr>
            <a:spAutoFit/>
          </a:bodyPr>
          <a:lstStyle/>
          <a:p>
            <a:r>
              <a:rPr lang="zh-CN" altLang="en-US" sz="2000" b="1" dirty="0">
                <a:solidFill>
                  <a:schemeClr val="accent2"/>
                </a:solidFill>
                <a:latin typeface="微软雅黑" panose="020B0503020204020204" pitchFamily="34" charset="-122"/>
                <a:ea typeface="微软雅黑" panose="020B0503020204020204" pitchFamily="34" charset="-122"/>
              </a:rPr>
              <a:t>医院</a:t>
            </a:r>
            <a:endParaRPr lang="en-US" altLang="zh-CN" sz="2000" b="1" dirty="0">
              <a:solidFill>
                <a:schemeClr val="accent2"/>
              </a:solidFill>
              <a:latin typeface="微软雅黑" panose="020B0503020204020204" pitchFamily="34" charset="-122"/>
              <a:ea typeface="微软雅黑" panose="020B0503020204020204" pitchFamily="34" charset="-122"/>
            </a:endParaRPr>
          </a:p>
        </p:txBody>
      </p:sp>
      <p:sp>
        <p:nvSpPr>
          <p:cNvPr id="70" name="TextBox 98"/>
          <p:cNvSpPr txBox="1">
            <a:spLocks noChangeArrowheads="1"/>
          </p:cNvSpPr>
          <p:nvPr/>
        </p:nvSpPr>
        <p:spPr bwMode="auto">
          <a:xfrm>
            <a:off x="9352758" y="1274167"/>
            <a:ext cx="1162337" cy="369332"/>
          </a:xfrm>
          <a:prstGeom prst="rect">
            <a:avLst/>
          </a:prstGeom>
          <a:noFill/>
          <a:ln w="9525">
            <a:noFill/>
            <a:miter lim="800000"/>
          </a:ln>
        </p:spPr>
        <p:txBody>
          <a:bodyPr>
            <a:spAutoFit/>
          </a:bodyPr>
          <a:lstStyle/>
          <a:p>
            <a:r>
              <a:rPr lang="zh-CN" altLang="en-US" b="1" dirty="0">
                <a:solidFill>
                  <a:schemeClr val="accent1">
                    <a:lumMod val="75000"/>
                  </a:schemeClr>
                </a:solidFill>
                <a:latin typeface="微软雅黑" panose="020B0503020204020204" pitchFamily="34" charset="-122"/>
                <a:ea typeface="微软雅黑" panose="020B0503020204020204" pitchFamily="34" charset="-122"/>
              </a:rPr>
              <a:t>疾控中心</a:t>
            </a:r>
            <a:endParaRPr lang="zh-CN" altLang="en-US" b="1" dirty="0">
              <a:solidFill>
                <a:schemeClr val="accent1">
                  <a:lumMod val="7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2622550" y="330200"/>
            <a:ext cx="9569450" cy="1231900"/>
          </a:xfrm>
          <a:prstGeom prst="rect">
            <a:avLst/>
          </a:prstGeom>
          <a:solidFill>
            <a:srgbClr val="E6E7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28188" y="0"/>
            <a:ext cx="4029382" cy="6857999"/>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1280025" y="2192204"/>
            <a:ext cx="1412956" cy="141295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目    </a:t>
            </a:r>
            <a:endParaRPr lang="en-US" altLang="zh-CN"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pPr algn="ctr"/>
            <a:r>
              <a:rPr lang="zh-CN" altLang="en-US"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录</a:t>
            </a:r>
            <a:endParaRPr lang="zh-CN" altLang="en-US"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nvGrpSpPr>
          <p:cNvPr id="22" name="组合 21"/>
          <p:cNvGrpSpPr/>
          <p:nvPr/>
        </p:nvGrpSpPr>
        <p:grpSpPr>
          <a:xfrm>
            <a:off x="4843996" y="870065"/>
            <a:ext cx="6056095" cy="930579"/>
            <a:chOff x="4843996" y="870065"/>
            <a:chExt cx="6056095" cy="930579"/>
          </a:xfrm>
        </p:grpSpPr>
        <p:sp>
          <p:nvSpPr>
            <p:cNvPr id="2" name="对角圆角矩形 1"/>
            <p:cNvSpPr/>
            <p:nvPr/>
          </p:nvSpPr>
          <p:spPr>
            <a:xfrm>
              <a:off x="6000550" y="1079965"/>
              <a:ext cx="4899541" cy="578882"/>
            </a:xfrm>
            <a:prstGeom prst="round2DiagRect">
              <a:avLst/>
            </a:prstGeom>
            <a:noFill/>
            <a:ln>
              <a:noFill/>
            </a:ln>
          </p:spPr>
          <p:style>
            <a:lnRef idx="2">
              <a:schemeClr val="accent3"/>
            </a:lnRef>
            <a:fillRef idx="1">
              <a:schemeClr val="lt1"/>
            </a:fillRef>
            <a:effectRef idx="0">
              <a:schemeClr val="accent3"/>
            </a:effectRef>
            <a:fontRef idx="minor">
              <a:schemeClr val="dk1"/>
            </a:fontRef>
          </p:style>
          <p:txBody>
            <a:bodyPr wrap="none">
              <a:spAutoFit/>
            </a:bodyPr>
            <a:lstStyle/>
            <a:p>
              <a:pPr lvl="0"/>
              <a:r>
                <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rPr>
                <a:t>分级诊疗背景下的机遇和挑战</a:t>
              </a:r>
              <a:endParaRPr lang="zh-CN" altLang="en-US" sz="2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1" name="椭圆 20"/>
            <p:cNvSpPr/>
            <p:nvPr/>
          </p:nvSpPr>
          <p:spPr>
            <a:xfrm>
              <a:off x="4843996" y="870065"/>
              <a:ext cx="930579" cy="930579"/>
            </a:xfrm>
            <a:prstGeom prst="ellipse">
              <a:avLst/>
            </a:prstGeom>
            <a:solidFill>
              <a:schemeClr val="tx1">
                <a:lumMod val="75000"/>
                <a:lumOff val="25000"/>
              </a:schemeClr>
            </a:solidFill>
            <a:ln w="76200">
              <a:solidFill>
                <a:srgbClr val="FFFDF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rPr>
                <a:t>1</a:t>
              </a:r>
              <a:endParaRPr lang="zh-CN" altLang="en-US"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endParaRPr>
            </a:p>
          </p:txBody>
        </p:sp>
      </p:grpSp>
      <p:grpSp>
        <p:nvGrpSpPr>
          <p:cNvPr id="23" name="组合 22"/>
          <p:cNvGrpSpPr/>
          <p:nvPr/>
        </p:nvGrpSpPr>
        <p:grpSpPr>
          <a:xfrm>
            <a:off x="4843996" y="2237612"/>
            <a:ext cx="5693550" cy="930579"/>
            <a:chOff x="4843996" y="870065"/>
            <a:chExt cx="5693550" cy="930579"/>
          </a:xfrm>
        </p:grpSpPr>
        <p:sp>
          <p:nvSpPr>
            <p:cNvPr id="24" name="对角圆角矩形 23"/>
            <p:cNvSpPr/>
            <p:nvPr/>
          </p:nvSpPr>
          <p:spPr>
            <a:xfrm>
              <a:off x="6000550" y="1079965"/>
              <a:ext cx="4536996" cy="578882"/>
            </a:xfrm>
            <a:prstGeom prst="round2DiagRect">
              <a:avLst/>
            </a:prstGeom>
            <a:noFill/>
            <a:ln>
              <a:noFill/>
            </a:ln>
          </p:spPr>
          <p:style>
            <a:lnRef idx="2">
              <a:schemeClr val="accent3"/>
            </a:lnRef>
            <a:fillRef idx="1">
              <a:schemeClr val="lt1"/>
            </a:fillRef>
            <a:effectRef idx="0">
              <a:schemeClr val="accent3"/>
            </a:effectRef>
            <a:fontRef idx="minor">
              <a:schemeClr val="dk1"/>
            </a:fontRef>
          </p:style>
          <p:txBody>
            <a:bodyPr wrap="none">
              <a:spAutoFit/>
            </a:bodyPr>
            <a:lstStyle/>
            <a:p>
              <a:pPr lvl="0"/>
              <a:r>
                <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rPr>
                <a:t>全科医学的特点与发展历程</a:t>
              </a:r>
              <a:endPar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5" name="椭圆 24"/>
            <p:cNvSpPr/>
            <p:nvPr/>
          </p:nvSpPr>
          <p:spPr>
            <a:xfrm>
              <a:off x="4843996" y="870065"/>
              <a:ext cx="930579" cy="930579"/>
            </a:xfrm>
            <a:prstGeom prst="ellipse">
              <a:avLst/>
            </a:prstGeom>
            <a:solidFill>
              <a:schemeClr val="tx1">
                <a:lumMod val="75000"/>
                <a:lumOff val="25000"/>
              </a:schemeClr>
            </a:solidFill>
            <a:ln w="76200">
              <a:solidFill>
                <a:srgbClr val="FFFDF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rPr>
                <a:t>2</a:t>
              </a:r>
              <a:endParaRPr lang="zh-CN" altLang="en-US"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endParaRPr>
            </a:p>
          </p:txBody>
        </p:sp>
      </p:grpSp>
      <p:grpSp>
        <p:nvGrpSpPr>
          <p:cNvPr id="26" name="组合 25"/>
          <p:cNvGrpSpPr/>
          <p:nvPr/>
        </p:nvGrpSpPr>
        <p:grpSpPr>
          <a:xfrm>
            <a:off x="4861068" y="3605159"/>
            <a:ext cx="4596308" cy="930579"/>
            <a:chOff x="4843996" y="870065"/>
            <a:chExt cx="4596308" cy="930579"/>
          </a:xfrm>
        </p:grpSpPr>
        <p:sp>
          <p:nvSpPr>
            <p:cNvPr id="27" name="对角圆角矩形 26"/>
            <p:cNvSpPr/>
            <p:nvPr/>
          </p:nvSpPr>
          <p:spPr>
            <a:xfrm>
              <a:off x="6000550" y="1079965"/>
              <a:ext cx="3439754" cy="578444"/>
            </a:xfrm>
            <a:prstGeom prst="round2DiagRect">
              <a:avLst/>
            </a:prstGeom>
            <a:noFill/>
            <a:ln>
              <a:noFill/>
            </a:ln>
          </p:spPr>
          <p:style>
            <a:lnRef idx="2">
              <a:schemeClr val="accent3"/>
            </a:lnRef>
            <a:fillRef idx="1">
              <a:schemeClr val="lt1"/>
            </a:fillRef>
            <a:effectRef idx="0">
              <a:schemeClr val="accent3"/>
            </a:effectRef>
            <a:fontRef idx="minor">
              <a:schemeClr val="dk1"/>
            </a:fontRef>
          </p:style>
          <p:txBody>
            <a:bodyPr wrap="none">
              <a:spAutoFit/>
            </a:bodyPr>
            <a:lstStyle/>
            <a:p>
              <a:pPr lvl="0"/>
              <a:r>
                <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rPr>
                <a:t>新形势下的学科定位</a:t>
              </a:r>
              <a:endPar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8" name="椭圆 27"/>
            <p:cNvSpPr/>
            <p:nvPr/>
          </p:nvSpPr>
          <p:spPr>
            <a:xfrm>
              <a:off x="4843996" y="870065"/>
              <a:ext cx="930579" cy="930579"/>
            </a:xfrm>
            <a:prstGeom prst="ellipse">
              <a:avLst/>
            </a:prstGeom>
            <a:solidFill>
              <a:schemeClr val="tx1">
                <a:lumMod val="75000"/>
                <a:lumOff val="25000"/>
              </a:schemeClr>
            </a:solidFill>
            <a:ln w="76200">
              <a:solidFill>
                <a:srgbClr val="FFFDF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rPr>
                <a:t>3</a:t>
              </a:r>
              <a:endParaRPr lang="zh-CN" altLang="en-US"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endParaRPr>
            </a:p>
          </p:txBody>
        </p:sp>
      </p:grpSp>
      <p:grpSp>
        <p:nvGrpSpPr>
          <p:cNvPr id="29" name="组合 28"/>
          <p:cNvGrpSpPr/>
          <p:nvPr/>
        </p:nvGrpSpPr>
        <p:grpSpPr>
          <a:xfrm>
            <a:off x="4861068" y="4972706"/>
            <a:ext cx="5693550" cy="930579"/>
            <a:chOff x="4843996" y="870065"/>
            <a:chExt cx="5693550" cy="930579"/>
          </a:xfrm>
        </p:grpSpPr>
        <p:sp>
          <p:nvSpPr>
            <p:cNvPr id="30" name="对角圆角矩形 29"/>
            <p:cNvSpPr/>
            <p:nvPr/>
          </p:nvSpPr>
          <p:spPr>
            <a:xfrm>
              <a:off x="6000550" y="1079965"/>
              <a:ext cx="4536996" cy="578882"/>
            </a:xfrm>
            <a:prstGeom prst="round2DiagRect">
              <a:avLst/>
            </a:prstGeom>
            <a:noFill/>
            <a:ln>
              <a:noFill/>
            </a:ln>
          </p:spPr>
          <p:style>
            <a:lnRef idx="2">
              <a:schemeClr val="accent3"/>
            </a:lnRef>
            <a:fillRef idx="1">
              <a:schemeClr val="lt1"/>
            </a:fillRef>
            <a:effectRef idx="0">
              <a:schemeClr val="accent3"/>
            </a:effectRef>
            <a:fontRef idx="minor">
              <a:schemeClr val="dk1"/>
            </a:fontRef>
          </p:style>
          <p:txBody>
            <a:bodyPr wrap="none">
              <a:spAutoFit/>
            </a:bodyPr>
            <a:lstStyle/>
            <a:p>
              <a:pPr lvl="0"/>
              <a:r>
                <a:rPr lang="zh-CN" altLang="en-US" sz="2800" b="1" dirty="0">
                  <a:solidFill>
                    <a:srgbClr val="B13528"/>
                  </a:solidFill>
                  <a:latin typeface="微软雅黑" panose="020B0503020204020204" pitchFamily="34" charset="-122"/>
                  <a:ea typeface="微软雅黑" panose="020B0503020204020204" pitchFamily="34" charset="-122"/>
                </a:rPr>
                <a:t>社区慢性病管理与学科融合</a:t>
              </a:r>
              <a:endParaRPr lang="zh-CN" altLang="en-US" sz="2800" b="1" dirty="0">
                <a:solidFill>
                  <a:srgbClr val="B13528"/>
                </a:solidFill>
                <a:latin typeface="微软雅黑" panose="020B0503020204020204" pitchFamily="34" charset="-122"/>
                <a:ea typeface="微软雅黑" panose="020B0503020204020204" pitchFamily="34" charset="-122"/>
              </a:endParaRPr>
            </a:p>
          </p:txBody>
        </p:sp>
        <p:sp>
          <p:nvSpPr>
            <p:cNvPr id="31" name="椭圆 30"/>
            <p:cNvSpPr/>
            <p:nvPr/>
          </p:nvSpPr>
          <p:spPr>
            <a:xfrm>
              <a:off x="4843996" y="870065"/>
              <a:ext cx="930579" cy="930579"/>
            </a:xfrm>
            <a:prstGeom prst="ellipse">
              <a:avLst/>
            </a:prstGeom>
            <a:solidFill>
              <a:srgbClr val="B13528"/>
            </a:solidFill>
            <a:ln w="76200">
              <a:solidFill>
                <a:srgbClr val="FFFDF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rPr>
                <a:t>4</a:t>
              </a:r>
              <a:endParaRPr lang="zh-CN" altLang="en-US" sz="5400" dirty="0">
                <a:solidFill>
                  <a:schemeClr val="bg1"/>
                </a:solidFill>
                <a:effectLst>
                  <a:outerShdw blurRad="38100" dist="38100" dir="2700000" algn="tl">
                    <a:srgbClr val="000000">
                      <a:alpha val="43137"/>
                    </a:srgbClr>
                  </a:outerShdw>
                </a:effectLst>
                <a:latin typeface="Impact" panose="020B0806030902050204" pitchFamily="34" charset="0"/>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标题 1"/>
          <p:cNvSpPr>
            <a:spLocks noGrp="1"/>
          </p:cNvSpPr>
          <p:nvPr>
            <p:ph type="title"/>
          </p:nvPr>
        </p:nvSpPr>
        <p:spPr/>
        <p:txBody>
          <a:bodyPr wrap="square" anchor="ctr"/>
          <a:lstStyle/>
          <a:p>
            <a:r>
              <a:rPr lang="zh-CN" altLang="en-US" dirty="0"/>
              <a:t>社区用药现状</a:t>
            </a:r>
            <a:endParaRPr lang="zh-CN" altLang="en-US" dirty="0"/>
          </a:p>
        </p:txBody>
      </p:sp>
      <p:pic>
        <p:nvPicPr>
          <p:cNvPr id="15362" name="Picture 2"/>
          <p:cNvPicPr>
            <a:picLocks noChangeAspect="1"/>
          </p:cNvPicPr>
          <p:nvPr/>
        </p:nvPicPr>
        <p:blipFill>
          <a:blip r:embed="rId1"/>
          <a:srcRect b="41476"/>
          <a:stretch>
            <a:fillRect/>
          </a:stretch>
        </p:blipFill>
        <p:spPr>
          <a:xfrm>
            <a:off x="988060" y="4016375"/>
            <a:ext cx="5929313" cy="2601913"/>
          </a:xfrm>
          <a:prstGeom prst="rect">
            <a:avLst/>
          </a:prstGeom>
          <a:noFill/>
          <a:ln w="9525">
            <a:noFill/>
          </a:ln>
        </p:spPr>
      </p:pic>
      <p:pic>
        <p:nvPicPr>
          <p:cNvPr id="15364" name="Picture 5"/>
          <p:cNvPicPr>
            <a:picLocks noChangeAspect="1"/>
          </p:cNvPicPr>
          <p:nvPr/>
        </p:nvPicPr>
        <p:blipFill>
          <a:blip r:embed="rId2"/>
          <a:srcRect t="16939" b="12059"/>
          <a:stretch>
            <a:fillRect/>
          </a:stretch>
        </p:blipFill>
        <p:spPr>
          <a:xfrm>
            <a:off x="988060" y="1541463"/>
            <a:ext cx="5314950" cy="2474912"/>
          </a:xfrm>
          <a:prstGeom prst="rect">
            <a:avLst/>
          </a:prstGeom>
          <a:noFill/>
          <a:ln w="9525">
            <a:noFill/>
          </a:ln>
        </p:spPr>
      </p:pic>
      <p:sp>
        <p:nvSpPr>
          <p:cNvPr id="15365" name="TextBox 7"/>
          <p:cNvSpPr txBox="1"/>
          <p:nvPr/>
        </p:nvSpPr>
        <p:spPr>
          <a:xfrm>
            <a:off x="7937500" y="2155508"/>
            <a:ext cx="2541588" cy="2545715"/>
          </a:xfrm>
          <a:prstGeom prst="rect">
            <a:avLst/>
          </a:prstGeom>
          <a:noFill/>
          <a:ln w="9525">
            <a:noFill/>
          </a:ln>
        </p:spPr>
        <p:txBody>
          <a:bodyPr anchor="t">
            <a:spAutoFit/>
          </a:bodyPr>
          <a:lstStyle/>
          <a:p>
            <a:pPr indent="0">
              <a:lnSpc>
                <a:spcPct val="190000"/>
              </a:lnSpc>
              <a:buNone/>
            </a:pPr>
            <a:r>
              <a:rPr lang="zh-CN" altLang="en-US" sz="2800" b="1" dirty="0">
                <a:latin typeface="Arial" panose="020B0604020202020204" pitchFamily="34" charset="0"/>
                <a:ea typeface="宋体" panose="02010600030101010101" pitchFamily="2" charset="-122"/>
              </a:rPr>
              <a:t>北京某社区：</a:t>
            </a:r>
            <a:endParaRPr lang="zh-CN" altLang="en-US" sz="2800" b="1" dirty="0">
              <a:latin typeface="Arial" panose="020B0604020202020204" pitchFamily="34" charset="0"/>
              <a:ea typeface="宋体" panose="02010600030101010101" pitchFamily="2" charset="-122"/>
            </a:endParaRPr>
          </a:p>
          <a:p>
            <a:pPr indent="0">
              <a:lnSpc>
                <a:spcPct val="190000"/>
              </a:lnSpc>
              <a:buChar char="•"/>
            </a:pPr>
            <a:r>
              <a:rPr sz="2800" b="1" dirty="0">
                <a:latin typeface="Arial" panose="020B0604020202020204" pitchFamily="34" charset="0"/>
                <a:ea typeface="宋体" panose="02010600030101010101" pitchFamily="2" charset="-122"/>
              </a:rPr>
              <a:t> 西药115种</a:t>
            </a:r>
            <a:endParaRPr sz="2800" b="1" dirty="0">
              <a:latin typeface="Arial" panose="020B0604020202020204" pitchFamily="34" charset="0"/>
              <a:ea typeface="宋体" panose="02010600030101010101" pitchFamily="2" charset="-122"/>
            </a:endParaRPr>
          </a:p>
          <a:p>
            <a:pPr indent="0">
              <a:lnSpc>
                <a:spcPct val="190000"/>
              </a:lnSpc>
              <a:buChar char="•"/>
            </a:pPr>
            <a:r>
              <a:rPr sz="2800" b="1" dirty="0">
                <a:latin typeface="Arial" panose="020B0604020202020204" pitchFamily="34" charset="0"/>
                <a:ea typeface="宋体" panose="02010600030101010101" pitchFamily="2" charset="-122"/>
              </a:rPr>
              <a:t> 中成药151种</a:t>
            </a:r>
            <a:endParaRPr lang="zh-CN" sz="2800" b="1" dirty="0">
              <a:latin typeface="Arial" panose="020B0604020202020204" pitchFamily="34" charset="0"/>
              <a:ea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txBox="1"/>
          <p:nvPr>
            <p:custDataLst>
              <p:tags r:id="rId1"/>
            </p:custDataLst>
          </p:nvPr>
        </p:nvSpPr>
        <p:spPr>
          <a:xfrm>
            <a:off x="837248" y="102234"/>
            <a:ext cx="10514012" cy="982133"/>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lang="zh-CN" altLang="en-US" sz="4000" kern="1200" dirty="0">
                <a:solidFill>
                  <a:schemeClr val="tx1"/>
                </a:solidFill>
                <a:latin typeface="+mj-lt"/>
                <a:ea typeface="+mj-ea"/>
                <a:cs typeface="+mj-cs"/>
              </a:defRPr>
            </a:lvl1pPr>
          </a:lstStyle>
          <a:p>
            <a:r>
              <a:rPr lang="zh-CN" altLang="en-US" sz="3200" b="1" dirty="0">
                <a:solidFill>
                  <a:srgbClr val="B13528"/>
                </a:solidFill>
                <a:latin typeface="微软雅黑" panose="020B0503020204020204" pitchFamily="34" charset="-122"/>
                <a:ea typeface="微软雅黑" panose="020B0503020204020204" pitchFamily="34" charset="-122"/>
                <a:cs typeface="+mn-cs"/>
              </a:rPr>
              <a:t>药品目录统一后的新问题</a:t>
            </a:r>
            <a:endParaRPr lang="zh-CN" altLang="en-US" dirty="0" smtClean="0"/>
          </a:p>
        </p:txBody>
      </p:sp>
      <p:sp>
        <p:nvSpPr>
          <p:cNvPr id="12" name="文本占位符 11"/>
          <p:cNvSpPr txBox="1"/>
          <p:nvPr>
            <p:custDataLst>
              <p:tags r:id="rId2"/>
            </p:custDataLst>
          </p:nvPr>
        </p:nvSpPr>
        <p:spPr>
          <a:xfrm>
            <a:off x="838200" y="1559560"/>
            <a:ext cx="5147945" cy="1195705"/>
          </a:xfrm>
          <a:prstGeom prst="rect">
            <a:avLst/>
          </a:prstGeom>
        </p:spPr>
        <p:txBody>
          <a:bodyPr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smtClean="0"/>
              <a:t>药品的搬运工</a:t>
            </a:r>
            <a:endParaRPr lang="zh-CN" altLang="en-US" dirty="0" smtClean="0"/>
          </a:p>
        </p:txBody>
      </p:sp>
      <p:sp>
        <p:nvSpPr>
          <p:cNvPr id="13" name="文本占位符 14"/>
          <p:cNvSpPr txBox="1"/>
          <p:nvPr>
            <p:custDataLst>
              <p:tags r:id="rId3"/>
            </p:custDataLst>
          </p:nvPr>
        </p:nvSpPr>
        <p:spPr>
          <a:xfrm>
            <a:off x="837674" y="3777159"/>
            <a:ext cx="5148263" cy="2088529"/>
          </a:xfrm>
          <a:prstGeom prst="rect">
            <a:avLst/>
          </a:prstGeom>
        </p:spPr>
        <p:txBody>
          <a:bodyPr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smtClean="0"/>
              <a:t>中药滥用</a:t>
            </a:r>
            <a:endParaRPr lang="zh-CN" altLang="en-US" dirty="0" smtClean="0"/>
          </a:p>
        </p:txBody>
      </p:sp>
      <p:pic>
        <p:nvPicPr>
          <p:cNvPr id="10" name="图片 9"/>
          <p:cNvPicPr>
            <a:picLocks noChangeAspect="1"/>
          </p:cNvPicPr>
          <p:nvPr>
            <p:custDataLst>
              <p:tags r:id="rId4"/>
            </p:custDataLst>
          </p:nvPr>
        </p:nvPicPr>
        <p:blipFill>
          <a:blip r:embed="rId5">
            <a:extLst>
              <a:ext uri="{28A0092B-C50C-407E-A947-70E740481C1C}">
                <a14:useLocalDpi xmlns:a14="http://schemas.microsoft.com/office/drawing/2010/main" val="0"/>
              </a:ext>
            </a:extLst>
          </a:blip>
          <a:stretch>
            <a:fillRect/>
          </a:stretch>
        </p:blipFill>
        <p:spPr>
          <a:xfrm>
            <a:off x="6096794" y="3789175"/>
            <a:ext cx="5261304" cy="2085013"/>
          </a:xfrm>
          <a:prstGeom prst="rect">
            <a:avLst/>
          </a:prstGeom>
        </p:spPr>
      </p:pic>
      <p:pic>
        <p:nvPicPr>
          <p:cNvPr id="14" name="图片 13"/>
          <p:cNvPicPr>
            <a:picLocks noChangeAspect="1"/>
          </p:cNvPicPr>
          <p:nvPr>
            <p:custDataLst>
              <p:tags r:id="rId6"/>
            </p:custDataLst>
          </p:nvPr>
        </p:nvPicPr>
        <p:blipFill>
          <a:blip r:embed="rId5">
            <a:extLst>
              <a:ext uri="{28A0092B-C50C-407E-A947-70E740481C1C}">
                <a14:useLocalDpi xmlns:a14="http://schemas.microsoft.com/office/drawing/2010/main" val="0"/>
              </a:ext>
            </a:extLst>
          </a:blip>
          <a:stretch>
            <a:fillRect/>
          </a:stretch>
        </p:blipFill>
        <p:spPr>
          <a:xfrm>
            <a:off x="6096794" y="1559367"/>
            <a:ext cx="5261304" cy="2085013"/>
          </a:xfrm>
          <a:prstGeom prst="rect">
            <a:avLst/>
          </a:prstGeom>
        </p:spPr>
      </p:pic>
      <p:sp>
        <p:nvSpPr>
          <p:cNvPr id="2" name="文本占位符 14"/>
          <p:cNvSpPr txBox="1"/>
          <p:nvPr>
            <p:custDataLst>
              <p:tags r:id="rId7"/>
            </p:custDataLst>
          </p:nvPr>
        </p:nvSpPr>
        <p:spPr>
          <a:xfrm>
            <a:off x="815340" y="3022600"/>
            <a:ext cx="5148580" cy="1122045"/>
          </a:xfrm>
          <a:prstGeom prst="rect">
            <a:avLst/>
          </a:prstGeom>
        </p:spPr>
        <p:txBody>
          <a:bodyPr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smtClean="0"/>
              <a:t>用药监测与安全性保障</a:t>
            </a:r>
            <a:endParaRPr lang="zh-CN" altLang="en-US" dirty="0" smtClean="0"/>
          </a:p>
        </p:txBody>
      </p:sp>
      <p:pic>
        <p:nvPicPr>
          <p:cNvPr id="3" name="图片 2"/>
          <p:cNvPicPr>
            <a:picLocks noChangeAspect="1"/>
          </p:cNvPicPr>
          <p:nvPr/>
        </p:nvPicPr>
        <p:blipFill>
          <a:blip r:embed="rId8"/>
          <a:stretch>
            <a:fillRect/>
          </a:stretch>
        </p:blipFill>
        <p:spPr>
          <a:xfrm>
            <a:off x="7482205" y="1208405"/>
            <a:ext cx="1928495" cy="2580640"/>
          </a:xfrm>
          <a:prstGeom prst="rect">
            <a:avLst/>
          </a:prstGeom>
        </p:spPr>
      </p:pic>
      <p:pic>
        <p:nvPicPr>
          <p:cNvPr id="54273" name="Picture 2"/>
          <p:cNvPicPr>
            <a:picLocks noChangeAspect="1"/>
          </p:cNvPicPr>
          <p:nvPr/>
        </p:nvPicPr>
        <p:blipFill>
          <a:blip r:embed="rId9"/>
          <a:stretch>
            <a:fillRect/>
          </a:stretch>
        </p:blipFill>
        <p:spPr>
          <a:xfrm>
            <a:off x="6618605" y="4144645"/>
            <a:ext cx="3655695" cy="2246630"/>
          </a:xfrm>
          <a:prstGeom prst="rect">
            <a:avLst/>
          </a:prstGeom>
          <a:noFill/>
          <a:ln w="9525">
            <a:noFill/>
          </a:ln>
        </p:spPr>
      </p:pic>
    </p:spTree>
    <p:custDataLst>
      <p:tags r:id="rId10"/>
    </p:custData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23"/>
          <p:cNvSpPr>
            <a:spLocks noChangeArrowheads="1"/>
          </p:cNvSpPr>
          <p:nvPr/>
        </p:nvSpPr>
        <p:spPr bwMode="auto">
          <a:xfrm>
            <a:off x="4387562" y="1511402"/>
            <a:ext cx="6631030" cy="2008066"/>
          </a:xfrm>
          <a:prstGeom prst="rect">
            <a:avLst/>
          </a:prstGeom>
          <a:solidFill>
            <a:schemeClr val="bg1"/>
          </a:solidFill>
          <a:ln>
            <a:noFill/>
          </a:ln>
          <a:effectLst>
            <a:outerShdw blurRad="63500" sx="101000" sy="101000" algn="ctr" rotWithShape="0">
              <a:prstClr val="black">
                <a:alpha val="12000"/>
              </a:prst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Calibri" panose="020F0502020204030204" pitchFamily="34" charset="0"/>
              <a:ea typeface="宋体" panose="02010600030101010101" pitchFamily="2" charset="-122"/>
            </a:endParaRPr>
          </a:p>
        </p:txBody>
      </p:sp>
      <p:sp>
        <p:nvSpPr>
          <p:cNvPr id="51" name="任意多边形 50"/>
          <p:cNvSpPr/>
          <p:nvPr/>
        </p:nvSpPr>
        <p:spPr>
          <a:xfrm rot="16200000" flipH="1" flipV="1">
            <a:off x="1596405" y="495229"/>
            <a:ext cx="2008066" cy="4040416"/>
          </a:xfrm>
          <a:custGeom>
            <a:avLst/>
            <a:gdLst>
              <a:gd name="connsiteX0" fmla="*/ 0 w 1021607"/>
              <a:gd name="connsiteY0" fmla="*/ 1219907 h 1219907"/>
              <a:gd name="connsiteX1" fmla="*/ 0 w 1021607"/>
              <a:gd name="connsiteY1" fmla="*/ 116036 h 1219907"/>
              <a:gd name="connsiteX2" fmla="*/ 381631 w 1021607"/>
              <a:gd name="connsiteY2" fmla="*/ 116036 h 1219907"/>
              <a:gd name="connsiteX3" fmla="*/ 510804 w 1021607"/>
              <a:gd name="connsiteY3" fmla="*/ 0 h 1219907"/>
              <a:gd name="connsiteX4" fmla="*/ 639977 w 1021607"/>
              <a:gd name="connsiteY4" fmla="*/ 116036 h 1219907"/>
              <a:gd name="connsiteX5" fmla="*/ 1021607 w 1021607"/>
              <a:gd name="connsiteY5" fmla="*/ 116036 h 1219907"/>
              <a:gd name="connsiteX6" fmla="*/ 1021607 w 1021607"/>
              <a:gd name="connsiteY6" fmla="*/ 1219907 h 1219907"/>
              <a:gd name="connsiteX0-1" fmla="*/ 0 w 1021607"/>
              <a:gd name="connsiteY0-2" fmla="*/ 1164980 h 1164980"/>
              <a:gd name="connsiteX1-3" fmla="*/ 0 w 1021607"/>
              <a:gd name="connsiteY1-4" fmla="*/ 61109 h 1164980"/>
              <a:gd name="connsiteX2-5" fmla="*/ 381631 w 1021607"/>
              <a:gd name="connsiteY2-6" fmla="*/ 61109 h 1164980"/>
              <a:gd name="connsiteX3-7" fmla="*/ 507573 w 1021607"/>
              <a:gd name="connsiteY3-8" fmla="*/ 0 h 1164980"/>
              <a:gd name="connsiteX4-9" fmla="*/ 639977 w 1021607"/>
              <a:gd name="connsiteY4-10" fmla="*/ 61109 h 1164980"/>
              <a:gd name="connsiteX5-11" fmla="*/ 1021607 w 1021607"/>
              <a:gd name="connsiteY5-12" fmla="*/ 61109 h 1164980"/>
              <a:gd name="connsiteX6-13" fmla="*/ 1021607 w 1021607"/>
              <a:gd name="connsiteY6-14" fmla="*/ 1164980 h 1164980"/>
              <a:gd name="connsiteX7" fmla="*/ 0 w 1021607"/>
              <a:gd name="connsiteY7" fmla="*/ 1164980 h 116498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 y="connsiteY7"/>
              </a:cxn>
            </a:cxnLst>
            <a:rect l="l" t="t" r="r" b="b"/>
            <a:pathLst>
              <a:path w="1021607" h="1164980">
                <a:moveTo>
                  <a:pt x="0" y="1164980"/>
                </a:moveTo>
                <a:lnTo>
                  <a:pt x="0" y="61109"/>
                </a:lnTo>
                <a:lnTo>
                  <a:pt x="381631" y="61109"/>
                </a:lnTo>
                <a:lnTo>
                  <a:pt x="507573" y="0"/>
                </a:lnTo>
                <a:lnTo>
                  <a:pt x="639977" y="61109"/>
                </a:lnTo>
                <a:lnTo>
                  <a:pt x="1021607" y="61109"/>
                </a:lnTo>
                <a:lnTo>
                  <a:pt x="1021607" y="1164980"/>
                </a:lnTo>
                <a:lnTo>
                  <a:pt x="0" y="1164980"/>
                </a:lnTo>
                <a:close/>
              </a:path>
            </a:pathLst>
          </a:cu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zh-CN" altLang="en-US" dirty="0"/>
              <a:t>诊疗模式与疾病管理</a:t>
            </a:r>
            <a:r>
              <a:rPr lang="en-US" altLang="zh-CN" dirty="0"/>
              <a:t>-</a:t>
            </a:r>
            <a:r>
              <a:rPr lang="zh-CN" altLang="en-US" dirty="0"/>
              <a:t>要适应医改的大趋势</a:t>
            </a:r>
            <a:endParaRPr lang="zh-CN" altLang="en-US" dirty="0"/>
          </a:p>
        </p:txBody>
      </p:sp>
      <p:sp>
        <p:nvSpPr>
          <p:cNvPr id="44" name="文本框 29"/>
          <p:cNvSpPr txBox="1">
            <a:spLocks noChangeArrowheads="1"/>
          </p:cNvSpPr>
          <p:nvPr/>
        </p:nvSpPr>
        <p:spPr bwMode="auto">
          <a:xfrm>
            <a:off x="623387" y="1537281"/>
            <a:ext cx="1597925" cy="1107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6600" b="1" i="0" u="none" strike="noStrike" kern="0" cap="none" spc="0" normalizeH="0" baseline="0" noProof="0" dirty="0">
                <a:ln>
                  <a:noFill/>
                </a:ln>
                <a:solidFill>
                  <a:schemeClr val="bg1"/>
                </a:solidFill>
                <a:effectLst/>
                <a:uLnTx/>
                <a:uFillTx/>
                <a:latin typeface="Impact" panose="020B0806030902050204" pitchFamily="34" charset="0"/>
                <a:ea typeface="微软雅黑" panose="020B0503020204020204" pitchFamily="34" charset="-122"/>
              </a:rPr>
              <a:t>01</a:t>
            </a:r>
            <a:endParaRPr kumimoji="0" lang="en-US" altLang="zh-CN" sz="6600" b="1" i="0" u="none" strike="noStrike" kern="0" cap="none" spc="0" normalizeH="0" baseline="0" noProof="0" dirty="0">
              <a:ln>
                <a:noFill/>
              </a:ln>
              <a:solidFill>
                <a:schemeClr val="bg1"/>
              </a:solidFill>
              <a:effectLst/>
              <a:uLnTx/>
              <a:uFillTx/>
              <a:latin typeface="Impact" panose="020B0806030902050204" pitchFamily="34" charset="0"/>
              <a:ea typeface="微软雅黑" panose="020B0503020204020204" pitchFamily="34" charset="-122"/>
            </a:endParaRPr>
          </a:p>
        </p:txBody>
      </p:sp>
      <p:sp>
        <p:nvSpPr>
          <p:cNvPr id="40" name="矩形 39"/>
          <p:cNvSpPr/>
          <p:nvPr/>
        </p:nvSpPr>
        <p:spPr>
          <a:xfrm>
            <a:off x="979078" y="2645279"/>
            <a:ext cx="3248076" cy="830998"/>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基层首诊、双向转诊、</a:t>
            </a:r>
            <a:endParaRPr kumimoji="0" lang="en-US" altLang="zh-CN" sz="24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急慢分治、上下联动。</a:t>
            </a:r>
            <a:endParaRPr kumimoji="0" lang="zh-CN" altLang="en-US" sz="24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41" name="矩形 40"/>
          <p:cNvSpPr/>
          <p:nvPr/>
        </p:nvSpPr>
        <p:spPr>
          <a:xfrm>
            <a:off x="4891351" y="1695598"/>
            <a:ext cx="5771551" cy="1422954"/>
          </a:xfrm>
          <a:prstGeom prst="rect">
            <a:avLst/>
          </a:prstGeom>
        </p:spPr>
        <p:txBody>
          <a:bodyPr wrap="square">
            <a:spAutoFit/>
          </a:bodyPr>
          <a:lstStyle/>
          <a:p>
            <a:pPr lvl="0">
              <a:lnSpc>
                <a:spcPct val="150000"/>
              </a:lnSpc>
            </a:pPr>
            <a:r>
              <a:rPr lang="zh-CN" altLang="en-US" sz="2000" kern="0" dirty="0">
                <a:solidFill>
                  <a:prstClr val="black"/>
                </a:solidFill>
                <a:latin typeface="微软雅黑" panose="020B0503020204020204" pitchFamily="34" charset="-122"/>
                <a:ea typeface="微软雅黑" panose="020B0503020204020204" pitchFamily="34" charset="-122"/>
              </a:rPr>
              <a:t>签约家庭医生或专全团队，是实现分级诊疗医改大目标的基础工作，配套国家意志的医保和人才培养系列政策正在显效</a:t>
            </a:r>
            <a:endParaRPr lang="zh-CN" altLang="en-US" sz="2000" kern="0" dirty="0">
              <a:solidFill>
                <a:prstClr val="black"/>
              </a:solidFill>
              <a:latin typeface="微软雅黑" panose="020B0503020204020204" pitchFamily="34" charset="-122"/>
              <a:ea typeface="微软雅黑" panose="020B0503020204020204" pitchFamily="34" charset="-122"/>
            </a:endParaRPr>
          </a:p>
        </p:txBody>
      </p:sp>
      <p:sp>
        <p:nvSpPr>
          <p:cNvPr id="52" name="矩形 23"/>
          <p:cNvSpPr>
            <a:spLocks noChangeArrowheads="1"/>
          </p:cNvSpPr>
          <p:nvPr/>
        </p:nvSpPr>
        <p:spPr bwMode="auto">
          <a:xfrm>
            <a:off x="580229" y="4070452"/>
            <a:ext cx="6695891" cy="2008066"/>
          </a:xfrm>
          <a:prstGeom prst="rect">
            <a:avLst/>
          </a:prstGeom>
          <a:solidFill>
            <a:schemeClr val="bg1"/>
          </a:solidFill>
          <a:ln>
            <a:noFill/>
          </a:ln>
          <a:effectLst>
            <a:outerShdw blurRad="63500" sx="101000" sy="101000" algn="ctr" rotWithShape="0">
              <a:prstClr val="black">
                <a:alpha val="12000"/>
              </a:prst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Calibri" panose="020F0502020204030204" pitchFamily="34" charset="0"/>
              <a:ea typeface="宋体" panose="02010600030101010101" pitchFamily="2" charset="-122"/>
            </a:endParaRPr>
          </a:p>
        </p:txBody>
      </p:sp>
      <p:sp>
        <p:nvSpPr>
          <p:cNvPr id="53" name="任意多边形 52"/>
          <p:cNvSpPr/>
          <p:nvPr/>
        </p:nvSpPr>
        <p:spPr>
          <a:xfrm rot="16200000" flipH="1">
            <a:off x="7994350" y="3048986"/>
            <a:ext cx="2008066" cy="4040419"/>
          </a:xfrm>
          <a:custGeom>
            <a:avLst/>
            <a:gdLst>
              <a:gd name="connsiteX0" fmla="*/ 0 w 1021607"/>
              <a:gd name="connsiteY0" fmla="*/ 1219907 h 1219907"/>
              <a:gd name="connsiteX1" fmla="*/ 0 w 1021607"/>
              <a:gd name="connsiteY1" fmla="*/ 116036 h 1219907"/>
              <a:gd name="connsiteX2" fmla="*/ 381631 w 1021607"/>
              <a:gd name="connsiteY2" fmla="*/ 116036 h 1219907"/>
              <a:gd name="connsiteX3" fmla="*/ 510804 w 1021607"/>
              <a:gd name="connsiteY3" fmla="*/ 0 h 1219907"/>
              <a:gd name="connsiteX4" fmla="*/ 639977 w 1021607"/>
              <a:gd name="connsiteY4" fmla="*/ 116036 h 1219907"/>
              <a:gd name="connsiteX5" fmla="*/ 1021607 w 1021607"/>
              <a:gd name="connsiteY5" fmla="*/ 116036 h 1219907"/>
              <a:gd name="connsiteX6" fmla="*/ 1021607 w 1021607"/>
              <a:gd name="connsiteY6" fmla="*/ 1219907 h 1219907"/>
              <a:gd name="connsiteX0-1" fmla="*/ 0 w 1021607"/>
              <a:gd name="connsiteY0-2" fmla="*/ 1164980 h 1164980"/>
              <a:gd name="connsiteX1-3" fmla="*/ 0 w 1021607"/>
              <a:gd name="connsiteY1-4" fmla="*/ 61109 h 1164980"/>
              <a:gd name="connsiteX2-5" fmla="*/ 381631 w 1021607"/>
              <a:gd name="connsiteY2-6" fmla="*/ 61109 h 1164980"/>
              <a:gd name="connsiteX3-7" fmla="*/ 507573 w 1021607"/>
              <a:gd name="connsiteY3-8" fmla="*/ 0 h 1164980"/>
              <a:gd name="connsiteX4-9" fmla="*/ 639977 w 1021607"/>
              <a:gd name="connsiteY4-10" fmla="*/ 61109 h 1164980"/>
              <a:gd name="connsiteX5-11" fmla="*/ 1021607 w 1021607"/>
              <a:gd name="connsiteY5-12" fmla="*/ 61109 h 1164980"/>
              <a:gd name="connsiteX6-13" fmla="*/ 1021607 w 1021607"/>
              <a:gd name="connsiteY6-14" fmla="*/ 1164980 h 1164980"/>
              <a:gd name="connsiteX7" fmla="*/ 0 w 1021607"/>
              <a:gd name="connsiteY7" fmla="*/ 1164980 h 116498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 y="connsiteY7"/>
              </a:cxn>
            </a:cxnLst>
            <a:rect l="l" t="t" r="r" b="b"/>
            <a:pathLst>
              <a:path w="1021607" h="1164980">
                <a:moveTo>
                  <a:pt x="0" y="1164980"/>
                </a:moveTo>
                <a:lnTo>
                  <a:pt x="0" y="61109"/>
                </a:lnTo>
                <a:lnTo>
                  <a:pt x="381631" y="61109"/>
                </a:lnTo>
                <a:lnTo>
                  <a:pt x="507573" y="0"/>
                </a:lnTo>
                <a:lnTo>
                  <a:pt x="639977" y="61109"/>
                </a:lnTo>
                <a:lnTo>
                  <a:pt x="1021607" y="61109"/>
                </a:lnTo>
                <a:lnTo>
                  <a:pt x="1021607" y="1164980"/>
                </a:lnTo>
                <a:lnTo>
                  <a:pt x="0" y="116498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文本框 29"/>
          <p:cNvSpPr txBox="1">
            <a:spLocks noChangeArrowheads="1"/>
          </p:cNvSpPr>
          <p:nvPr/>
        </p:nvSpPr>
        <p:spPr bwMode="auto">
          <a:xfrm>
            <a:off x="9420667" y="4070452"/>
            <a:ext cx="1597925" cy="1107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6600" b="1" i="0" u="none" strike="noStrike" kern="0" cap="none" spc="0" normalizeH="0" baseline="0" noProof="0" dirty="0">
                <a:ln>
                  <a:noFill/>
                </a:ln>
                <a:solidFill>
                  <a:schemeClr val="bg1"/>
                </a:solidFill>
                <a:effectLst/>
                <a:uLnTx/>
                <a:uFillTx/>
                <a:latin typeface="Impact" panose="020B0806030902050204" pitchFamily="34" charset="0"/>
                <a:ea typeface="微软雅黑" panose="020B0503020204020204" pitchFamily="34" charset="-122"/>
              </a:rPr>
              <a:t>02</a:t>
            </a:r>
            <a:endParaRPr kumimoji="0" lang="en-US" altLang="zh-CN" sz="6600" b="1" i="0" u="none" strike="noStrike" kern="0" cap="none" spc="0" normalizeH="0" baseline="0" noProof="0" dirty="0">
              <a:ln>
                <a:noFill/>
              </a:ln>
              <a:solidFill>
                <a:schemeClr val="bg1"/>
              </a:solidFill>
              <a:effectLst/>
              <a:uLnTx/>
              <a:uFillTx/>
              <a:latin typeface="Impact" panose="020B0806030902050204" pitchFamily="34" charset="0"/>
              <a:ea typeface="微软雅黑" panose="020B0503020204020204" pitchFamily="34" charset="-122"/>
            </a:endParaRPr>
          </a:p>
        </p:txBody>
      </p:sp>
      <p:sp>
        <p:nvSpPr>
          <p:cNvPr id="55" name="矩形 54"/>
          <p:cNvSpPr/>
          <p:nvPr/>
        </p:nvSpPr>
        <p:spPr>
          <a:xfrm>
            <a:off x="7276120" y="5106376"/>
            <a:ext cx="3556980" cy="830998"/>
          </a:xfrm>
          <a:prstGeom prst="rect">
            <a:avLst/>
          </a:prstGeom>
        </p:spPr>
        <p:txBody>
          <a:bodyPr wrap="square">
            <a:spAutoFit/>
          </a:bodyPr>
          <a:lstStyle/>
          <a:p>
            <a:pPr lvl="0" algn="r"/>
            <a:r>
              <a:rPr lang="zh-CN" altLang="en-US" sz="2400" b="1" kern="0" dirty="0">
                <a:solidFill>
                  <a:schemeClr val="bg1"/>
                </a:solidFill>
                <a:latin typeface="微软雅黑" panose="020B0503020204020204" pitchFamily="34" charset="-122"/>
                <a:ea typeface="微软雅黑" panose="020B0503020204020204" pitchFamily="34" charset="-122"/>
              </a:rPr>
              <a:t>以大型医院为辐射中心的“医联体模式”</a:t>
            </a:r>
            <a:endParaRPr lang="zh-CN" altLang="en-US" sz="2400" b="1" kern="0" dirty="0">
              <a:solidFill>
                <a:schemeClr val="bg1"/>
              </a:solidFill>
              <a:latin typeface="微软雅黑" panose="020B0503020204020204" pitchFamily="34" charset="-122"/>
              <a:ea typeface="微软雅黑" panose="020B0503020204020204" pitchFamily="34" charset="-122"/>
            </a:endParaRPr>
          </a:p>
        </p:txBody>
      </p:sp>
      <p:sp>
        <p:nvSpPr>
          <p:cNvPr id="63" name="矩形 62"/>
          <p:cNvSpPr/>
          <p:nvPr/>
        </p:nvSpPr>
        <p:spPr>
          <a:xfrm>
            <a:off x="833375" y="4394898"/>
            <a:ext cx="5771551" cy="1422954"/>
          </a:xfrm>
          <a:prstGeom prst="rect">
            <a:avLst/>
          </a:prstGeom>
        </p:spPr>
        <p:txBody>
          <a:bodyPr wrap="square">
            <a:spAutoFit/>
          </a:bodyPr>
          <a:lstStyle/>
          <a:p>
            <a:pPr lvl="0">
              <a:lnSpc>
                <a:spcPct val="150000"/>
              </a:lnSpc>
            </a:pPr>
            <a:r>
              <a:rPr lang="zh-CN" altLang="en-US" sz="2000" kern="0" dirty="0">
                <a:solidFill>
                  <a:prstClr val="black"/>
                </a:solidFill>
                <a:latin typeface="微软雅黑" panose="020B0503020204020204" pitchFamily="34" charset="-122"/>
                <a:ea typeface="微软雅黑" panose="020B0503020204020204" pitchFamily="34" charset="-122"/>
              </a:rPr>
              <a:t>以大型医院为辐射中心、以小型医院及社区医院为其附属医院的模式，可以充分发挥大型医院的特色，将其最新研究成果大力推广</a:t>
            </a:r>
            <a:endParaRPr lang="zh-CN" altLang="en-US" sz="2000" kern="0" dirty="0">
              <a:solidFill>
                <a:prstClr val="black"/>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23"/>
          <p:cNvSpPr>
            <a:spLocks noChangeArrowheads="1"/>
          </p:cNvSpPr>
          <p:nvPr/>
        </p:nvSpPr>
        <p:spPr bwMode="auto">
          <a:xfrm>
            <a:off x="4387562" y="1511402"/>
            <a:ext cx="6631030" cy="2008066"/>
          </a:xfrm>
          <a:prstGeom prst="rect">
            <a:avLst/>
          </a:prstGeom>
          <a:solidFill>
            <a:schemeClr val="bg1"/>
          </a:solidFill>
          <a:ln>
            <a:noFill/>
          </a:ln>
          <a:effectLst>
            <a:outerShdw blurRad="63500" sx="101000" sy="101000" algn="ctr" rotWithShape="0">
              <a:prstClr val="black">
                <a:alpha val="12000"/>
              </a:prst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Calibri" panose="020F0502020204030204" pitchFamily="34" charset="0"/>
              <a:ea typeface="宋体" panose="02010600030101010101" pitchFamily="2" charset="-122"/>
            </a:endParaRPr>
          </a:p>
        </p:txBody>
      </p:sp>
      <p:sp>
        <p:nvSpPr>
          <p:cNvPr id="51" name="任意多边形 50"/>
          <p:cNvSpPr/>
          <p:nvPr/>
        </p:nvSpPr>
        <p:spPr>
          <a:xfrm rot="16200000" flipH="1" flipV="1">
            <a:off x="1731757" y="359876"/>
            <a:ext cx="2008066" cy="4311121"/>
          </a:xfrm>
          <a:custGeom>
            <a:avLst/>
            <a:gdLst>
              <a:gd name="connsiteX0" fmla="*/ 0 w 1021607"/>
              <a:gd name="connsiteY0" fmla="*/ 1219907 h 1219907"/>
              <a:gd name="connsiteX1" fmla="*/ 0 w 1021607"/>
              <a:gd name="connsiteY1" fmla="*/ 116036 h 1219907"/>
              <a:gd name="connsiteX2" fmla="*/ 381631 w 1021607"/>
              <a:gd name="connsiteY2" fmla="*/ 116036 h 1219907"/>
              <a:gd name="connsiteX3" fmla="*/ 510804 w 1021607"/>
              <a:gd name="connsiteY3" fmla="*/ 0 h 1219907"/>
              <a:gd name="connsiteX4" fmla="*/ 639977 w 1021607"/>
              <a:gd name="connsiteY4" fmla="*/ 116036 h 1219907"/>
              <a:gd name="connsiteX5" fmla="*/ 1021607 w 1021607"/>
              <a:gd name="connsiteY5" fmla="*/ 116036 h 1219907"/>
              <a:gd name="connsiteX6" fmla="*/ 1021607 w 1021607"/>
              <a:gd name="connsiteY6" fmla="*/ 1219907 h 1219907"/>
              <a:gd name="connsiteX0-1" fmla="*/ 0 w 1021607"/>
              <a:gd name="connsiteY0-2" fmla="*/ 1164980 h 1164980"/>
              <a:gd name="connsiteX1-3" fmla="*/ 0 w 1021607"/>
              <a:gd name="connsiteY1-4" fmla="*/ 61109 h 1164980"/>
              <a:gd name="connsiteX2-5" fmla="*/ 381631 w 1021607"/>
              <a:gd name="connsiteY2-6" fmla="*/ 61109 h 1164980"/>
              <a:gd name="connsiteX3-7" fmla="*/ 507573 w 1021607"/>
              <a:gd name="connsiteY3-8" fmla="*/ 0 h 1164980"/>
              <a:gd name="connsiteX4-9" fmla="*/ 639977 w 1021607"/>
              <a:gd name="connsiteY4-10" fmla="*/ 61109 h 1164980"/>
              <a:gd name="connsiteX5-11" fmla="*/ 1021607 w 1021607"/>
              <a:gd name="connsiteY5-12" fmla="*/ 61109 h 1164980"/>
              <a:gd name="connsiteX6-13" fmla="*/ 1021607 w 1021607"/>
              <a:gd name="connsiteY6-14" fmla="*/ 1164980 h 1164980"/>
              <a:gd name="connsiteX7" fmla="*/ 0 w 1021607"/>
              <a:gd name="connsiteY7" fmla="*/ 1164980 h 116498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 y="connsiteY7"/>
              </a:cxn>
            </a:cxnLst>
            <a:rect l="l" t="t" r="r" b="b"/>
            <a:pathLst>
              <a:path w="1021607" h="1164980">
                <a:moveTo>
                  <a:pt x="0" y="1164980"/>
                </a:moveTo>
                <a:lnTo>
                  <a:pt x="0" y="61109"/>
                </a:lnTo>
                <a:lnTo>
                  <a:pt x="381631" y="61109"/>
                </a:lnTo>
                <a:lnTo>
                  <a:pt x="507573" y="0"/>
                </a:lnTo>
                <a:lnTo>
                  <a:pt x="639977" y="61109"/>
                </a:lnTo>
                <a:lnTo>
                  <a:pt x="1021607" y="61109"/>
                </a:lnTo>
                <a:lnTo>
                  <a:pt x="1021607" y="1164980"/>
                </a:lnTo>
                <a:lnTo>
                  <a:pt x="0" y="1164980"/>
                </a:lnTo>
                <a:close/>
              </a:path>
            </a:pathLst>
          </a:cu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zh-CN" altLang="en-US" dirty="0"/>
              <a:t>诊疗模式与疾病管理</a:t>
            </a:r>
            <a:r>
              <a:rPr lang="en-US" altLang="zh-CN" dirty="0"/>
              <a:t>-</a:t>
            </a:r>
            <a:r>
              <a:rPr lang="zh-CN" altLang="en-US" dirty="0"/>
              <a:t>要适应医改的大趋势</a:t>
            </a:r>
            <a:endParaRPr lang="zh-CN" altLang="en-US" dirty="0"/>
          </a:p>
        </p:txBody>
      </p:sp>
      <p:sp>
        <p:nvSpPr>
          <p:cNvPr id="44" name="文本框 29"/>
          <p:cNvSpPr txBox="1">
            <a:spLocks noChangeArrowheads="1"/>
          </p:cNvSpPr>
          <p:nvPr/>
        </p:nvSpPr>
        <p:spPr bwMode="auto">
          <a:xfrm>
            <a:off x="309524" y="1491783"/>
            <a:ext cx="1597925" cy="1107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6600" b="1" i="0" u="none" strike="noStrike" kern="0" cap="none" spc="0" normalizeH="0" baseline="0" noProof="0" dirty="0">
                <a:ln>
                  <a:noFill/>
                </a:ln>
                <a:solidFill>
                  <a:schemeClr val="bg1"/>
                </a:solidFill>
                <a:effectLst/>
                <a:uLnTx/>
                <a:uFillTx/>
                <a:latin typeface="Impact" panose="020B0806030902050204" pitchFamily="34" charset="0"/>
                <a:ea typeface="微软雅黑" panose="020B0503020204020204" pitchFamily="34" charset="-122"/>
              </a:rPr>
              <a:t>03</a:t>
            </a:r>
            <a:endParaRPr kumimoji="0" lang="en-US" altLang="zh-CN" sz="6600" b="1" i="0" u="none" strike="noStrike" kern="0" cap="none" spc="0" normalizeH="0" baseline="0" noProof="0" dirty="0">
              <a:ln>
                <a:noFill/>
              </a:ln>
              <a:solidFill>
                <a:schemeClr val="bg1"/>
              </a:solidFill>
              <a:effectLst/>
              <a:uLnTx/>
              <a:uFillTx/>
              <a:latin typeface="Impact" panose="020B0806030902050204" pitchFamily="34" charset="0"/>
              <a:ea typeface="微软雅黑" panose="020B0503020204020204" pitchFamily="34" charset="-122"/>
            </a:endParaRPr>
          </a:p>
        </p:txBody>
      </p:sp>
      <p:sp>
        <p:nvSpPr>
          <p:cNvPr id="40" name="矩形 39"/>
          <p:cNvSpPr/>
          <p:nvPr/>
        </p:nvSpPr>
        <p:spPr>
          <a:xfrm>
            <a:off x="1614077" y="1545939"/>
            <a:ext cx="2773485" cy="1938992"/>
          </a:xfrm>
          <a:prstGeom prst="rect">
            <a:avLst/>
          </a:prstGeom>
        </p:spPr>
        <p:txBody>
          <a:bodyPr wrap="square">
            <a:spAutoFit/>
          </a:bodyPr>
          <a:lstStyle/>
          <a:p>
            <a:pPr lvl="0" algn="just"/>
            <a:r>
              <a:rPr lang="zh-CN" altLang="en-US" sz="2400" b="1" kern="0" dirty="0">
                <a:solidFill>
                  <a:schemeClr val="bg1"/>
                </a:solidFill>
                <a:latin typeface="微软雅黑" panose="020B0503020204020204" pitchFamily="34" charset="-122"/>
                <a:ea typeface="微软雅黑" panose="020B0503020204020204" pitchFamily="34" charset="-122"/>
              </a:rPr>
              <a:t>以疾病为中心的“卒中单元</a:t>
            </a:r>
            <a:r>
              <a:rPr lang="en-US" altLang="zh-CN" sz="2400" b="1" kern="0" dirty="0">
                <a:solidFill>
                  <a:schemeClr val="bg1"/>
                </a:solidFill>
                <a:latin typeface="微软雅黑" panose="020B0503020204020204" pitchFamily="34" charset="-122"/>
                <a:ea typeface="微软雅黑" panose="020B0503020204020204" pitchFamily="34" charset="-122"/>
              </a:rPr>
              <a:t>/</a:t>
            </a:r>
            <a:r>
              <a:rPr lang="zh-CN" altLang="en-US" sz="2400" b="1" kern="0" dirty="0">
                <a:solidFill>
                  <a:schemeClr val="bg1"/>
                </a:solidFill>
                <a:latin typeface="微软雅黑" panose="020B0503020204020204" pitchFamily="34" charset="-122"/>
                <a:ea typeface="微软雅黑" panose="020B0503020204020204" pitchFamily="34" charset="-122"/>
              </a:rPr>
              <a:t>胸痛中心”和建立全科医学科；增加注册全科执业医师模式</a:t>
            </a:r>
            <a:endParaRPr lang="zh-CN" altLang="en-US" sz="2400" b="1" kern="0" dirty="0">
              <a:solidFill>
                <a:schemeClr val="bg1"/>
              </a:solidFill>
              <a:latin typeface="微软雅黑" panose="020B0503020204020204" pitchFamily="34" charset="-122"/>
              <a:ea typeface="微软雅黑" panose="020B0503020204020204" pitchFamily="34" charset="-122"/>
            </a:endParaRPr>
          </a:p>
        </p:txBody>
      </p:sp>
      <p:sp>
        <p:nvSpPr>
          <p:cNvPr id="41" name="矩形 40"/>
          <p:cNvSpPr/>
          <p:nvPr/>
        </p:nvSpPr>
        <p:spPr>
          <a:xfrm>
            <a:off x="4891351" y="1573126"/>
            <a:ext cx="5771551" cy="1884618"/>
          </a:xfrm>
          <a:prstGeom prst="rect">
            <a:avLst/>
          </a:prstGeom>
        </p:spPr>
        <p:txBody>
          <a:bodyPr wrap="square">
            <a:spAutoFit/>
          </a:bodyPr>
          <a:lstStyle/>
          <a:p>
            <a:pPr lvl="0">
              <a:lnSpc>
                <a:spcPct val="150000"/>
              </a:lnSpc>
            </a:pPr>
            <a:r>
              <a:rPr lang="zh-CN" altLang="en-US" sz="2000" kern="0" dirty="0">
                <a:solidFill>
                  <a:prstClr val="black"/>
                </a:solidFill>
                <a:latin typeface="微软雅黑" panose="020B0503020204020204" pitchFamily="34" charset="-122"/>
                <a:ea typeface="微软雅黑" panose="020B0503020204020204" pitchFamily="34" charset="-122"/>
              </a:rPr>
              <a:t>以相关疾病为中心，将科室进行“一体化”整合，强化疾病的院内管控，回到社区围绕疾病全程管理是改善结局的关键。鼓励开设医师工作室、专全团队签约等形式</a:t>
            </a:r>
            <a:endParaRPr lang="zh-CN" altLang="en-US" sz="2000" kern="0" dirty="0">
              <a:solidFill>
                <a:prstClr val="black"/>
              </a:solidFill>
              <a:latin typeface="微软雅黑" panose="020B0503020204020204" pitchFamily="34" charset="-122"/>
              <a:ea typeface="微软雅黑" panose="020B0503020204020204" pitchFamily="34" charset="-122"/>
            </a:endParaRPr>
          </a:p>
        </p:txBody>
      </p:sp>
      <p:sp>
        <p:nvSpPr>
          <p:cNvPr id="52" name="矩形 23"/>
          <p:cNvSpPr>
            <a:spLocks noChangeArrowheads="1"/>
          </p:cNvSpPr>
          <p:nvPr/>
        </p:nvSpPr>
        <p:spPr bwMode="auto">
          <a:xfrm>
            <a:off x="580229" y="4070452"/>
            <a:ext cx="6695891" cy="2008066"/>
          </a:xfrm>
          <a:prstGeom prst="rect">
            <a:avLst/>
          </a:prstGeom>
          <a:solidFill>
            <a:schemeClr val="bg1"/>
          </a:solidFill>
          <a:ln>
            <a:noFill/>
          </a:ln>
          <a:effectLst>
            <a:outerShdw blurRad="63500" sx="101000" sy="101000" algn="ctr" rotWithShape="0">
              <a:prstClr val="black">
                <a:alpha val="12000"/>
              </a:prst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Calibri" panose="020F0502020204030204" pitchFamily="34" charset="0"/>
              <a:ea typeface="宋体" panose="02010600030101010101" pitchFamily="2" charset="-122"/>
            </a:endParaRPr>
          </a:p>
        </p:txBody>
      </p:sp>
      <p:sp>
        <p:nvSpPr>
          <p:cNvPr id="53" name="任意多边形 52"/>
          <p:cNvSpPr/>
          <p:nvPr/>
        </p:nvSpPr>
        <p:spPr>
          <a:xfrm rot="16200000" flipH="1">
            <a:off x="7994350" y="3048986"/>
            <a:ext cx="2008066" cy="4040419"/>
          </a:xfrm>
          <a:custGeom>
            <a:avLst/>
            <a:gdLst>
              <a:gd name="connsiteX0" fmla="*/ 0 w 1021607"/>
              <a:gd name="connsiteY0" fmla="*/ 1219907 h 1219907"/>
              <a:gd name="connsiteX1" fmla="*/ 0 w 1021607"/>
              <a:gd name="connsiteY1" fmla="*/ 116036 h 1219907"/>
              <a:gd name="connsiteX2" fmla="*/ 381631 w 1021607"/>
              <a:gd name="connsiteY2" fmla="*/ 116036 h 1219907"/>
              <a:gd name="connsiteX3" fmla="*/ 510804 w 1021607"/>
              <a:gd name="connsiteY3" fmla="*/ 0 h 1219907"/>
              <a:gd name="connsiteX4" fmla="*/ 639977 w 1021607"/>
              <a:gd name="connsiteY4" fmla="*/ 116036 h 1219907"/>
              <a:gd name="connsiteX5" fmla="*/ 1021607 w 1021607"/>
              <a:gd name="connsiteY5" fmla="*/ 116036 h 1219907"/>
              <a:gd name="connsiteX6" fmla="*/ 1021607 w 1021607"/>
              <a:gd name="connsiteY6" fmla="*/ 1219907 h 1219907"/>
              <a:gd name="connsiteX0-1" fmla="*/ 0 w 1021607"/>
              <a:gd name="connsiteY0-2" fmla="*/ 1164980 h 1164980"/>
              <a:gd name="connsiteX1-3" fmla="*/ 0 w 1021607"/>
              <a:gd name="connsiteY1-4" fmla="*/ 61109 h 1164980"/>
              <a:gd name="connsiteX2-5" fmla="*/ 381631 w 1021607"/>
              <a:gd name="connsiteY2-6" fmla="*/ 61109 h 1164980"/>
              <a:gd name="connsiteX3-7" fmla="*/ 507573 w 1021607"/>
              <a:gd name="connsiteY3-8" fmla="*/ 0 h 1164980"/>
              <a:gd name="connsiteX4-9" fmla="*/ 639977 w 1021607"/>
              <a:gd name="connsiteY4-10" fmla="*/ 61109 h 1164980"/>
              <a:gd name="connsiteX5-11" fmla="*/ 1021607 w 1021607"/>
              <a:gd name="connsiteY5-12" fmla="*/ 61109 h 1164980"/>
              <a:gd name="connsiteX6-13" fmla="*/ 1021607 w 1021607"/>
              <a:gd name="connsiteY6-14" fmla="*/ 1164980 h 1164980"/>
              <a:gd name="connsiteX7" fmla="*/ 0 w 1021607"/>
              <a:gd name="connsiteY7" fmla="*/ 1164980 h 116498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 y="connsiteY7"/>
              </a:cxn>
            </a:cxnLst>
            <a:rect l="l" t="t" r="r" b="b"/>
            <a:pathLst>
              <a:path w="1021607" h="1164980">
                <a:moveTo>
                  <a:pt x="0" y="1164980"/>
                </a:moveTo>
                <a:lnTo>
                  <a:pt x="0" y="61109"/>
                </a:lnTo>
                <a:lnTo>
                  <a:pt x="381631" y="61109"/>
                </a:lnTo>
                <a:lnTo>
                  <a:pt x="507573" y="0"/>
                </a:lnTo>
                <a:lnTo>
                  <a:pt x="639977" y="61109"/>
                </a:lnTo>
                <a:lnTo>
                  <a:pt x="1021607" y="61109"/>
                </a:lnTo>
                <a:lnTo>
                  <a:pt x="1021607" y="1164980"/>
                </a:lnTo>
                <a:lnTo>
                  <a:pt x="0" y="116498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文本框 29"/>
          <p:cNvSpPr txBox="1">
            <a:spLocks noChangeArrowheads="1"/>
          </p:cNvSpPr>
          <p:nvPr/>
        </p:nvSpPr>
        <p:spPr bwMode="auto">
          <a:xfrm>
            <a:off x="9420667" y="4070452"/>
            <a:ext cx="1597925" cy="1107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6600" b="1" i="0" u="none" strike="noStrike" kern="0" cap="none" spc="0" normalizeH="0" baseline="0" noProof="0" dirty="0">
                <a:ln>
                  <a:noFill/>
                </a:ln>
                <a:solidFill>
                  <a:schemeClr val="bg1"/>
                </a:solidFill>
                <a:effectLst/>
                <a:uLnTx/>
                <a:uFillTx/>
                <a:latin typeface="Impact" panose="020B0806030902050204" pitchFamily="34" charset="0"/>
                <a:ea typeface="微软雅黑" panose="020B0503020204020204" pitchFamily="34" charset="-122"/>
              </a:rPr>
              <a:t>04</a:t>
            </a:r>
            <a:endParaRPr kumimoji="0" lang="en-US" altLang="zh-CN" sz="6600" b="1" i="0" u="none" strike="noStrike" kern="0" cap="none" spc="0" normalizeH="0" baseline="0" noProof="0" dirty="0">
              <a:ln>
                <a:noFill/>
              </a:ln>
              <a:solidFill>
                <a:schemeClr val="bg1"/>
              </a:solidFill>
              <a:effectLst/>
              <a:uLnTx/>
              <a:uFillTx/>
              <a:latin typeface="Impact" panose="020B0806030902050204" pitchFamily="34" charset="0"/>
              <a:ea typeface="微软雅黑" panose="020B0503020204020204" pitchFamily="34" charset="-122"/>
            </a:endParaRPr>
          </a:p>
        </p:txBody>
      </p:sp>
      <p:sp>
        <p:nvSpPr>
          <p:cNvPr id="55" name="矩形 54"/>
          <p:cNvSpPr/>
          <p:nvPr/>
        </p:nvSpPr>
        <p:spPr>
          <a:xfrm>
            <a:off x="7276120" y="4248192"/>
            <a:ext cx="2369530" cy="1569660"/>
          </a:xfrm>
          <a:prstGeom prst="rect">
            <a:avLst/>
          </a:prstGeom>
        </p:spPr>
        <p:txBody>
          <a:bodyPr wrap="square">
            <a:spAutoFit/>
          </a:bodyPr>
          <a:lstStyle/>
          <a:p>
            <a:pPr lvl="0" algn="r"/>
            <a:r>
              <a:rPr lang="zh-CN" altLang="en-US" sz="2400" b="1" kern="0" dirty="0">
                <a:solidFill>
                  <a:schemeClr val="bg1"/>
                </a:solidFill>
                <a:latin typeface="微软雅黑" panose="020B0503020204020204" pitchFamily="34" charset="-122"/>
                <a:ea typeface="微软雅黑" panose="020B0503020204020204" pitchFamily="34" charset="-122"/>
              </a:rPr>
              <a:t>医改重大专项</a:t>
            </a:r>
            <a:r>
              <a:rPr lang="en-US" altLang="zh-CN" sz="2400" b="1" kern="0" dirty="0">
                <a:solidFill>
                  <a:schemeClr val="bg1"/>
                </a:solidFill>
                <a:latin typeface="微软雅黑" panose="020B0503020204020204" pitchFamily="34" charset="-122"/>
                <a:ea typeface="微软雅黑" panose="020B0503020204020204" pitchFamily="34" charset="-122"/>
              </a:rPr>
              <a:t>《</a:t>
            </a:r>
            <a:r>
              <a:rPr lang="zh-CN" altLang="en-US" sz="2400" b="1" kern="0" dirty="0">
                <a:solidFill>
                  <a:schemeClr val="bg1"/>
                </a:solidFill>
                <a:latin typeface="微软雅黑" panose="020B0503020204020204" pitchFamily="34" charset="-122"/>
                <a:ea typeface="微软雅黑" panose="020B0503020204020204" pitchFamily="34" charset="-122"/>
              </a:rPr>
              <a:t>心脑血管病高危人群筛查与干预</a:t>
            </a:r>
            <a:r>
              <a:rPr lang="en-US" altLang="zh-CN" sz="2400" b="1" kern="0" dirty="0">
                <a:solidFill>
                  <a:schemeClr val="bg1"/>
                </a:solidFill>
                <a:latin typeface="微软雅黑" panose="020B0503020204020204" pitchFamily="34" charset="-122"/>
                <a:ea typeface="微软雅黑" panose="020B0503020204020204" pitchFamily="34" charset="-122"/>
              </a:rPr>
              <a:t>》</a:t>
            </a:r>
            <a:r>
              <a:rPr lang="zh-CN" altLang="en-US" sz="2400" b="1" kern="0" dirty="0">
                <a:solidFill>
                  <a:schemeClr val="bg1"/>
                </a:solidFill>
                <a:latin typeface="微软雅黑" panose="020B0503020204020204" pitchFamily="34" charset="-122"/>
                <a:ea typeface="微软雅黑" panose="020B0503020204020204" pitchFamily="34" charset="-122"/>
              </a:rPr>
              <a:t>任重道远</a:t>
            </a:r>
            <a:endParaRPr lang="zh-CN" altLang="en-US" sz="2400" b="1" kern="0" dirty="0">
              <a:solidFill>
                <a:schemeClr val="bg1"/>
              </a:solidFill>
              <a:latin typeface="微软雅黑" panose="020B0503020204020204" pitchFamily="34" charset="-122"/>
              <a:ea typeface="微软雅黑" panose="020B0503020204020204" pitchFamily="34" charset="-122"/>
            </a:endParaRPr>
          </a:p>
        </p:txBody>
      </p:sp>
      <p:sp>
        <p:nvSpPr>
          <p:cNvPr id="63" name="矩形 62"/>
          <p:cNvSpPr/>
          <p:nvPr/>
        </p:nvSpPr>
        <p:spPr>
          <a:xfrm>
            <a:off x="833375" y="4394898"/>
            <a:ext cx="5771551" cy="961289"/>
          </a:xfrm>
          <a:prstGeom prst="rect">
            <a:avLst/>
          </a:prstGeom>
        </p:spPr>
        <p:txBody>
          <a:bodyPr wrap="square">
            <a:spAutoFit/>
          </a:bodyPr>
          <a:lstStyle/>
          <a:p>
            <a:pPr lvl="0">
              <a:lnSpc>
                <a:spcPct val="150000"/>
              </a:lnSpc>
            </a:pPr>
            <a:r>
              <a:rPr lang="zh-CN" altLang="en-US" sz="2000" kern="0" dirty="0">
                <a:solidFill>
                  <a:prstClr val="black"/>
                </a:solidFill>
                <a:latin typeface="微软雅黑" panose="020B0503020204020204" pitchFamily="34" charset="-122"/>
                <a:ea typeface="微软雅黑" panose="020B0503020204020204" pitchFamily="34" charset="-122"/>
              </a:rPr>
              <a:t>跨学科协作完成筛查、分级、危险因素控制、绿道、治疗、康复等多项防控任务</a:t>
            </a:r>
            <a:endParaRPr lang="zh-CN" altLang="en-US" sz="2000" kern="0" dirty="0">
              <a:solidFill>
                <a:prstClr val="black"/>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组建慢性病分级管理团队</a:t>
            </a:r>
            <a:endParaRPr lang="zh-CN" altLang="en-US" dirty="0"/>
          </a:p>
        </p:txBody>
      </p:sp>
      <p:grpSp>
        <p:nvGrpSpPr>
          <p:cNvPr id="44" name="组合 43"/>
          <p:cNvGrpSpPr/>
          <p:nvPr/>
        </p:nvGrpSpPr>
        <p:grpSpPr>
          <a:xfrm>
            <a:off x="-720724" y="1943101"/>
            <a:ext cx="4482977" cy="3590596"/>
            <a:chOff x="-28574" y="2271763"/>
            <a:chExt cx="3311525" cy="2652333"/>
          </a:xfrm>
        </p:grpSpPr>
        <p:sp>
          <p:nvSpPr>
            <p:cNvPr id="43" name="矩形 42"/>
            <p:cNvSpPr/>
            <p:nvPr/>
          </p:nvSpPr>
          <p:spPr>
            <a:xfrm>
              <a:off x="1272016" y="2271763"/>
              <a:ext cx="2010934" cy="658761"/>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1272017" y="3269317"/>
              <a:ext cx="2010934" cy="65876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1272017" y="4265335"/>
              <a:ext cx="2010934" cy="658761"/>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直角三角形 20"/>
            <p:cNvSpPr/>
            <p:nvPr/>
          </p:nvSpPr>
          <p:spPr>
            <a:xfrm flipH="1">
              <a:off x="0" y="2273301"/>
              <a:ext cx="1285142" cy="1430286"/>
            </a:xfrm>
            <a:custGeom>
              <a:avLst/>
              <a:gdLst>
                <a:gd name="connsiteX0" fmla="*/ 0 w 1323242"/>
                <a:gd name="connsiteY0" fmla="*/ 658761 h 658761"/>
                <a:gd name="connsiteX1" fmla="*/ 0 w 1323242"/>
                <a:gd name="connsiteY1" fmla="*/ 0 h 658761"/>
                <a:gd name="connsiteX2" fmla="*/ 1323242 w 1323242"/>
                <a:gd name="connsiteY2" fmla="*/ 658761 h 658761"/>
                <a:gd name="connsiteX3" fmla="*/ 0 w 1323242"/>
                <a:gd name="connsiteY3" fmla="*/ 658761 h 658761"/>
                <a:gd name="connsiteX0-1" fmla="*/ 0 w 1285142"/>
                <a:gd name="connsiteY0-2" fmla="*/ 658761 h 1430286"/>
                <a:gd name="connsiteX1-3" fmla="*/ 0 w 1285142"/>
                <a:gd name="connsiteY1-4" fmla="*/ 0 h 1430286"/>
                <a:gd name="connsiteX2-5" fmla="*/ 1285142 w 1285142"/>
                <a:gd name="connsiteY2-6" fmla="*/ 1430286 h 1430286"/>
                <a:gd name="connsiteX3-7" fmla="*/ 0 w 1285142"/>
                <a:gd name="connsiteY3-8" fmla="*/ 658761 h 1430286"/>
              </a:gdLst>
              <a:ahLst/>
              <a:cxnLst>
                <a:cxn ang="0">
                  <a:pos x="connsiteX0-1" y="connsiteY0-2"/>
                </a:cxn>
                <a:cxn ang="0">
                  <a:pos x="connsiteX1-3" y="connsiteY1-4"/>
                </a:cxn>
                <a:cxn ang="0">
                  <a:pos x="connsiteX2-5" y="connsiteY2-6"/>
                </a:cxn>
                <a:cxn ang="0">
                  <a:pos x="connsiteX3-7" y="connsiteY3-8"/>
                </a:cxn>
              </a:cxnLst>
              <a:rect l="l" t="t" r="r" b="b"/>
              <a:pathLst>
                <a:path w="1285142" h="1430286">
                  <a:moveTo>
                    <a:pt x="0" y="658761"/>
                  </a:moveTo>
                  <a:lnTo>
                    <a:pt x="0" y="0"/>
                  </a:lnTo>
                  <a:lnTo>
                    <a:pt x="1285142" y="1430286"/>
                  </a:lnTo>
                  <a:lnTo>
                    <a:pt x="0" y="658761"/>
                  </a:lnTo>
                  <a:close/>
                </a:path>
              </a:pathLst>
            </a:custGeom>
            <a:solidFill>
              <a:srgbClr val="5519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直角三角形 21"/>
            <p:cNvSpPr/>
            <p:nvPr/>
          </p:nvSpPr>
          <p:spPr>
            <a:xfrm flipH="1">
              <a:off x="-28574" y="3269316"/>
              <a:ext cx="1313716" cy="658761"/>
            </a:xfrm>
            <a:custGeom>
              <a:avLst/>
              <a:gdLst>
                <a:gd name="connsiteX0" fmla="*/ 0 w 1323241"/>
                <a:gd name="connsiteY0" fmla="*/ 658761 h 658761"/>
                <a:gd name="connsiteX1" fmla="*/ 0 w 1323241"/>
                <a:gd name="connsiteY1" fmla="*/ 0 h 658761"/>
                <a:gd name="connsiteX2" fmla="*/ 1323241 w 1323241"/>
                <a:gd name="connsiteY2" fmla="*/ 658761 h 658761"/>
                <a:gd name="connsiteX3" fmla="*/ 0 w 1323241"/>
                <a:gd name="connsiteY3" fmla="*/ 658761 h 658761"/>
                <a:gd name="connsiteX0-1" fmla="*/ 0 w 1313716"/>
                <a:gd name="connsiteY0-2" fmla="*/ 658761 h 658761"/>
                <a:gd name="connsiteX1-3" fmla="*/ 0 w 1313716"/>
                <a:gd name="connsiteY1-4" fmla="*/ 0 h 658761"/>
                <a:gd name="connsiteX2-5" fmla="*/ 1313716 w 1313716"/>
                <a:gd name="connsiteY2-6" fmla="*/ 439686 h 658761"/>
                <a:gd name="connsiteX3-7" fmla="*/ 0 w 1313716"/>
                <a:gd name="connsiteY3-8" fmla="*/ 658761 h 658761"/>
              </a:gdLst>
              <a:ahLst/>
              <a:cxnLst>
                <a:cxn ang="0">
                  <a:pos x="connsiteX0-1" y="connsiteY0-2"/>
                </a:cxn>
                <a:cxn ang="0">
                  <a:pos x="connsiteX1-3" y="connsiteY1-4"/>
                </a:cxn>
                <a:cxn ang="0">
                  <a:pos x="connsiteX2-5" y="connsiteY2-6"/>
                </a:cxn>
                <a:cxn ang="0">
                  <a:pos x="connsiteX3-7" y="connsiteY3-8"/>
                </a:cxn>
              </a:cxnLst>
              <a:rect l="l" t="t" r="r" b="b"/>
              <a:pathLst>
                <a:path w="1313716" h="658761">
                  <a:moveTo>
                    <a:pt x="0" y="658761"/>
                  </a:moveTo>
                  <a:lnTo>
                    <a:pt x="0" y="0"/>
                  </a:lnTo>
                  <a:lnTo>
                    <a:pt x="1313716" y="439686"/>
                  </a:lnTo>
                  <a:lnTo>
                    <a:pt x="0" y="658761"/>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直角三角形 22"/>
            <p:cNvSpPr/>
            <p:nvPr/>
          </p:nvSpPr>
          <p:spPr>
            <a:xfrm flipH="1" flipV="1">
              <a:off x="-7710" y="3722410"/>
              <a:ext cx="1292852" cy="1201686"/>
            </a:xfrm>
            <a:custGeom>
              <a:avLst/>
              <a:gdLst>
                <a:gd name="connsiteX0" fmla="*/ 0 w 1121402"/>
                <a:gd name="connsiteY0" fmla="*/ 658761 h 658761"/>
                <a:gd name="connsiteX1" fmla="*/ 0 w 1121402"/>
                <a:gd name="connsiteY1" fmla="*/ 0 h 658761"/>
                <a:gd name="connsiteX2" fmla="*/ 1121402 w 1121402"/>
                <a:gd name="connsiteY2" fmla="*/ 658761 h 658761"/>
                <a:gd name="connsiteX3" fmla="*/ 0 w 1121402"/>
                <a:gd name="connsiteY3" fmla="*/ 658761 h 658761"/>
                <a:gd name="connsiteX0-1" fmla="*/ 0 w 1292852"/>
                <a:gd name="connsiteY0-2" fmla="*/ 658761 h 1201686"/>
                <a:gd name="connsiteX1-3" fmla="*/ 0 w 1292852"/>
                <a:gd name="connsiteY1-4" fmla="*/ 0 h 1201686"/>
                <a:gd name="connsiteX2-5" fmla="*/ 1292852 w 1292852"/>
                <a:gd name="connsiteY2-6" fmla="*/ 1201686 h 1201686"/>
                <a:gd name="connsiteX3-7" fmla="*/ 0 w 1292852"/>
                <a:gd name="connsiteY3-8" fmla="*/ 658761 h 1201686"/>
              </a:gdLst>
              <a:ahLst/>
              <a:cxnLst>
                <a:cxn ang="0">
                  <a:pos x="connsiteX0-1" y="connsiteY0-2"/>
                </a:cxn>
                <a:cxn ang="0">
                  <a:pos x="connsiteX1-3" y="connsiteY1-4"/>
                </a:cxn>
                <a:cxn ang="0">
                  <a:pos x="connsiteX2-5" y="connsiteY2-6"/>
                </a:cxn>
                <a:cxn ang="0">
                  <a:pos x="connsiteX3-7" y="connsiteY3-8"/>
                </a:cxn>
              </a:cxnLst>
              <a:rect l="l" t="t" r="r" b="b"/>
              <a:pathLst>
                <a:path w="1292852" h="1201686">
                  <a:moveTo>
                    <a:pt x="0" y="658761"/>
                  </a:moveTo>
                  <a:lnTo>
                    <a:pt x="0" y="0"/>
                  </a:lnTo>
                  <a:lnTo>
                    <a:pt x="1292852" y="1201686"/>
                  </a:lnTo>
                  <a:lnTo>
                    <a:pt x="0" y="658761"/>
                  </a:lnTo>
                  <a:close/>
                </a:path>
              </a:pathLst>
            </a:custGeom>
            <a:solidFill>
              <a:srgbClr val="5519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5" name="矩形 44"/>
          <p:cNvSpPr/>
          <p:nvPr/>
        </p:nvSpPr>
        <p:spPr>
          <a:xfrm>
            <a:off x="1356661" y="2127390"/>
            <a:ext cx="2339102" cy="523220"/>
          </a:xfrm>
          <a:prstGeom prst="rect">
            <a:avLst/>
          </a:prstGeom>
        </p:spPr>
        <p:txBody>
          <a:bodyPr wrap="none">
            <a:spAutoFit/>
          </a:bodyPr>
          <a:lstStyle/>
          <a:p>
            <a:pPr lvl="0"/>
            <a:r>
              <a:rPr lang="zh-CN" altLang="en-US" sz="2800" b="1" dirty="0">
                <a:solidFill>
                  <a:schemeClr val="bg1"/>
                </a:solidFill>
                <a:latin typeface="微软雅黑" panose="020B0503020204020204" pitchFamily="34" charset="-122"/>
                <a:ea typeface="微软雅黑" panose="020B0503020204020204" pitchFamily="34" charset="-122"/>
              </a:rPr>
              <a:t>一级管理团队</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46" name="矩形 45"/>
          <p:cNvSpPr/>
          <p:nvPr/>
        </p:nvSpPr>
        <p:spPr>
          <a:xfrm>
            <a:off x="1356661" y="3490010"/>
            <a:ext cx="2339102" cy="523220"/>
          </a:xfrm>
          <a:prstGeom prst="rect">
            <a:avLst/>
          </a:prstGeom>
        </p:spPr>
        <p:txBody>
          <a:bodyPr wrap="none">
            <a:spAutoFit/>
          </a:bodyPr>
          <a:lstStyle/>
          <a:p>
            <a:pPr lvl="0"/>
            <a:r>
              <a:rPr lang="zh-CN" altLang="en-US" sz="2800" b="1" dirty="0">
                <a:solidFill>
                  <a:schemeClr val="bg1"/>
                </a:solidFill>
                <a:latin typeface="微软雅黑" panose="020B0503020204020204" pitchFamily="34" charset="-122"/>
                <a:ea typeface="微软雅黑" panose="020B0503020204020204" pitchFamily="34" charset="-122"/>
              </a:rPr>
              <a:t>二级管理团队</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47" name="矩形 46"/>
          <p:cNvSpPr/>
          <p:nvPr/>
        </p:nvSpPr>
        <p:spPr>
          <a:xfrm>
            <a:off x="1356661" y="4840449"/>
            <a:ext cx="2339102" cy="523220"/>
          </a:xfrm>
          <a:prstGeom prst="rect">
            <a:avLst/>
          </a:prstGeom>
        </p:spPr>
        <p:txBody>
          <a:bodyPr wrap="none">
            <a:spAutoFit/>
          </a:bodyPr>
          <a:lstStyle/>
          <a:p>
            <a:pPr lvl="0"/>
            <a:r>
              <a:rPr lang="zh-CN" altLang="en-US" sz="2800" b="1" dirty="0">
                <a:solidFill>
                  <a:schemeClr val="bg1"/>
                </a:solidFill>
                <a:latin typeface="微软雅黑" panose="020B0503020204020204" pitchFamily="34" charset="-122"/>
                <a:ea typeface="微软雅黑" panose="020B0503020204020204" pitchFamily="34" charset="-122"/>
              </a:rPr>
              <a:t>三级管理团队</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48" name="矩形 47"/>
          <p:cNvSpPr/>
          <p:nvPr/>
        </p:nvSpPr>
        <p:spPr>
          <a:xfrm>
            <a:off x="4061194" y="1605992"/>
            <a:ext cx="4344667" cy="1338828"/>
          </a:xfrm>
          <a:prstGeom prst="rect">
            <a:avLst/>
          </a:prstGeom>
        </p:spPr>
        <p:txBody>
          <a:bodyPr wrap="square">
            <a:spAutoFit/>
          </a:bodyPr>
          <a:lstStyle/>
          <a:p>
            <a:pPr marL="342900" lvl="0" indent="-342900">
              <a:lnSpc>
                <a:spcPct val="150000"/>
              </a:lnSpc>
              <a:buClr>
                <a:srgbClr val="B13528"/>
              </a:buClr>
              <a:buFont typeface="Arial" panose="020B0604020202020204" pitchFamily="34" charset="0"/>
              <a:buChar char="•"/>
            </a:pPr>
            <a:r>
              <a:rPr lang="zh-CN" altLang="zh-CN" dirty="0">
                <a:solidFill>
                  <a:schemeClr val="tx1">
                    <a:lumMod val="75000"/>
                    <a:lumOff val="25000"/>
                  </a:schemeClr>
                </a:solidFill>
                <a:latin typeface="微软雅黑" panose="020B0503020204020204" pitchFamily="34" charset="-122"/>
                <a:ea typeface="微软雅黑" panose="020B0503020204020204" pitchFamily="34" charset="-122"/>
              </a:rPr>
              <a:t>初诊</a:t>
            </a:r>
            <a:r>
              <a:rPr lang="zh-CN" altLang="zh-CN" dirty="0" smtClean="0">
                <a:solidFill>
                  <a:schemeClr val="tx1">
                    <a:lumMod val="75000"/>
                    <a:lumOff val="25000"/>
                  </a:schemeClr>
                </a:solidFill>
                <a:latin typeface="微软雅黑" panose="020B0503020204020204" pitchFamily="34" charset="-122"/>
                <a:ea typeface="微软雅黑" panose="020B0503020204020204" pitchFamily="34" charset="-122"/>
              </a:rPr>
              <a:t>患者</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marL="342900" lvl="0" indent="-342900">
              <a:lnSpc>
                <a:spcPct val="150000"/>
              </a:lnSpc>
              <a:buClr>
                <a:srgbClr val="B13528"/>
              </a:buClr>
              <a:buFont typeface="Arial" panose="020B0604020202020204" pitchFamily="34" charset="0"/>
              <a:buChar char="•"/>
            </a:pPr>
            <a:r>
              <a:rPr lang="zh-CN" altLang="zh-CN" dirty="0">
                <a:solidFill>
                  <a:schemeClr val="tx1">
                    <a:lumMod val="75000"/>
                    <a:lumOff val="25000"/>
                  </a:schemeClr>
                </a:solidFill>
                <a:latin typeface="微软雅黑" panose="020B0503020204020204" pitchFamily="34" charset="-122"/>
                <a:ea typeface="微软雅黑" panose="020B0503020204020204" pitchFamily="34" charset="-122"/>
              </a:rPr>
              <a:t>病情稳定和治疗方案确定的</a:t>
            </a:r>
            <a:r>
              <a:rPr lang="zh-CN" altLang="zh-CN" dirty="0" smtClean="0">
                <a:solidFill>
                  <a:schemeClr val="tx1">
                    <a:lumMod val="75000"/>
                    <a:lumOff val="25000"/>
                  </a:schemeClr>
                </a:solidFill>
                <a:latin typeface="微软雅黑" panose="020B0503020204020204" pitchFamily="34" charset="-122"/>
                <a:ea typeface="微软雅黑" panose="020B0503020204020204" pitchFamily="34" charset="-122"/>
              </a:rPr>
              <a:t>患者</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marL="342900" lvl="0" indent="-342900">
              <a:lnSpc>
                <a:spcPct val="150000"/>
              </a:lnSpc>
              <a:buClr>
                <a:srgbClr val="B13528"/>
              </a:buClr>
              <a:buFont typeface="Arial" panose="020B0604020202020204" pitchFamily="34" charset="0"/>
              <a:buChar char="•"/>
            </a:pPr>
            <a:r>
              <a:rPr lang="zh-CN" altLang="zh-CN" dirty="0">
                <a:solidFill>
                  <a:schemeClr val="tx1">
                    <a:lumMod val="75000"/>
                    <a:lumOff val="25000"/>
                  </a:schemeClr>
                </a:solidFill>
                <a:latin typeface="微软雅黑" panose="020B0503020204020204" pitchFamily="34" charset="-122"/>
                <a:ea typeface="微软雅黑" panose="020B0503020204020204" pitchFamily="34" charset="-122"/>
              </a:rPr>
              <a:t>有高度患病风险患者</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9" name="矩形 48"/>
          <p:cNvSpPr/>
          <p:nvPr/>
        </p:nvSpPr>
        <p:spPr>
          <a:xfrm>
            <a:off x="3994705" y="1279571"/>
            <a:ext cx="2993127" cy="400110"/>
          </a:xfrm>
          <a:prstGeom prst="rect">
            <a:avLst/>
          </a:prstGeom>
        </p:spPr>
        <p:txBody>
          <a:bodyPr wrap="none">
            <a:spAutoFit/>
          </a:bodyPr>
          <a:lstStyle/>
          <a:p>
            <a:pPr lvl="0">
              <a:lnSpc>
                <a:spcPct val="100000"/>
              </a:lnSpc>
            </a:pPr>
            <a:r>
              <a:rPr lang="zh-CN" altLang="en-US" sz="2000" b="1" dirty="0">
                <a:solidFill>
                  <a:srgbClr val="B13528"/>
                </a:solidFill>
                <a:latin typeface="微软雅黑" panose="020B0503020204020204" pitchFamily="34" charset="-122"/>
                <a:ea typeface="微软雅黑" panose="020B0503020204020204" pitchFamily="34" charset="-122"/>
              </a:rPr>
              <a:t>社区全科医生</a:t>
            </a:r>
            <a:r>
              <a:rPr lang="en-US" altLang="zh-CN" sz="2000" b="1" dirty="0">
                <a:solidFill>
                  <a:srgbClr val="B13528"/>
                </a:solidFill>
                <a:latin typeface="微软雅黑" panose="020B0503020204020204" pitchFamily="34" charset="-122"/>
                <a:ea typeface="微软雅黑" panose="020B0503020204020204" pitchFamily="34" charset="-122"/>
              </a:rPr>
              <a:t>/</a:t>
            </a:r>
            <a:r>
              <a:rPr lang="zh-CN" altLang="en-US" sz="2000" b="1" dirty="0">
                <a:solidFill>
                  <a:srgbClr val="B13528"/>
                </a:solidFill>
                <a:latin typeface="微软雅黑" panose="020B0503020204020204" pitchFamily="34" charset="-122"/>
                <a:ea typeface="微软雅黑" panose="020B0503020204020204" pitchFamily="34" charset="-122"/>
              </a:rPr>
              <a:t>药师</a:t>
            </a:r>
            <a:r>
              <a:rPr lang="en-US" altLang="zh-CN" sz="2000" b="1" dirty="0">
                <a:solidFill>
                  <a:srgbClr val="B13528"/>
                </a:solidFill>
                <a:latin typeface="微软雅黑" panose="020B0503020204020204" pitchFamily="34" charset="-122"/>
                <a:ea typeface="微软雅黑" panose="020B0503020204020204" pitchFamily="34" charset="-122"/>
              </a:rPr>
              <a:t>/</a:t>
            </a:r>
            <a:r>
              <a:rPr lang="zh-CN" altLang="en-US" sz="2000" b="1" dirty="0">
                <a:solidFill>
                  <a:srgbClr val="B13528"/>
                </a:solidFill>
                <a:latin typeface="微软雅黑" panose="020B0503020204020204" pitchFamily="34" charset="-122"/>
                <a:ea typeface="微软雅黑" panose="020B0503020204020204" pitchFamily="34" charset="-122"/>
              </a:rPr>
              <a:t>护士</a:t>
            </a:r>
            <a:endParaRPr lang="zh-CN" altLang="en-US" sz="2000" b="1" dirty="0">
              <a:solidFill>
                <a:srgbClr val="B13528"/>
              </a:solidFill>
              <a:latin typeface="微软雅黑" panose="020B0503020204020204" pitchFamily="34" charset="-122"/>
              <a:ea typeface="微软雅黑" panose="020B0503020204020204" pitchFamily="34" charset="-122"/>
            </a:endParaRPr>
          </a:p>
        </p:txBody>
      </p:sp>
      <p:sp>
        <p:nvSpPr>
          <p:cNvPr id="50" name="矩形 49"/>
          <p:cNvSpPr/>
          <p:nvPr/>
        </p:nvSpPr>
        <p:spPr>
          <a:xfrm>
            <a:off x="4061194" y="3800036"/>
            <a:ext cx="4344667" cy="923330"/>
          </a:xfrm>
          <a:prstGeom prst="rect">
            <a:avLst/>
          </a:prstGeom>
        </p:spPr>
        <p:txBody>
          <a:bodyPr wrap="square">
            <a:spAutoFit/>
          </a:bodyPr>
          <a:lstStyle/>
          <a:p>
            <a:pPr marL="342900" indent="-342900">
              <a:lnSpc>
                <a:spcPct val="150000"/>
              </a:lnSpc>
              <a:buClr>
                <a:srgbClr val="B13528"/>
              </a:buClr>
              <a:buFont typeface="Arial" panose="020B0604020202020204" pitchFamily="34" charset="0"/>
              <a:buChar char="•"/>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社区慢性病</a:t>
            </a:r>
            <a:r>
              <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rPr>
              <a:t>患者</a:t>
            </a:r>
            <a:endParaRPr lang="en-US" altLang="zh-CN"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marL="342900" indent="-342900">
              <a:lnSpc>
                <a:spcPct val="150000"/>
              </a:lnSpc>
              <a:buClr>
                <a:srgbClr val="B13528"/>
              </a:buClr>
              <a:buFont typeface="Arial" panose="020B0604020202020204" pitchFamily="34" charset="0"/>
              <a:buChar char="•"/>
            </a:pPr>
            <a:r>
              <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rPr>
              <a:t>双向</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转诊患者</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1" name="矩形 50"/>
          <p:cNvSpPr/>
          <p:nvPr/>
        </p:nvSpPr>
        <p:spPr>
          <a:xfrm>
            <a:off x="3994704" y="3122662"/>
            <a:ext cx="7509723" cy="707886"/>
          </a:xfrm>
          <a:prstGeom prst="rect">
            <a:avLst/>
          </a:prstGeom>
        </p:spPr>
        <p:txBody>
          <a:bodyPr wrap="square">
            <a:spAutoFit/>
          </a:bodyPr>
          <a:lstStyle/>
          <a:p>
            <a:r>
              <a:rPr lang="zh-CN" altLang="en-US" sz="2000" b="1" dirty="0">
                <a:solidFill>
                  <a:srgbClr val="B13528"/>
                </a:solidFill>
                <a:latin typeface="微软雅黑" panose="020B0503020204020204" pitchFamily="34" charset="-122"/>
                <a:ea typeface="微软雅黑" panose="020B0503020204020204" pitchFamily="34" charset="-122"/>
              </a:rPr>
              <a:t>综合医院全科医学科的全科医生</a:t>
            </a:r>
            <a:r>
              <a:rPr lang="en-US" altLang="zh-CN" sz="2000" b="1" dirty="0">
                <a:solidFill>
                  <a:srgbClr val="B13528"/>
                </a:solidFill>
                <a:latin typeface="微软雅黑" panose="020B0503020204020204" pitchFamily="34" charset="-122"/>
                <a:ea typeface="微软雅黑" panose="020B0503020204020204" pitchFamily="34" charset="-122"/>
              </a:rPr>
              <a:t>/</a:t>
            </a:r>
            <a:r>
              <a:rPr lang="zh-CN" altLang="en-US" sz="2000" b="1" dirty="0">
                <a:solidFill>
                  <a:srgbClr val="B13528"/>
                </a:solidFill>
                <a:latin typeface="微软雅黑" panose="020B0503020204020204" pitchFamily="34" charset="-122"/>
                <a:ea typeface="微软雅黑" panose="020B0503020204020204" pitchFamily="34" charset="-122"/>
              </a:rPr>
              <a:t>护士、临床药师、心理治疗师、康复师、营养师</a:t>
            </a:r>
            <a:endParaRPr lang="zh-CN" altLang="en-US" sz="2000" b="1" dirty="0">
              <a:solidFill>
                <a:srgbClr val="B13528"/>
              </a:solidFill>
              <a:latin typeface="微软雅黑" panose="020B0503020204020204" pitchFamily="34" charset="-122"/>
              <a:ea typeface="微软雅黑" panose="020B0503020204020204" pitchFamily="34" charset="-122"/>
            </a:endParaRPr>
          </a:p>
        </p:txBody>
      </p:sp>
      <p:sp>
        <p:nvSpPr>
          <p:cNvPr id="52" name="矩形 51"/>
          <p:cNvSpPr/>
          <p:nvPr/>
        </p:nvSpPr>
        <p:spPr>
          <a:xfrm>
            <a:off x="4061194" y="5237373"/>
            <a:ext cx="4344667" cy="400110"/>
          </a:xfrm>
          <a:prstGeom prst="rect">
            <a:avLst/>
          </a:prstGeom>
        </p:spPr>
        <p:txBody>
          <a:bodyPr wrap="square">
            <a:spAutoFit/>
          </a:bodyPr>
          <a:lstStyle/>
          <a:p>
            <a:pPr marL="342900" indent="-342900">
              <a:buClr>
                <a:srgbClr val="B13528"/>
              </a:buClr>
              <a:buFont typeface="Arial" panose="020B0604020202020204" pitchFamily="34" charset="0"/>
              <a:buChar char="•"/>
            </a:pP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疑难复杂和急危重症患者</a:t>
            </a:r>
            <a:endPar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3" name="矩形 52"/>
          <p:cNvSpPr/>
          <p:nvPr/>
        </p:nvSpPr>
        <p:spPr>
          <a:xfrm>
            <a:off x="3994705" y="4885523"/>
            <a:ext cx="2236510" cy="400110"/>
          </a:xfrm>
          <a:prstGeom prst="rect">
            <a:avLst/>
          </a:prstGeom>
        </p:spPr>
        <p:txBody>
          <a:bodyPr wrap="none">
            <a:spAutoFit/>
          </a:bodyPr>
          <a:lstStyle/>
          <a:p>
            <a:r>
              <a:rPr lang="zh-CN" altLang="en-US" sz="2000" b="1" dirty="0">
                <a:solidFill>
                  <a:srgbClr val="B13528"/>
                </a:solidFill>
                <a:latin typeface="微软雅黑" panose="020B0503020204020204" pitchFamily="34" charset="-122"/>
                <a:ea typeface="微软雅黑" panose="020B0503020204020204" pitchFamily="34" charset="-122"/>
              </a:rPr>
              <a:t>综合医院专科医生</a:t>
            </a:r>
            <a:endParaRPr lang="zh-CN" altLang="en-US" sz="2000" b="1" dirty="0">
              <a:solidFill>
                <a:srgbClr val="B13528"/>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三级医院在慢病管理中的定位</a:t>
            </a:r>
            <a:endParaRPr lang="zh-CN" altLang="en-US" dirty="0"/>
          </a:p>
        </p:txBody>
      </p:sp>
      <p:sp>
        <p:nvSpPr>
          <p:cNvPr id="56" name="矩形 55"/>
          <p:cNvSpPr/>
          <p:nvPr/>
        </p:nvSpPr>
        <p:spPr>
          <a:xfrm>
            <a:off x="493246" y="1221782"/>
            <a:ext cx="3170704" cy="799120"/>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800" b="1" spc="600" dirty="0">
                <a:latin typeface="微软雅黑" panose="020B0503020204020204" pitchFamily="34" charset="-122"/>
                <a:ea typeface="微软雅黑" panose="020B0503020204020204" pitchFamily="34" charset="-122"/>
              </a:rPr>
              <a:t>管疾病</a:t>
            </a:r>
            <a:endParaRPr lang="zh-CN" altLang="en-US" sz="2800" b="1" spc="600" dirty="0">
              <a:latin typeface="微软雅黑" panose="020B0503020204020204" pitchFamily="34" charset="-122"/>
              <a:ea typeface="微软雅黑" panose="020B0503020204020204" pitchFamily="34" charset="-122"/>
            </a:endParaRPr>
          </a:p>
        </p:txBody>
      </p:sp>
      <p:sp>
        <p:nvSpPr>
          <p:cNvPr id="57" name="平行四边形 56"/>
          <p:cNvSpPr/>
          <p:nvPr/>
        </p:nvSpPr>
        <p:spPr>
          <a:xfrm>
            <a:off x="789695" y="2020902"/>
            <a:ext cx="2861364" cy="283558"/>
          </a:xfrm>
          <a:prstGeom prst="parallelogram">
            <a:avLst>
              <a:gd name="adj" fmla="val 207643"/>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58" name="矩形 57"/>
          <p:cNvSpPr/>
          <p:nvPr/>
        </p:nvSpPr>
        <p:spPr>
          <a:xfrm>
            <a:off x="493246" y="2291567"/>
            <a:ext cx="3170702" cy="74756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800" b="1" spc="600" dirty="0">
                <a:solidFill>
                  <a:prstClr val="white"/>
                </a:solidFill>
                <a:latin typeface="微软雅黑" panose="020B0503020204020204" pitchFamily="34" charset="-122"/>
                <a:ea typeface="微软雅黑" panose="020B0503020204020204" pitchFamily="34" charset="-122"/>
              </a:rPr>
              <a:t>管医生</a:t>
            </a:r>
            <a:endParaRPr lang="zh-CN" altLang="en-US" sz="2800" b="1" spc="600" dirty="0">
              <a:solidFill>
                <a:prstClr val="white"/>
              </a:solidFill>
              <a:latin typeface="微软雅黑" panose="020B0503020204020204" pitchFamily="34" charset="-122"/>
              <a:ea typeface="微软雅黑" panose="020B0503020204020204" pitchFamily="34" charset="-122"/>
            </a:endParaRPr>
          </a:p>
        </p:txBody>
      </p:sp>
      <p:sp>
        <p:nvSpPr>
          <p:cNvPr id="59" name="平行四边形 58"/>
          <p:cNvSpPr/>
          <p:nvPr/>
        </p:nvSpPr>
        <p:spPr>
          <a:xfrm>
            <a:off x="789695" y="3039131"/>
            <a:ext cx="2861364" cy="283558"/>
          </a:xfrm>
          <a:prstGeom prst="parallelogram">
            <a:avLst>
              <a:gd name="adj" fmla="val 207643"/>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60" name="矩形 59"/>
          <p:cNvSpPr/>
          <p:nvPr/>
        </p:nvSpPr>
        <p:spPr>
          <a:xfrm>
            <a:off x="493246" y="3322686"/>
            <a:ext cx="3157813" cy="747564"/>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800" b="1" spc="600" dirty="0">
                <a:solidFill>
                  <a:prstClr val="white"/>
                </a:solidFill>
                <a:latin typeface="微软雅黑" panose="020B0503020204020204" pitchFamily="34" charset="-122"/>
                <a:ea typeface="微软雅黑" panose="020B0503020204020204" pitchFamily="34" charset="-122"/>
              </a:rPr>
              <a:t>管病人</a:t>
            </a:r>
            <a:endParaRPr lang="zh-CN" altLang="en-US" sz="2800" b="1" spc="600" dirty="0">
              <a:solidFill>
                <a:prstClr val="white"/>
              </a:solidFill>
              <a:latin typeface="微软雅黑" panose="020B0503020204020204" pitchFamily="34" charset="-122"/>
              <a:ea typeface="微软雅黑" panose="020B0503020204020204" pitchFamily="34" charset="-122"/>
            </a:endParaRPr>
          </a:p>
        </p:txBody>
      </p:sp>
      <p:sp>
        <p:nvSpPr>
          <p:cNvPr id="61" name="平行四边形 60"/>
          <p:cNvSpPr/>
          <p:nvPr/>
        </p:nvSpPr>
        <p:spPr>
          <a:xfrm>
            <a:off x="493246" y="4070250"/>
            <a:ext cx="3157813" cy="257781"/>
          </a:xfrm>
          <a:prstGeom prst="parallelogram">
            <a:avLst>
              <a:gd name="adj" fmla="val 207643"/>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62" name="矩形 61"/>
          <p:cNvSpPr/>
          <p:nvPr/>
        </p:nvSpPr>
        <p:spPr>
          <a:xfrm>
            <a:off x="493246" y="4328031"/>
            <a:ext cx="3157813" cy="79912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800" b="1" spc="600" dirty="0">
                <a:solidFill>
                  <a:prstClr val="white"/>
                </a:solidFill>
                <a:latin typeface="微软雅黑" panose="020B0503020204020204" pitchFamily="34" charset="-122"/>
                <a:ea typeface="微软雅黑" panose="020B0503020204020204" pitchFamily="34" charset="-122"/>
              </a:rPr>
              <a:t>管流程</a:t>
            </a:r>
            <a:endParaRPr lang="zh-CN" altLang="en-US" sz="2800" b="1" spc="600" dirty="0">
              <a:solidFill>
                <a:prstClr val="white"/>
              </a:solidFill>
              <a:latin typeface="微软雅黑" panose="020B0503020204020204" pitchFamily="34" charset="-122"/>
              <a:ea typeface="微软雅黑" panose="020B0503020204020204" pitchFamily="34" charset="-122"/>
            </a:endParaRPr>
          </a:p>
        </p:txBody>
      </p:sp>
      <p:sp>
        <p:nvSpPr>
          <p:cNvPr id="64" name="平行四边形 63"/>
          <p:cNvSpPr/>
          <p:nvPr/>
        </p:nvSpPr>
        <p:spPr>
          <a:xfrm>
            <a:off x="789695" y="5127151"/>
            <a:ext cx="2861364" cy="283558"/>
          </a:xfrm>
          <a:prstGeom prst="parallelogram">
            <a:avLst>
              <a:gd name="adj" fmla="val 207643"/>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sp>
        <p:nvSpPr>
          <p:cNvPr id="65" name="矩形 64"/>
          <p:cNvSpPr/>
          <p:nvPr/>
        </p:nvSpPr>
        <p:spPr>
          <a:xfrm>
            <a:off x="493246" y="5410706"/>
            <a:ext cx="3157813" cy="747564"/>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800" b="1" spc="600" dirty="0">
                <a:solidFill>
                  <a:prstClr val="white"/>
                </a:solidFill>
                <a:latin typeface="微软雅黑" panose="020B0503020204020204" pitchFamily="34" charset="-122"/>
                <a:ea typeface="微软雅黑" panose="020B0503020204020204" pitchFamily="34" charset="-122"/>
              </a:rPr>
              <a:t>管质量</a:t>
            </a:r>
            <a:endParaRPr lang="zh-CN" altLang="en-US" sz="2800" b="1" spc="600" dirty="0">
              <a:solidFill>
                <a:prstClr val="white"/>
              </a:solidFill>
              <a:latin typeface="微软雅黑" panose="020B0503020204020204" pitchFamily="34" charset="-122"/>
              <a:ea typeface="微软雅黑" panose="020B0503020204020204" pitchFamily="34" charset="-122"/>
            </a:endParaRPr>
          </a:p>
        </p:txBody>
      </p:sp>
      <p:sp>
        <p:nvSpPr>
          <p:cNvPr id="4" name="矩形 3"/>
          <p:cNvSpPr/>
          <p:nvPr/>
        </p:nvSpPr>
        <p:spPr>
          <a:xfrm>
            <a:off x="4042757" y="1134277"/>
            <a:ext cx="7461670" cy="923330"/>
          </a:xfrm>
          <a:prstGeom prst="rect">
            <a:avLst/>
          </a:prstGeom>
        </p:spPr>
        <p:txBody>
          <a:bodyPr wrap="square">
            <a:spAutoFit/>
          </a:bodyPr>
          <a:lstStyle/>
          <a:p>
            <a:pPr marL="285750" lvl="0" indent="-285750">
              <a:lnSpc>
                <a:spcPct val="150000"/>
              </a:lnSpc>
              <a:buClr>
                <a:srgbClr val="B13528"/>
              </a:buClr>
              <a:buFont typeface="Arial" panose="020B0604020202020204" pitchFamily="34" charset="0"/>
              <a:buChar char="•"/>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制定疾病管理规范、流程</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a:p>
            <a:pPr marL="285750" lvl="0" indent="-285750">
              <a:lnSpc>
                <a:spcPct val="150000"/>
              </a:lnSpc>
              <a:buClr>
                <a:srgbClr val="B13528"/>
              </a:buClr>
              <a:buFont typeface="Arial" panose="020B0604020202020204" pitchFamily="34" charset="0"/>
              <a:buChar char="•"/>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接诊疑难疾病、急危重症</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7" name="矩形 66"/>
          <p:cNvSpPr/>
          <p:nvPr/>
        </p:nvSpPr>
        <p:spPr>
          <a:xfrm>
            <a:off x="4042757" y="2203684"/>
            <a:ext cx="7461670" cy="874407"/>
          </a:xfrm>
          <a:prstGeom prst="rect">
            <a:avLst/>
          </a:prstGeom>
        </p:spPr>
        <p:txBody>
          <a:bodyPr wrap="square">
            <a:spAutoFit/>
          </a:bodyPr>
          <a:lstStyle/>
          <a:p>
            <a:pPr marL="285750" lvl="0" indent="-285750">
              <a:lnSpc>
                <a:spcPct val="150000"/>
              </a:lnSpc>
              <a:buClr>
                <a:schemeClr val="tx1">
                  <a:lumMod val="75000"/>
                  <a:lumOff val="25000"/>
                </a:schemeClr>
              </a:buClr>
              <a:buFont typeface="Arial" panose="020B0604020202020204" pitchFamily="34" charset="0"/>
              <a:buChar char="•"/>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团队形式技术支持</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a:p>
            <a:pPr marL="285750" lvl="0" indent="-285750">
              <a:lnSpc>
                <a:spcPct val="150000"/>
              </a:lnSpc>
              <a:buClr>
                <a:schemeClr val="tx1">
                  <a:lumMod val="75000"/>
                  <a:lumOff val="25000"/>
                </a:schemeClr>
              </a:buClr>
              <a:buFont typeface="Arial" panose="020B0604020202020204" pitchFamily="34" charset="0"/>
              <a:buChar char="•"/>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医疗、教学、科研共享与合作</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1" name="矩形 70"/>
          <p:cNvSpPr/>
          <p:nvPr/>
        </p:nvSpPr>
        <p:spPr>
          <a:xfrm>
            <a:off x="4042757" y="3191677"/>
            <a:ext cx="7461670" cy="874407"/>
          </a:xfrm>
          <a:prstGeom prst="rect">
            <a:avLst/>
          </a:prstGeom>
        </p:spPr>
        <p:txBody>
          <a:bodyPr wrap="square">
            <a:spAutoFit/>
          </a:bodyPr>
          <a:lstStyle/>
          <a:p>
            <a:pPr marL="285750" lvl="0" indent="-285750">
              <a:lnSpc>
                <a:spcPct val="150000"/>
              </a:lnSpc>
              <a:buClr>
                <a:srgbClr val="B13528"/>
              </a:buClr>
              <a:buFont typeface="Arial" panose="020B0604020202020204" pitchFamily="34" charset="0"/>
              <a:buChar char="•"/>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制定社区健康教育教材</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a:p>
            <a:pPr marL="285750" lvl="0" indent="-285750">
              <a:lnSpc>
                <a:spcPct val="150000"/>
              </a:lnSpc>
              <a:buClr>
                <a:srgbClr val="B13528"/>
              </a:buClr>
              <a:buFont typeface="Arial" panose="020B0604020202020204" pitchFamily="34" charset="0"/>
              <a:buChar char="•"/>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具有教学功能的门诊接诊</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7" name="矩形 76"/>
          <p:cNvSpPr/>
          <p:nvPr/>
        </p:nvSpPr>
        <p:spPr>
          <a:xfrm>
            <a:off x="4042757" y="4261084"/>
            <a:ext cx="7461670" cy="874407"/>
          </a:xfrm>
          <a:prstGeom prst="rect">
            <a:avLst/>
          </a:prstGeom>
        </p:spPr>
        <p:txBody>
          <a:bodyPr wrap="square">
            <a:spAutoFit/>
          </a:bodyPr>
          <a:lstStyle/>
          <a:p>
            <a:pPr marL="285750" lvl="0" indent="-285750">
              <a:lnSpc>
                <a:spcPct val="150000"/>
              </a:lnSpc>
              <a:buClr>
                <a:schemeClr val="tx1">
                  <a:lumMod val="75000"/>
                  <a:lumOff val="25000"/>
                </a:schemeClr>
              </a:buClr>
              <a:buFont typeface="Arial" panose="020B0604020202020204" pitchFamily="34" charset="0"/>
              <a:buChar char="•"/>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远程会诊与转诊、远程诊断</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a:p>
            <a:pPr marL="285750" lvl="0" indent="-285750">
              <a:lnSpc>
                <a:spcPct val="150000"/>
              </a:lnSpc>
              <a:buClr>
                <a:schemeClr val="tx1">
                  <a:lumMod val="75000"/>
                  <a:lumOff val="25000"/>
                </a:schemeClr>
              </a:buClr>
              <a:buFont typeface="Arial" panose="020B0604020202020204" pitchFamily="34" charset="0"/>
              <a:buChar char="•"/>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区域性检查中心</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8" name="矩形 77"/>
          <p:cNvSpPr/>
          <p:nvPr/>
        </p:nvSpPr>
        <p:spPr>
          <a:xfrm>
            <a:off x="4042757" y="5330491"/>
            <a:ext cx="7461670" cy="874407"/>
          </a:xfrm>
          <a:prstGeom prst="rect">
            <a:avLst/>
          </a:prstGeom>
        </p:spPr>
        <p:txBody>
          <a:bodyPr wrap="square">
            <a:spAutoFit/>
          </a:bodyPr>
          <a:lstStyle/>
          <a:p>
            <a:pPr marL="285750" lvl="0" indent="-285750">
              <a:lnSpc>
                <a:spcPct val="150000"/>
              </a:lnSpc>
              <a:buClr>
                <a:srgbClr val="B13528"/>
              </a:buClr>
              <a:buFont typeface="Arial" panose="020B0604020202020204" pitchFamily="34" charset="0"/>
              <a:buChar char="•"/>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社区慢病管理效果监管</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a:p>
            <a:pPr marL="285750" lvl="0" indent="-285750">
              <a:lnSpc>
                <a:spcPct val="150000"/>
              </a:lnSpc>
              <a:buClr>
                <a:srgbClr val="B13528"/>
              </a:buClr>
              <a:buFont typeface="Arial" panose="020B0604020202020204" pitchFamily="34" charset="0"/>
              <a:buChar char="•"/>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社区医生团队管理效果监管</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t>缘起</a:t>
            </a:r>
          </a:p>
        </p:txBody>
      </p:sp>
      <p:sp>
        <p:nvSpPr>
          <p:cNvPr id="47" name="矩形 46"/>
          <p:cNvSpPr/>
          <p:nvPr/>
        </p:nvSpPr>
        <p:spPr>
          <a:xfrm>
            <a:off x="740410" y="2439035"/>
            <a:ext cx="3932555" cy="922020"/>
          </a:xfrm>
          <a:prstGeom prst="rect">
            <a:avLst/>
          </a:prstGeom>
        </p:spPr>
        <p:txBody>
          <a:bodyPr wrap="square">
            <a:spAutoFit/>
          </a:bodyPr>
          <a:lstStyle/>
          <a:p>
            <a:pPr marL="342900" indent="-342900">
              <a:lnSpc>
                <a:spcPct val="150000"/>
              </a:lnSpc>
              <a:buFont typeface="Arial" panose="020B0604020202020204" pitchFamily="34" charset="0"/>
              <a:buChar char="•"/>
            </a:pPr>
            <a:r>
              <a:rPr lang="en-US" altLang="zh-CN" sz="3600" dirty="0" smtClean="0">
                <a:solidFill>
                  <a:srgbClr val="B13528"/>
                </a:solidFill>
                <a:latin typeface="Impact" panose="020B0806030902050204" pitchFamily="34" charset="0"/>
                <a:ea typeface="微软雅黑" panose="020B0503020204020204" pitchFamily="34" charset="-122"/>
              </a:rPr>
              <a:t>general  practice</a:t>
            </a:r>
            <a:endParaRPr lang="en-US" altLang="zh-CN" sz="3600" b="1" dirty="0" smtClean="0">
              <a:solidFill>
                <a:srgbClr val="B13528"/>
              </a:solidFill>
              <a:latin typeface="Impact" panose="020B0806030902050204" pitchFamily="34" charset="0"/>
              <a:ea typeface="微软雅黑" panose="020B0503020204020204" pitchFamily="34" charset="-122"/>
            </a:endParaRPr>
          </a:p>
        </p:txBody>
      </p:sp>
      <p:sp>
        <p:nvSpPr>
          <p:cNvPr id="3" name="矩形 2"/>
          <p:cNvSpPr/>
          <p:nvPr/>
        </p:nvSpPr>
        <p:spPr>
          <a:xfrm>
            <a:off x="7416165" y="2417445"/>
            <a:ext cx="4385945" cy="922020"/>
          </a:xfrm>
          <a:prstGeom prst="rect">
            <a:avLst/>
          </a:prstGeom>
        </p:spPr>
        <p:txBody>
          <a:bodyPr wrap="square">
            <a:spAutoFit/>
          </a:bodyPr>
          <a:lstStyle/>
          <a:p>
            <a:pPr marL="342900" indent="-342900" algn="l">
              <a:lnSpc>
                <a:spcPct val="150000"/>
              </a:lnSpc>
              <a:buFont typeface="Arial" panose="020B0604020202020204" pitchFamily="34" charset="0"/>
              <a:buChar char="•"/>
            </a:pPr>
            <a:r>
              <a:rPr lang="en-US" altLang="zh-CN" sz="3600" dirty="0" smtClean="0">
                <a:solidFill>
                  <a:srgbClr val="B13528"/>
                </a:solidFill>
                <a:latin typeface="Impact" panose="020B0806030902050204" pitchFamily="34" charset="0"/>
                <a:ea typeface="微软雅黑" panose="020B0503020204020204" pitchFamily="34" charset="-122"/>
                <a:sym typeface="+mn-ea"/>
              </a:rPr>
              <a:t>family medicine</a:t>
            </a:r>
            <a:endParaRPr lang="en-US" altLang="zh-CN" sz="3600" dirty="0" smtClean="0">
              <a:solidFill>
                <a:srgbClr val="B13528"/>
              </a:solidFill>
              <a:latin typeface="Impact" panose="020B0806030902050204" pitchFamily="34" charset="0"/>
              <a:ea typeface="微软雅黑" panose="020B0503020204020204" pitchFamily="34" charset="-122"/>
            </a:endParaRPr>
          </a:p>
        </p:txBody>
      </p:sp>
      <p:sp>
        <p:nvSpPr>
          <p:cNvPr id="4" name="矩形 3"/>
          <p:cNvSpPr/>
          <p:nvPr/>
        </p:nvSpPr>
        <p:spPr>
          <a:xfrm>
            <a:off x="5607685" y="2829560"/>
            <a:ext cx="976630" cy="1198880"/>
          </a:xfrm>
          <a:prstGeom prst="rect">
            <a:avLst/>
          </a:prstGeom>
          <a:noFill/>
          <a:ln>
            <a:noFill/>
          </a:ln>
        </p:spPr>
        <p:txBody>
          <a:bodyPr wrap="none" rtlCol="0" anchor="t">
            <a:spAutoFit/>
            <a:scene3d>
              <a:camera prst="obliqueBottomLeft"/>
              <a:lightRig rig="threePt" dir="t"/>
            </a:scene3d>
            <a:sp3d extrusionH="387350">
              <a:extrusionClr>
                <a:srgbClr val="175BCB"/>
              </a:extrusionClr>
            </a:sp3d>
          </a:bodyPr>
          <a:lstStyle/>
          <a:p>
            <a:pPr algn="ctr"/>
            <a:r>
              <a:rPr lang="en-US" altLang="zh-CN" sz="7200" b="1">
                <a:blipFill>
                  <a:blip r:embed="rId1"/>
                  <a:tile tx="0" ty="0" sx="82000" sy="63000" flip="none" algn="br"/>
                </a:blipFill>
                <a:effectLst>
                  <a:outerShdw blurRad="60007" dist="310007" dir="7680000" sy="30000" kx="1300200" algn="ctr" rotWithShape="0">
                    <a:srgbClr val="0D1E55">
                      <a:alpha val="32000"/>
                    </a:srgbClr>
                  </a:outerShdw>
                </a:effectLst>
              </a:rPr>
              <a:t>vs</a:t>
            </a:r>
            <a:endParaRPr lang="en-US" altLang="zh-CN" sz="7200" b="1">
              <a:blipFill>
                <a:blip r:embed="rId1"/>
                <a:tile tx="0" ty="0" sx="82000" sy="63000" flip="none" algn="br"/>
              </a:blipFill>
              <a:effectLst>
                <a:outerShdw blurRad="60007" dist="310007" dir="7680000" sy="30000" kx="1300200" algn="ctr" rotWithShape="0">
                  <a:srgbClr val="0D1E55">
                    <a:alpha val="32000"/>
                  </a:srgbClr>
                </a:outerShdw>
              </a:effectLs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969586" y="1695169"/>
            <a:ext cx="9819786" cy="3355651"/>
            <a:chOff x="1916677" y="2175877"/>
            <a:chExt cx="7741585" cy="2645481"/>
          </a:xfrm>
        </p:grpSpPr>
        <p:sp>
          <p:nvSpPr>
            <p:cNvPr id="4" name="圆角矩形 3"/>
            <p:cNvSpPr/>
            <p:nvPr/>
          </p:nvSpPr>
          <p:spPr>
            <a:xfrm rot="18900000">
              <a:off x="7061200" y="2194556"/>
              <a:ext cx="2498349" cy="2498349"/>
            </a:xfrm>
            <a:prstGeom prst="roundRect">
              <a:avLst/>
            </a:prstGeom>
            <a:solidFill>
              <a:schemeClr val="bg1">
                <a:lumMod val="85000"/>
              </a:schemeClr>
            </a:solidFill>
            <a:ln>
              <a:solidFill>
                <a:srgbClr val="B1352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grpSp>
          <p:nvGrpSpPr>
            <p:cNvPr id="3" name="组合 2"/>
            <p:cNvGrpSpPr/>
            <p:nvPr/>
          </p:nvGrpSpPr>
          <p:grpSpPr>
            <a:xfrm>
              <a:off x="7012780" y="2175877"/>
              <a:ext cx="2645482" cy="2645481"/>
              <a:chOff x="1070629" y="1191800"/>
              <a:chExt cx="4714240" cy="4714239"/>
            </a:xfrm>
          </p:grpSpPr>
          <p:sp>
            <p:nvSpPr>
              <p:cNvPr id="7" name="任意多边形 6"/>
              <p:cNvSpPr/>
              <p:nvPr/>
            </p:nvSpPr>
            <p:spPr>
              <a:xfrm>
                <a:off x="1070629" y="1191800"/>
                <a:ext cx="2167466" cy="2167466"/>
              </a:xfrm>
              <a:custGeom>
                <a:avLst/>
                <a:gdLst>
                  <a:gd name="connsiteX0" fmla="*/ 0 w 2167466"/>
                  <a:gd name="connsiteY0" fmla="*/ 361252 h 2167466"/>
                  <a:gd name="connsiteX1" fmla="*/ 361252 w 2167466"/>
                  <a:gd name="connsiteY1" fmla="*/ 0 h 2167466"/>
                  <a:gd name="connsiteX2" fmla="*/ 1806214 w 2167466"/>
                  <a:gd name="connsiteY2" fmla="*/ 0 h 2167466"/>
                  <a:gd name="connsiteX3" fmla="*/ 2167466 w 2167466"/>
                  <a:gd name="connsiteY3" fmla="*/ 361252 h 2167466"/>
                  <a:gd name="connsiteX4" fmla="*/ 2167466 w 2167466"/>
                  <a:gd name="connsiteY4" fmla="*/ 1806214 h 2167466"/>
                  <a:gd name="connsiteX5" fmla="*/ 1806214 w 2167466"/>
                  <a:gd name="connsiteY5" fmla="*/ 2167466 h 2167466"/>
                  <a:gd name="connsiteX6" fmla="*/ 361252 w 2167466"/>
                  <a:gd name="connsiteY6" fmla="*/ 2167466 h 2167466"/>
                  <a:gd name="connsiteX7" fmla="*/ 0 w 2167466"/>
                  <a:gd name="connsiteY7" fmla="*/ 1806214 h 2167466"/>
                  <a:gd name="connsiteX8" fmla="*/ 0 w 2167466"/>
                  <a:gd name="connsiteY8" fmla="*/ 361252 h 2167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67466" h="2167466">
                    <a:moveTo>
                      <a:pt x="0" y="361252"/>
                    </a:moveTo>
                    <a:cubicBezTo>
                      <a:pt x="0" y="161738"/>
                      <a:pt x="161738" y="0"/>
                      <a:pt x="361252" y="0"/>
                    </a:cubicBezTo>
                    <a:lnTo>
                      <a:pt x="1806214" y="0"/>
                    </a:lnTo>
                    <a:cubicBezTo>
                      <a:pt x="2005728" y="0"/>
                      <a:pt x="2167466" y="161738"/>
                      <a:pt x="2167466" y="361252"/>
                    </a:cubicBezTo>
                    <a:lnTo>
                      <a:pt x="2167466" y="1806214"/>
                    </a:lnTo>
                    <a:cubicBezTo>
                      <a:pt x="2167466" y="2005728"/>
                      <a:pt x="2005728" y="2167466"/>
                      <a:pt x="1806214" y="2167466"/>
                    </a:cubicBezTo>
                    <a:lnTo>
                      <a:pt x="361252" y="2167466"/>
                    </a:lnTo>
                    <a:cubicBezTo>
                      <a:pt x="161738" y="2167466"/>
                      <a:pt x="0" y="2005728"/>
                      <a:pt x="0" y="1806214"/>
                    </a:cubicBezTo>
                    <a:lnTo>
                      <a:pt x="0" y="361252"/>
                    </a:lnTo>
                    <a:close/>
                  </a:path>
                </a:pathLst>
              </a:custGeom>
              <a:solidFill>
                <a:srgbClr val="B13528"/>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284877" rIns="0" bIns="284877" numCol="1" spcCol="1270" anchor="ctr" anchorCtr="0">
                <a:noAutofit/>
              </a:bodyPr>
              <a:lstStyle/>
              <a:p>
                <a:pPr lvl="0" algn="ctr" defTabSz="2089150">
                  <a:lnSpc>
                    <a:spcPct val="90000"/>
                  </a:lnSpc>
                  <a:spcBef>
                    <a:spcPct val="0"/>
                  </a:spcBef>
                  <a:spcAft>
                    <a:spcPct val="35000"/>
                  </a:spcAft>
                </a:pPr>
                <a:r>
                  <a:rPr lang="zh-CN" altLang="en-US" sz="2400" b="1" kern="1200" dirty="0">
                    <a:solidFill>
                      <a:schemeClr val="bg1"/>
                    </a:solidFill>
                    <a:latin typeface="微软雅黑" panose="020B0503020204020204" pitchFamily="34" charset="-122"/>
                    <a:ea typeface="微软雅黑" panose="020B0503020204020204" pitchFamily="34" charset="-122"/>
                  </a:rPr>
                  <a:t>心内科</a:t>
                </a:r>
                <a:endParaRPr lang="zh-CN" altLang="en-US" sz="2400" b="1" kern="1200" dirty="0">
                  <a:solidFill>
                    <a:schemeClr val="bg1"/>
                  </a:solidFill>
                  <a:latin typeface="微软雅黑" panose="020B0503020204020204" pitchFamily="34" charset="-122"/>
                  <a:ea typeface="微软雅黑" panose="020B0503020204020204" pitchFamily="34" charset="-122"/>
                </a:endParaRPr>
              </a:p>
            </p:txBody>
          </p:sp>
          <p:sp>
            <p:nvSpPr>
              <p:cNvPr id="8" name="任意多边形 7"/>
              <p:cNvSpPr/>
              <p:nvPr/>
            </p:nvSpPr>
            <p:spPr>
              <a:xfrm>
                <a:off x="3617403" y="1191800"/>
                <a:ext cx="2167466" cy="2167466"/>
              </a:xfrm>
              <a:custGeom>
                <a:avLst/>
                <a:gdLst>
                  <a:gd name="connsiteX0" fmla="*/ 0 w 2167466"/>
                  <a:gd name="connsiteY0" fmla="*/ 361252 h 2167466"/>
                  <a:gd name="connsiteX1" fmla="*/ 361252 w 2167466"/>
                  <a:gd name="connsiteY1" fmla="*/ 0 h 2167466"/>
                  <a:gd name="connsiteX2" fmla="*/ 1806214 w 2167466"/>
                  <a:gd name="connsiteY2" fmla="*/ 0 h 2167466"/>
                  <a:gd name="connsiteX3" fmla="*/ 2167466 w 2167466"/>
                  <a:gd name="connsiteY3" fmla="*/ 361252 h 2167466"/>
                  <a:gd name="connsiteX4" fmla="*/ 2167466 w 2167466"/>
                  <a:gd name="connsiteY4" fmla="*/ 1806214 h 2167466"/>
                  <a:gd name="connsiteX5" fmla="*/ 1806214 w 2167466"/>
                  <a:gd name="connsiteY5" fmla="*/ 2167466 h 2167466"/>
                  <a:gd name="connsiteX6" fmla="*/ 361252 w 2167466"/>
                  <a:gd name="connsiteY6" fmla="*/ 2167466 h 2167466"/>
                  <a:gd name="connsiteX7" fmla="*/ 0 w 2167466"/>
                  <a:gd name="connsiteY7" fmla="*/ 1806214 h 2167466"/>
                  <a:gd name="connsiteX8" fmla="*/ 0 w 2167466"/>
                  <a:gd name="connsiteY8" fmla="*/ 361252 h 2167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67466" h="2167466">
                    <a:moveTo>
                      <a:pt x="0" y="361252"/>
                    </a:moveTo>
                    <a:cubicBezTo>
                      <a:pt x="0" y="161738"/>
                      <a:pt x="161738" y="0"/>
                      <a:pt x="361252" y="0"/>
                    </a:cubicBezTo>
                    <a:lnTo>
                      <a:pt x="1806214" y="0"/>
                    </a:lnTo>
                    <a:cubicBezTo>
                      <a:pt x="2005728" y="0"/>
                      <a:pt x="2167466" y="161738"/>
                      <a:pt x="2167466" y="361252"/>
                    </a:cubicBezTo>
                    <a:lnTo>
                      <a:pt x="2167466" y="1806214"/>
                    </a:lnTo>
                    <a:cubicBezTo>
                      <a:pt x="2167466" y="2005728"/>
                      <a:pt x="2005728" y="2167466"/>
                      <a:pt x="1806214" y="2167466"/>
                    </a:cubicBezTo>
                    <a:lnTo>
                      <a:pt x="361252" y="2167466"/>
                    </a:lnTo>
                    <a:cubicBezTo>
                      <a:pt x="161738" y="2167466"/>
                      <a:pt x="0" y="2005728"/>
                      <a:pt x="0" y="1806214"/>
                    </a:cubicBezTo>
                    <a:lnTo>
                      <a:pt x="0" y="361252"/>
                    </a:lnTo>
                    <a:close/>
                  </a:path>
                </a:pathLst>
              </a:custGeom>
              <a:solidFill>
                <a:schemeClr val="tx1">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284877" rIns="0" bIns="284877" numCol="1" spcCol="1270" anchor="ctr" anchorCtr="0">
                <a:noAutofit/>
              </a:bodyPr>
              <a:lstStyle/>
              <a:p>
                <a:pPr lvl="0" algn="ctr" defTabSz="2089150">
                  <a:lnSpc>
                    <a:spcPct val="90000"/>
                  </a:lnSpc>
                  <a:spcBef>
                    <a:spcPct val="0"/>
                  </a:spcBef>
                  <a:spcAft>
                    <a:spcPct val="35000"/>
                  </a:spcAft>
                </a:pPr>
                <a:r>
                  <a:rPr lang="zh-CN" altLang="en-US" sz="2400" b="1" kern="1200" dirty="0">
                    <a:solidFill>
                      <a:schemeClr val="bg1"/>
                    </a:solidFill>
                    <a:latin typeface="微软雅黑" panose="020B0503020204020204" pitchFamily="34" charset="-122"/>
                    <a:ea typeface="微软雅黑" panose="020B0503020204020204" pitchFamily="34" charset="-122"/>
                  </a:rPr>
                  <a:t>内分泌科</a:t>
                </a:r>
                <a:endParaRPr lang="zh-CN" altLang="en-US" sz="2400" b="1" kern="1200" dirty="0">
                  <a:solidFill>
                    <a:schemeClr val="bg1"/>
                  </a:solidFill>
                  <a:latin typeface="微软雅黑" panose="020B0503020204020204" pitchFamily="34" charset="-122"/>
                  <a:ea typeface="微软雅黑" panose="020B0503020204020204" pitchFamily="34" charset="-122"/>
                </a:endParaRPr>
              </a:p>
            </p:txBody>
          </p:sp>
          <p:sp>
            <p:nvSpPr>
              <p:cNvPr id="9" name="任意多边形 8"/>
              <p:cNvSpPr/>
              <p:nvPr/>
            </p:nvSpPr>
            <p:spPr>
              <a:xfrm>
                <a:off x="1070629" y="3738573"/>
                <a:ext cx="2167466" cy="2167466"/>
              </a:xfrm>
              <a:custGeom>
                <a:avLst/>
                <a:gdLst>
                  <a:gd name="connsiteX0" fmla="*/ 0 w 2167466"/>
                  <a:gd name="connsiteY0" fmla="*/ 361252 h 2167466"/>
                  <a:gd name="connsiteX1" fmla="*/ 361252 w 2167466"/>
                  <a:gd name="connsiteY1" fmla="*/ 0 h 2167466"/>
                  <a:gd name="connsiteX2" fmla="*/ 1806214 w 2167466"/>
                  <a:gd name="connsiteY2" fmla="*/ 0 h 2167466"/>
                  <a:gd name="connsiteX3" fmla="*/ 2167466 w 2167466"/>
                  <a:gd name="connsiteY3" fmla="*/ 361252 h 2167466"/>
                  <a:gd name="connsiteX4" fmla="*/ 2167466 w 2167466"/>
                  <a:gd name="connsiteY4" fmla="*/ 1806214 h 2167466"/>
                  <a:gd name="connsiteX5" fmla="*/ 1806214 w 2167466"/>
                  <a:gd name="connsiteY5" fmla="*/ 2167466 h 2167466"/>
                  <a:gd name="connsiteX6" fmla="*/ 361252 w 2167466"/>
                  <a:gd name="connsiteY6" fmla="*/ 2167466 h 2167466"/>
                  <a:gd name="connsiteX7" fmla="*/ 0 w 2167466"/>
                  <a:gd name="connsiteY7" fmla="*/ 1806214 h 2167466"/>
                  <a:gd name="connsiteX8" fmla="*/ 0 w 2167466"/>
                  <a:gd name="connsiteY8" fmla="*/ 361252 h 2167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67466" h="2167466">
                    <a:moveTo>
                      <a:pt x="0" y="361252"/>
                    </a:moveTo>
                    <a:cubicBezTo>
                      <a:pt x="0" y="161738"/>
                      <a:pt x="161738" y="0"/>
                      <a:pt x="361252" y="0"/>
                    </a:cubicBezTo>
                    <a:lnTo>
                      <a:pt x="1806214" y="0"/>
                    </a:lnTo>
                    <a:cubicBezTo>
                      <a:pt x="2005728" y="0"/>
                      <a:pt x="2167466" y="161738"/>
                      <a:pt x="2167466" y="361252"/>
                    </a:cubicBezTo>
                    <a:lnTo>
                      <a:pt x="2167466" y="1806214"/>
                    </a:lnTo>
                    <a:cubicBezTo>
                      <a:pt x="2167466" y="2005728"/>
                      <a:pt x="2005728" y="2167466"/>
                      <a:pt x="1806214" y="2167466"/>
                    </a:cubicBezTo>
                    <a:lnTo>
                      <a:pt x="361252" y="2167466"/>
                    </a:lnTo>
                    <a:cubicBezTo>
                      <a:pt x="161738" y="2167466"/>
                      <a:pt x="0" y="2005728"/>
                      <a:pt x="0" y="1806214"/>
                    </a:cubicBezTo>
                    <a:lnTo>
                      <a:pt x="0" y="361252"/>
                    </a:lnTo>
                    <a:close/>
                  </a:path>
                </a:pathLst>
              </a:custGeom>
              <a:solidFill>
                <a:schemeClr val="tx1">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284877" rIns="0" bIns="284877" numCol="1" spcCol="1270" anchor="ctr" anchorCtr="0">
                <a:noAutofit/>
              </a:bodyPr>
              <a:lstStyle/>
              <a:p>
                <a:pPr lvl="0" algn="ctr" defTabSz="2089150">
                  <a:lnSpc>
                    <a:spcPct val="90000"/>
                  </a:lnSpc>
                  <a:spcBef>
                    <a:spcPct val="0"/>
                  </a:spcBef>
                  <a:spcAft>
                    <a:spcPct val="35000"/>
                  </a:spcAft>
                </a:pPr>
                <a:r>
                  <a:rPr lang="zh-CN" altLang="en-US" sz="2400" b="1" kern="1200" dirty="0">
                    <a:solidFill>
                      <a:schemeClr val="bg1"/>
                    </a:solidFill>
                    <a:latin typeface="微软雅黑" panose="020B0503020204020204" pitchFamily="34" charset="-122"/>
                    <a:ea typeface="微软雅黑" panose="020B0503020204020204" pitchFamily="34" charset="-122"/>
                  </a:rPr>
                  <a:t>神经内科</a:t>
                </a:r>
                <a:endParaRPr lang="zh-CN" altLang="en-US" sz="2400" b="1" kern="1200" dirty="0">
                  <a:solidFill>
                    <a:schemeClr val="bg1"/>
                  </a:solidFill>
                  <a:latin typeface="微软雅黑" panose="020B0503020204020204" pitchFamily="34" charset="-122"/>
                  <a:ea typeface="微软雅黑" panose="020B0503020204020204" pitchFamily="34" charset="-122"/>
                </a:endParaRPr>
              </a:p>
            </p:txBody>
          </p:sp>
          <p:sp>
            <p:nvSpPr>
              <p:cNvPr id="10" name="任意多边形 9"/>
              <p:cNvSpPr/>
              <p:nvPr/>
            </p:nvSpPr>
            <p:spPr>
              <a:xfrm>
                <a:off x="3617403" y="3738573"/>
                <a:ext cx="2167466" cy="2167466"/>
              </a:xfrm>
              <a:custGeom>
                <a:avLst/>
                <a:gdLst>
                  <a:gd name="connsiteX0" fmla="*/ 0 w 2167466"/>
                  <a:gd name="connsiteY0" fmla="*/ 361252 h 2167466"/>
                  <a:gd name="connsiteX1" fmla="*/ 361252 w 2167466"/>
                  <a:gd name="connsiteY1" fmla="*/ 0 h 2167466"/>
                  <a:gd name="connsiteX2" fmla="*/ 1806214 w 2167466"/>
                  <a:gd name="connsiteY2" fmla="*/ 0 h 2167466"/>
                  <a:gd name="connsiteX3" fmla="*/ 2167466 w 2167466"/>
                  <a:gd name="connsiteY3" fmla="*/ 361252 h 2167466"/>
                  <a:gd name="connsiteX4" fmla="*/ 2167466 w 2167466"/>
                  <a:gd name="connsiteY4" fmla="*/ 1806214 h 2167466"/>
                  <a:gd name="connsiteX5" fmla="*/ 1806214 w 2167466"/>
                  <a:gd name="connsiteY5" fmla="*/ 2167466 h 2167466"/>
                  <a:gd name="connsiteX6" fmla="*/ 361252 w 2167466"/>
                  <a:gd name="connsiteY6" fmla="*/ 2167466 h 2167466"/>
                  <a:gd name="connsiteX7" fmla="*/ 0 w 2167466"/>
                  <a:gd name="connsiteY7" fmla="*/ 1806214 h 2167466"/>
                  <a:gd name="connsiteX8" fmla="*/ 0 w 2167466"/>
                  <a:gd name="connsiteY8" fmla="*/ 361252 h 2167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67466" h="2167466">
                    <a:moveTo>
                      <a:pt x="0" y="361252"/>
                    </a:moveTo>
                    <a:cubicBezTo>
                      <a:pt x="0" y="161738"/>
                      <a:pt x="161738" y="0"/>
                      <a:pt x="361252" y="0"/>
                    </a:cubicBezTo>
                    <a:lnTo>
                      <a:pt x="1806214" y="0"/>
                    </a:lnTo>
                    <a:cubicBezTo>
                      <a:pt x="2005728" y="0"/>
                      <a:pt x="2167466" y="161738"/>
                      <a:pt x="2167466" y="361252"/>
                    </a:cubicBezTo>
                    <a:lnTo>
                      <a:pt x="2167466" y="1806214"/>
                    </a:lnTo>
                    <a:cubicBezTo>
                      <a:pt x="2167466" y="2005728"/>
                      <a:pt x="2005728" y="2167466"/>
                      <a:pt x="1806214" y="2167466"/>
                    </a:cubicBezTo>
                    <a:lnTo>
                      <a:pt x="361252" y="2167466"/>
                    </a:lnTo>
                    <a:cubicBezTo>
                      <a:pt x="161738" y="2167466"/>
                      <a:pt x="0" y="2005728"/>
                      <a:pt x="0" y="1806214"/>
                    </a:cubicBezTo>
                    <a:lnTo>
                      <a:pt x="0" y="361252"/>
                    </a:lnTo>
                    <a:close/>
                  </a:path>
                </a:pathLst>
              </a:custGeom>
              <a:solidFill>
                <a:srgbClr val="B13528"/>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284877" rIns="0" bIns="284877" numCol="1" spcCol="1270" anchor="ctr" anchorCtr="0">
                <a:noAutofit/>
              </a:bodyPr>
              <a:lstStyle/>
              <a:p>
                <a:pPr lvl="0" algn="ctr" defTabSz="2089150">
                  <a:lnSpc>
                    <a:spcPct val="90000"/>
                  </a:lnSpc>
                  <a:spcBef>
                    <a:spcPct val="0"/>
                  </a:spcBef>
                  <a:spcAft>
                    <a:spcPct val="35000"/>
                  </a:spcAft>
                </a:pPr>
                <a:r>
                  <a:rPr lang="zh-CN" altLang="en-US" sz="2400" b="1" kern="1200" dirty="0">
                    <a:solidFill>
                      <a:schemeClr val="bg1"/>
                    </a:solidFill>
                    <a:latin typeface="微软雅黑" panose="020B0503020204020204" pitchFamily="34" charset="-122"/>
                    <a:ea typeface="微软雅黑" panose="020B0503020204020204" pitchFamily="34" charset="-122"/>
                  </a:rPr>
                  <a:t>呼吸内科</a:t>
                </a:r>
                <a:endParaRPr lang="zh-CN" altLang="en-US" sz="2400" b="1" kern="1200" dirty="0">
                  <a:solidFill>
                    <a:schemeClr val="bg1"/>
                  </a:solidFill>
                  <a:latin typeface="微软雅黑" panose="020B0503020204020204" pitchFamily="34" charset="-122"/>
                  <a:ea typeface="微软雅黑" panose="020B0503020204020204" pitchFamily="34" charset="-122"/>
                </a:endParaRPr>
              </a:p>
            </p:txBody>
          </p:sp>
        </p:grpSp>
        <p:sp>
          <p:nvSpPr>
            <p:cNvPr id="23" name="椭圆 22"/>
            <p:cNvSpPr/>
            <p:nvPr/>
          </p:nvSpPr>
          <p:spPr>
            <a:xfrm>
              <a:off x="1916677" y="2581610"/>
              <a:ext cx="1553842" cy="1553842"/>
            </a:xfrm>
            <a:prstGeom prst="ellipse">
              <a:avLst/>
            </a:prstGeom>
            <a:solidFill>
              <a:schemeClr val="accent2">
                <a:lumMod val="75000"/>
              </a:schemeClr>
            </a:solidFill>
            <a:ln w="76200">
              <a:solidFill>
                <a:srgbClr val="FFFDF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2089150">
                <a:lnSpc>
                  <a:spcPct val="90000"/>
                </a:lnSpc>
                <a:spcBef>
                  <a:spcPct val="0"/>
                </a:spcBef>
                <a:spcAft>
                  <a:spcPct val="35000"/>
                </a:spcAft>
              </a:pPr>
              <a:r>
                <a:rPr lang="zh-CN" altLang="en-US" sz="2800" b="1" dirty="0">
                  <a:solidFill>
                    <a:prstClr val="white"/>
                  </a:solidFill>
                  <a:latin typeface="微软雅黑" panose="020B0503020204020204" pitchFamily="34" charset="-122"/>
                  <a:ea typeface="微软雅黑" panose="020B0503020204020204" pitchFamily="34" charset="-122"/>
                </a:rPr>
                <a:t>临床</a:t>
              </a:r>
              <a:endParaRPr lang="en-US" altLang="zh-CN" sz="2800" b="1" dirty="0">
                <a:solidFill>
                  <a:prstClr val="white"/>
                </a:solidFill>
                <a:latin typeface="微软雅黑" panose="020B0503020204020204" pitchFamily="34" charset="-122"/>
                <a:ea typeface="微软雅黑" panose="020B0503020204020204" pitchFamily="34" charset="-122"/>
              </a:endParaRPr>
            </a:p>
            <a:p>
              <a:pPr lvl="0" algn="ctr" defTabSz="2089150">
                <a:lnSpc>
                  <a:spcPct val="90000"/>
                </a:lnSpc>
                <a:spcBef>
                  <a:spcPct val="0"/>
                </a:spcBef>
                <a:spcAft>
                  <a:spcPct val="35000"/>
                </a:spcAft>
              </a:pPr>
              <a:r>
                <a:rPr lang="zh-CN" altLang="en-US" sz="2800" b="1" dirty="0">
                  <a:solidFill>
                    <a:prstClr val="white"/>
                  </a:solidFill>
                  <a:latin typeface="微软雅黑" panose="020B0503020204020204" pitchFamily="34" charset="-122"/>
                  <a:ea typeface="微软雅黑" panose="020B0503020204020204" pitchFamily="34" charset="-122"/>
                </a:rPr>
                <a:t>药师</a:t>
              </a:r>
              <a:endParaRPr lang="zh-CN" altLang="en-US" sz="2800" b="1" dirty="0">
                <a:solidFill>
                  <a:prstClr val="white"/>
                </a:solidFill>
                <a:latin typeface="微软雅黑" panose="020B0503020204020204" pitchFamily="34" charset="-122"/>
                <a:ea typeface="微软雅黑" panose="020B0503020204020204" pitchFamily="34" charset="-122"/>
              </a:endParaRPr>
            </a:p>
          </p:txBody>
        </p:sp>
        <p:sp>
          <p:nvSpPr>
            <p:cNvPr id="5" name="圆角矩形 4"/>
            <p:cNvSpPr/>
            <p:nvPr/>
          </p:nvSpPr>
          <p:spPr>
            <a:xfrm>
              <a:off x="3683375" y="3358531"/>
              <a:ext cx="2958725" cy="45719"/>
            </a:xfrm>
            <a:prstGeom prst="round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25" name="圆角矩形 24"/>
            <p:cNvSpPr/>
            <p:nvPr/>
          </p:nvSpPr>
          <p:spPr>
            <a:xfrm>
              <a:off x="3736876" y="2851648"/>
              <a:ext cx="2905224" cy="381000"/>
            </a:xfrm>
            <a:prstGeom prst="roundRect">
              <a:avLst/>
            </a:prstGeom>
            <a:solidFill>
              <a:schemeClr val="bg1">
                <a:lumMod val="7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学科的辐射发展</a:t>
              </a:r>
              <a:endPar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圆角矩形 25"/>
            <p:cNvSpPr/>
            <p:nvPr/>
          </p:nvSpPr>
          <p:spPr>
            <a:xfrm>
              <a:off x="3736876" y="3523723"/>
              <a:ext cx="2905224" cy="381000"/>
            </a:xfrm>
            <a:prstGeom prst="roundRect">
              <a:avLst/>
            </a:prstGeom>
            <a:solidFill>
              <a:schemeClr val="bg1">
                <a:lumMod val="7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学科的纵向深入</a:t>
              </a:r>
              <a:endPar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nvPr>
        </p:nvSpPr>
        <p:spPr/>
        <p:txBody>
          <a:bodyPr/>
          <a:lstStyle/>
          <a:p>
            <a:r>
              <a:rPr lang="zh-CN" altLang="en-US" dirty="0"/>
              <a:t>通过团队促进学科间融合</a:t>
            </a:r>
            <a:endParaRPr lang="zh-CN" altLang="en-US" dirty="0"/>
          </a:p>
        </p:txBody>
      </p:sp>
      <p:grpSp>
        <p:nvGrpSpPr>
          <p:cNvPr id="91" name="组合 90"/>
          <p:cNvGrpSpPr/>
          <p:nvPr/>
        </p:nvGrpSpPr>
        <p:grpSpPr>
          <a:xfrm>
            <a:off x="493246" y="5625835"/>
            <a:ext cx="10772467" cy="800594"/>
            <a:chOff x="493246" y="1174256"/>
            <a:chExt cx="10772467" cy="800594"/>
          </a:xfrm>
        </p:grpSpPr>
        <p:sp>
          <p:nvSpPr>
            <p:cNvPr id="21" name="TextBox 11"/>
            <p:cNvSpPr txBox="1"/>
            <p:nvPr/>
          </p:nvSpPr>
          <p:spPr>
            <a:xfrm>
              <a:off x="587358" y="1316636"/>
              <a:ext cx="7527942" cy="523220"/>
            </a:xfrm>
            <a:prstGeom prst="rect">
              <a:avLst/>
            </a:prstGeom>
            <a:noFill/>
          </p:spPr>
          <p:txBody>
            <a:bodyPr wrap="square" rtlCol="0">
              <a:spAutoFit/>
            </a:bodyPr>
            <a:lstStyle/>
            <a:p>
              <a:r>
                <a:rPr lang="zh-CN" altLang="en-US" sz="2800" b="1" dirty="0">
                  <a:latin typeface="微软雅黑" panose="020B0503020204020204" pitchFamily="34" charset="-122"/>
                  <a:ea typeface="微软雅黑" panose="020B0503020204020204" pitchFamily="34" charset="-122"/>
                </a:rPr>
                <a:t>以慢性病管理团队形式在社区签约</a:t>
              </a:r>
              <a:endParaRPr lang="en-US" altLang="zh-CN" sz="2800" b="1" dirty="0">
                <a:latin typeface="微软雅黑" panose="020B0503020204020204" pitchFamily="34" charset="-122"/>
                <a:ea typeface="微软雅黑" panose="020B0503020204020204" pitchFamily="34" charset="-122"/>
              </a:endParaRPr>
            </a:p>
          </p:txBody>
        </p:sp>
        <p:grpSp>
          <p:nvGrpSpPr>
            <p:cNvPr id="88" name="组合 87"/>
            <p:cNvGrpSpPr/>
            <p:nvPr/>
          </p:nvGrpSpPr>
          <p:grpSpPr>
            <a:xfrm>
              <a:off x="493246" y="1174256"/>
              <a:ext cx="10772467" cy="800594"/>
              <a:chOff x="-4381943" y="5515416"/>
              <a:chExt cx="10147743" cy="745402"/>
            </a:xfrm>
          </p:grpSpPr>
          <p:sp>
            <p:nvSpPr>
              <p:cNvPr id="87" name="圆角矩形 86"/>
              <p:cNvSpPr/>
              <p:nvPr/>
            </p:nvSpPr>
            <p:spPr>
              <a:xfrm>
                <a:off x="-4381943" y="5515416"/>
                <a:ext cx="10147743" cy="745402"/>
              </a:xfrm>
              <a:prstGeom prst="roundRect">
                <a:avLst/>
              </a:prstGeom>
              <a:noFill/>
              <a:ln w="12700">
                <a:solidFill>
                  <a:schemeClr val="tx1">
                    <a:lumMod val="75000"/>
                    <a:lumOff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KSO_Shape"/>
              <p:cNvSpPr/>
              <p:nvPr/>
            </p:nvSpPr>
            <p:spPr>
              <a:xfrm>
                <a:off x="2192843" y="5686024"/>
                <a:ext cx="378908" cy="378908"/>
              </a:xfrm>
              <a:custGeom>
                <a:avLst/>
                <a:gdLst>
                  <a:gd name="connsiteX0" fmla="*/ 422617 w 720080"/>
                  <a:gd name="connsiteY0" fmla="*/ 167125 h 720080"/>
                  <a:gd name="connsiteX1" fmla="*/ 392320 w 720080"/>
                  <a:gd name="connsiteY1" fmla="*/ 179675 h 720080"/>
                  <a:gd name="connsiteX2" fmla="*/ 392320 w 720080"/>
                  <a:gd name="connsiteY2" fmla="*/ 240270 h 720080"/>
                  <a:gd name="connsiteX3" fmla="*/ 470117 w 720080"/>
                  <a:gd name="connsiteY3" fmla="*/ 318067 h 720080"/>
                  <a:gd name="connsiteX4" fmla="*/ 151276 w 720080"/>
                  <a:gd name="connsiteY4" fmla="*/ 318067 h 720080"/>
                  <a:gd name="connsiteX5" fmla="*/ 108429 w 720080"/>
                  <a:gd name="connsiteY5" fmla="*/ 360915 h 720080"/>
                  <a:gd name="connsiteX6" fmla="*/ 151276 w 720080"/>
                  <a:gd name="connsiteY6" fmla="*/ 403762 h 720080"/>
                  <a:gd name="connsiteX7" fmla="*/ 467182 w 720080"/>
                  <a:gd name="connsiteY7" fmla="*/ 403762 h 720080"/>
                  <a:gd name="connsiteX8" fmla="*/ 391132 w 720080"/>
                  <a:gd name="connsiteY8" fmla="*/ 479811 h 720080"/>
                  <a:gd name="connsiteX9" fmla="*/ 391132 w 720080"/>
                  <a:gd name="connsiteY9" fmla="*/ 540406 h 720080"/>
                  <a:gd name="connsiteX10" fmla="*/ 451727 w 720080"/>
                  <a:gd name="connsiteY10" fmla="*/ 540406 h 720080"/>
                  <a:gd name="connsiteX11" fmla="*/ 597086 w 720080"/>
                  <a:gd name="connsiteY11" fmla="*/ 395048 h 720080"/>
                  <a:gd name="connsiteX12" fmla="*/ 603450 w 720080"/>
                  <a:gd name="connsiteY12" fmla="*/ 388459 h 720080"/>
                  <a:gd name="connsiteX13" fmla="*/ 605656 w 720080"/>
                  <a:gd name="connsiteY13" fmla="*/ 385654 h 720080"/>
                  <a:gd name="connsiteX14" fmla="*/ 607314 w 720080"/>
                  <a:gd name="connsiteY14" fmla="*/ 381802 h 720080"/>
                  <a:gd name="connsiteX15" fmla="*/ 611651 w 720080"/>
                  <a:gd name="connsiteY15" fmla="*/ 359975 h 720080"/>
                  <a:gd name="connsiteX16" fmla="*/ 607314 w 720080"/>
                  <a:gd name="connsiteY16" fmla="*/ 338148 h 720080"/>
                  <a:gd name="connsiteX17" fmla="*/ 604581 w 720080"/>
                  <a:gd name="connsiteY17" fmla="*/ 333055 h 720080"/>
                  <a:gd name="connsiteX18" fmla="*/ 603896 w 720080"/>
                  <a:gd name="connsiteY18" fmla="*/ 331821 h 720080"/>
                  <a:gd name="connsiteX19" fmla="*/ 598273 w 720080"/>
                  <a:gd name="connsiteY19" fmla="*/ 325033 h 720080"/>
                  <a:gd name="connsiteX20" fmla="*/ 452915 w 720080"/>
                  <a:gd name="connsiteY20" fmla="*/ 179675 h 720080"/>
                  <a:gd name="connsiteX21" fmla="*/ 422617 w 720080"/>
                  <a:gd name="connsiteY21" fmla="*/ 167125 h 720080"/>
                  <a:gd name="connsiteX22" fmla="*/ 360040 w 720080"/>
                  <a:gd name="connsiteY22" fmla="*/ 0 h 720080"/>
                  <a:gd name="connsiteX23" fmla="*/ 720080 w 720080"/>
                  <a:gd name="connsiteY23" fmla="*/ 360040 h 720080"/>
                  <a:gd name="connsiteX24" fmla="*/ 360040 w 720080"/>
                  <a:gd name="connsiteY24" fmla="*/ 720080 h 720080"/>
                  <a:gd name="connsiteX25" fmla="*/ 0 w 720080"/>
                  <a:gd name="connsiteY25" fmla="*/ 360040 h 720080"/>
                  <a:gd name="connsiteX26" fmla="*/ 360040 w 720080"/>
                  <a:gd name="connsiteY26" fmla="*/ 0 h 720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20080" h="720080">
                    <a:moveTo>
                      <a:pt x="422617" y="167125"/>
                    </a:moveTo>
                    <a:cubicBezTo>
                      <a:pt x="411652" y="167125"/>
                      <a:pt x="400686" y="171308"/>
                      <a:pt x="392320" y="179675"/>
                    </a:cubicBezTo>
                    <a:cubicBezTo>
                      <a:pt x="375587" y="196408"/>
                      <a:pt x="375587" y="223537"/>
                      <a:pt x="392320" y="240270"/>
                    </a:cubicBezTo>
                    <a:lnTo>
                      <a:pt x="470117" y="318067"/>
                    </a:lnTo>
                    <a:lnTo>
                      <a:pt x="151276" y="318067"/>
                    </a:lnTo>
                    <a:cubicBezTo>
                      <a:pt x="127612" y="318067"/>
                      <a:pt x="108429" y="337251"/>
                      <a:pt x="108429" y="360915"/>
                    </a:cubicBezTo>
                    <a:cubicBezTo>
                      <a:pt x="108429" y="384578"/>
                      <a:pt x="127612" y="403762"/>
                      <a:pt x="151276" y="403762"/>
                    </a:cubicBezTo>
                    <a:lnTo>
                      <a:pt x="467182" y="403762"/>
                    </a:lnTo>
                    <a:lnTo>
                      <a:pt x="391132" y="479811"/>
                    </a:lnTo>
                    <a:cubicBezTo>
                      <a:pt x="374399" y="496544"/>
                      <a:pt x="374399" y="523674"/>
                      <a:pt x="391132" y="540406"/>
                    </a:cubicBezTo>
                    <a:cubicBezTo>
                      <a:pt x="407865" y="557139"/>
                      <a:pt x="434994" y="557139"/>
                      <a:pt x="451727" y="540406"/>
                    </a:cubicBezTo>
                    <a:lnTo>
                      <a:pt x="597086" y="395048"/>
                    </a:lnTo>
                    <a:cubicBezTo>
                      <a:pt x="599177" y="392957"/>
                      <a:pt x="601484" y="390703"/>
                      <a:pt x="603450" y="388459"/>
                    </a:cubicBezTo>
                    <a:lnTo>
                      <a:pt x="605656" y="385654"/>
                    </a:lnTo>
                    <a:lnTo>
                      <a:pt x="607314" y="381802"/>
                    </a:lnTo>
                    <a:cubicBezTo>
                      <a:pt x="610052" y="375572"/>
                      <a:pt x="611651" y="368060"/>
                      <a:pt x="611651" y="359975"/>
                    </a:cubicBezTo>
                    <a:cubicBezTo>
                      <a:pt x="611651" y="351890"/>
                      <a:pt x="610052" y="344378"/>
                      <a:pt x="607314" y="338148"/>
                    </a:cubicBezTo>
                    <a:lnTo>
                      <a:pt x="604581" y="333055"/>
                    </a:lnTo>
                    <a:lnTo>
                      <a:pt x="603896" y="331821"/>
                    </a:lnTo>
                    <a:cubicBezTo>
                      <a:pt x="602248" y="329405"/>
                      <a:pt x="600365" y="327125"/>
                      <a:pt x="598273" y="325033"/>
                    </a:cubicBezTo>
                    <a:lnTo>
                      <a:pt x="452915" y="179675"/>
                    </a:lnTo>
                    <a:cubicBezTo>
                      <a:pt x="444548" y="171308"/>
                      <a:pt x="433583" y="167125"/>
                      <a:pt x="422617" y="167125"/>
                    </a:cubicBezTo>
                    <a:close/>
                    <a:moveTo>
                      <a:pt x="360040" y="0"/>
                    </a:moveTo>
                    <a:cubicBezTo>
                      <a:pt x="558885" y="0"/>
                      <a:pt x="720080" y="161195"/>
                      <a:pt x="720080" y="360040"/>
                    </a:cubicBezTo>
                    <a:cubicBezTo>
                      <a:pt x="720080" y="558885"/>
                      <a:pt x="558885" y="720080"/>
                      <a:pt x="360040" y="720080"/>
                    </a:cubicBezTo>
                    <a:cubicBezTo>
                      <a:pt x="161195" y="720080"/>
                      <a:pt x="0" y="558885"/>
                      <a:pt x="0" y="360040"/>
                    </a:cubicBezTo>
                    <a:cubicBezTo>
                      <a:pt x="0" y="161195"/>
                      <a:pt x="161195" y="0"/>
                      <a:pt x="360040"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2" name="文本框 81"/>
              <p:cNvSpPr txBox="1"/>
              <p:nvPr/>
            </p:nvSpPr>
            <p:spPr>
              <a:xfrm>
                <a:off x="1138169" y="5649064"/>
                <a:ext cx="846653" cy="510778"/>
              </a:xfrm>
              <a:prstGeom prst="roundRect">
                <a:avLst/>
              </a:prstGeom>
              <a:solidFill>
                <a:schemeClr val="tx1">
                  <a:lumMod val="75000"/>
                  <a:lumOff val="25000"/>
                </a:schemeClr>
              </a:solidFill>
              <a:ln w="19050">
                <a:noFill/>
              </a:ln>
            </p:spPr>
            <p:style>
              <a:lnRef idx="2">
                <a:schemeClr val="accent2"/>
              </a:lnRef>
              <a:fillRef idx="1">
                <a:schemeClr val="lt1"/>
              </a:fillRef>
              <a:effectRef idx="0">
                <a:schemeClr val="accent2"/>
              </a:effectRef>
              <a:fontRef idx="minor">
                <a:schemeClr val="dk1"/>
              </a:fontRef>
            </p:style>
            <p:txBody>
              <a:bodyPr wrap="non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医院</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84" name="文本框 83"/>
              <p:cNvSpPr txBox="1"/>
              <p:nvPr/>
            </p:nvSpPr>
            <p:spPr>
              <a:xfrm>
                <a:off x="2850929" y="5646628"/>
                <a:ext cx="846653" cy="510778"/>
              </a:xfrm>
              <a:prstGeom prst="roundRect">
                <a:avLst/>
              </a:prstGeom>
              <a:solidFill>
                <a:srgbClr val="B13528"/>
              </a:solidFill>
              <a:ln w="19050">
                <a:noFill/>
              </a:ln>
            </p:spPr>
            <p:style>
              <a:lnRef idx="2">
                <a:schemeClr val="accent2"/>
              </a:lnRef>
              <a:fillRef idx="1">
                <a:schemeClr val="lt1"/>
              </a:fillRef>
              <a:effectRef idx="0">
                <a:schemeClr val="accent2"/>
              </a:effectRef>
              <a:fontRef idx="minor">
                <a:schemeClr val="dk1"/>
              </a:fontRef>
            </p:style>
            <p:txBody>
              <a:bodyPr wrap="non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社区</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85" name="KSO_Shape"/>
              <p:cNvSpPr/>
              <p:nvPr/>
            </p:nvSpPr>
            <p:spPr>
              <a:xfrm>
                <a:off x="3908101" y="5686024"/>
                <a:ext cx="378908" cy="378908"/>
              </a:xfrm>
              <a:custGeom>
                <a:avLst/>
                <a:gdLst>
                  <a:gd name="connsiteX0" fmla="*/ 422617 w 720080"/>
                  <a:gd name="connsiteY0" fmla="*/ 167125 h 720080"/>
                  <a:gd name="connsiteX1" fmla="*/ 392320 w 720080"/>
                  <a:gd name="connsiteY1" fmla="*/ 179675 h 720080"/>
                  <a:gd name="connsiteX2" fmla="*/ 392320 w 720080"/>
                  <a:gd name="connsiteY2" fmla="*/ 240270 h 720080"/>
                  <a:gd name="connsiteX3" fmla="*/ 470117 w 720080"/>
                  <a:gd name="connsiteY3" fmla="*/ 318067 h 720080"/>
                  <a:gd name="connsiteX4" fmla="*/ 151276 w 720080"/>
                  <a:gd name="connsiteY4" fmla="*/ 318067 h 720080"/>
                  <a:gd name="connsiteX5" fmla="*/ 108429 w 720080"/>
                  <a:gd name="connsiteY5" fmla="*/ 360915 h 720080"/>
                  <a:gd name="connsiteX6" fmla="*/ 151276 w 720080"/>
                  <a:gd name="connsiteY6" fmla="*/ 403762 h 720080"/>
                  <a:gd name="connsiteX7" fmla="*/ 467182 w 720080"/>
                  <a:gd name="connsiteY7" fmla="*/ 403762 h 720080"/>
                  <a:gd name="connsiteX8" fmla="*/ 391132 w 720080"/>
                  <a:gd name="connsiteY8" fmla="*/ 479811 h 720080"/>
                  <a:gd name="connsiteX9" fmla="*/ 391132 w 720080"/>
                  <a:gd name="connsiteY9" fmla="*/ 540406 h 720080"/>
                  <a:gd name="connsiteX10" fmla="*/ 451727 w 720080"/>
                  <a:gd name="connsiteY10" fmla="*/ 540406 h 720080"/>
                  <a:gd name="connsiteX11" fmla="*/ 597086 w 720080"/>
                  <a:gd name="connsiteY11" fmla="*/ 395048 h 720080"/>
                  <a:gd name="connsiteX12" fmla="*/ 603450 w 720080"/>
                  <a:gd name="connsiteY12" fmla="*/ 388459 h 720080"/>
                  <a:gd name="connsiteX13" fmla="*/ 605656 w 720080"/>
                  <a:gd name="connsiteY13" fmla="*/ 385654 h 720080"/>
                  <a:gd name="connsiteX14" fmla="*/ 607314 w 720080"/>
                  <a:gd name="connsiteY14" fmla="*/ 381802 h 720080"/>
                  <a:gd name="connsiteX15" fmla="*/ 611651 w 720080"/>
                  <a:gd name="connsiteY15" fmla="*/ 359975 h 720080"/>
                  <a:gd name="connsiteX16" fmla="*/ 607314 w 720080"/>
                  <a:gd name="connsiteY16" fmla="*/ 338148 h 720080"/>
                  <a:gd name="connsiteX17" fmla="*/ 604581 w 720080"/>
                  <a:gd name="connsiteY17" fmla="*/ 333055 h 720080"/>
                  <a:gd name="connsiteX18" fmla="*/ 603896 w 720080"/>
                  <a:gd name="connsiteY18" fmla="*/ 331821 h 720080"/>
                  <a:gd name="connsiteX19" fmla="*/ 598273 w 720080"/>
                  <a:gd name="connsiteY19" fmla="*/ 325033 h 720080"/>
                  <a:gd name="connsiteX20" fmla="*/ 452915 w 720080"/>
                  <a:gd name="connsiteY20" fmla="*/ 179675 h 720080"/>
                  <a:gd name="connsiteX21" fmla="*/ 422617 w 720080"/>
                  <a:gd name="connsiteY21" fmla="*/ 167125 h 720080"/>
                  <a:gd name="connsiteX22" fmla="*/ 360040 w 720080"/>
                  <a:gd name="connsiteY22" fmla="*/ 0 h 720080"/>
                  <a:gd name="connsiteX23" fmla="*/ 720080 w 720080"/>
                  <a:gd name="connsiteY23" fmla="*/ 360040 h 720080"/>
                  <a:gd name="connsiteX24" fmla="*/ 360040 w 720080"/>
                  <a:gd name="connsiteY24" fmla="*/ 720080 h 720080"/>
                  <a:gd name="connsiteX25" fmla="*/ 0 w 720080"/>
                  <a:gd name="connsiteY25" fmla="*/ 360040 h 720080"/>
                  <a:gd name="connsiteX26" fmla="*/ 360040 w 720080"/>
                  <a:gd name="connsiteY26" fmla="*/ 0 h 720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20080" h="720080">
                    <a:moveTo>
                      <a:pt x="422617" y="167125"/>
                    </a:moveTo>
                    <a:cubicBezTo>
                      <a:pt x="411652" y="167125"/>
                      <a:pt x="400686" y="171308"/>
                      <a:pt x="392320" y="179675"/>
                    </a:cubicBezTo>
                    <a:cubicBezTo>
                      <a:pt x="375587" y="196408"/>
                      <a:pt x="375587" y="223537"/>
                      <a:pt x="392320" y="240270"/>
                    </a:cubicBezTo>
                    <a:lnTo>
                      <a:pt x="470117" y="318067"/>
                    </a:lnTo>
                    <a:lnTo>
                      <a:pt x="151276" y="318067"/>
                    </a:lnTo>
                    <a:cubicBezTo>
                      <a:pt x="127612" y="318067"/>
                      <a:pt x="108429" y="337251"/>
                      <a:pt x="108429" y="360915"/>
                    </a:cubicBezTo>
                    <a:cubicBezTo>
                      <a:pt x="108429" y="384578"/>
                      <a:pt x="127612" y="403762"/>
                      <a:pt x="151276" y="403762"/>
                    </a:cubicBezTo>
                    <a:lnTo>
                      <a:pt x="467182" y="403762"/>
                    </a:lnTo>
                    <a:lnTo>
                      <a:pt x="391132" y="479811"/>
                    </a:lnTo>
                    <a:cubicBezTo>
                      <a:pt x="374399" y="496544"/>
                      <a:pt x="374399" y="523674"/>
                      <a:pt x="391132" y="540406"/>
                    </a:cubicBezTo>
                    <a:cubicBezTo>
                      <a:pt x="407865" y="557139"/>
                      <a:pt x="434994" y="557139"/>
                      <a:pt x="451727" y="540406"/>
                    </a:cubicBezTo>
                    <a:lnTo>
                      <a:pt x="597086" y="395048"/>
                    </a:lnTo>
                    <a:cubicBezTo>
                      <a:pt x="599177" y="392957"/>
                      <a:pt x="601484" y="390703"/>
                      <a:pt x="603450" y="388459"/>
                    </a:cubicBezTo>
                    <a:lnTo>
                      <a:pt x="605656" y="385654"/>
                    </a:lnTo>
                    <a:lnTo>
                      <a:pt x="607314" y="381802"/>
                    </a:lnTo>
                    <a:cubicBezTo>
                      <a:pt x="610052" y="375572"/>
                      <a:pt x="611651" y="368060"/>
                      <a:pt x="611651" y="359975"/>
                    </a:cubicBezTo>
                    <a:cubicBezTo>
                      <a:pt x="611651" y="351890"/>
                      <a:pt x="610052" y="344378"/>
                      <a:pt x="607314" y="338148"/>
                    </a:cubicBezTo>
                    <a:lnTo>
                      <a:pt x="604581" y="333055"/>
                    </a:lnTo>
                    <a:lnTo>
                      <a:pt x="603896" y="331821"/>
                    </a:lnTo>
                    <a:cubicBezTo>
                      <a:pt x="602248" y="329405"/>
                      <a:pt x="600365" y="327125"/>
                      <a:pt x="598273" y="325033"/>
                    </a:cubicBezTo>
                    <a:lnTo>
                      <a:pt x="452915" y="179675"/>
                    </a:lnTo>
                    <a:cubicBezTo>
                      <a:pt x="444548" y="171308"/>
                      <a:pt x="433583" y="167125"/>
                      <a:pt x="422617" y="167125"/>
                    </a:cubicBezTo>
                    <a:close/>
                    <a:moveTo>
                      <a:pt x="360040" y="0"/>
                    </a:moveTo>
                    <a:cubicBezTo>
                      <a:pt x="558885" y="0"/>
                      <a:pt x="720080" y="161195"/>
                      <a:pt x="720080" y="360040"/>
                    </a:cubicBezTo>
                    <a:cubicBezTo>
                      <a:pt x="720080" y="558885"/>
                      <a:pt x="558885" y="720080"/>
                      <a:pt x="360040" y="720080"/>
                    </a:cubicBezTo>
                    <a:cubicBezTo>
                      <a:pt x="161195" y="720080"/>
                      <a:pt x="0" y="558885"/>
                      <a:pt x="0" y="360040"/>
                    </a:cubicBezTo>
                    <a:cubicBezTo>
                      <a:pt x="0" y="161195"/>
                      <a:pt x="161195" y="0"/>
                      <a:pt x="360040" y="0"/>
                    </a:cubicBezTo>
                    <a:close/>
                  </a:path>
                </a:pathLst>
              </a:cu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6" name="文本框 85"/>
              <p:cNvSpPr txBox="1"/>
              <p:nvPr/>
            </p:nvSpPr>
            <p:spPr>
              <a:xfrm>
                <a:off x="4608022" y="5646628"/>
                <a:ext cx="846653" cy="510778"/>
              </a:xfrm>
              <a:prstGeom prst="roundRect">
                <a:avLst/>
              </a:prstGeom>
              <a:solidFill>
                <a:schemeClr val="tx1">
                  <a:lumMod val="75000"/>
                  <a:lumOff val="25000"/>
                </a:schemeClr>
              </a:solidFill>
              <a:ln w="19050">
                <a:noFill/>
              </a:ln>
            </p:spPr>
            <p:style>
              <a:lnRef idx="2">
                <a:schemeClr val="accent2"/>
              </a:lnRef>
              <a:fillRef idx="1">
                <a:schemeClr val="lt1"/>
              </a:fillRef>
              <a:effectRef idx="0">
                <a:schemeClr val="accent2"/>
              </a:effectRef>
              <a:fontRef idx="minor">
                <a:schemeClr val="dk1"/>
              </a:fontRef>
            </p:style>
            <p:txBody>
              <a:bodyPr wrap="non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家庭</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gr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做好充分准备</a:t>
            </a:r>
            <a:endParaRPr lang="zh-CN" altLang="en-US" dirty="0"/>
          </a:p>
        </p:txBody>
      </p:sp>
      <p:sp>
        <p:nvSpPr>
          <p:cNvPr id="24" name="矩形 23"/>
          <p:cNvSpPr/>
          <p:nvPr/>
        </p:nvSpPr>
        <p:spPr>
          <a:xfrm>
            <a:off x="0" y="788165"/>
            <a:ext cx="12192000" cy="3174236"/>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8" name="图片 27"/>
          <p:cNvPicPr>
            <a:picLocks noChangeAspect="1"/>
          </p:cNvPicPr>
          <p:nvPr/>
        </p:nvPicPr>
        <p:blipFill rotWithShape="1">
          <a:blip r:embed="rId1" cstate="print">
            <a:extLst>
              <a:ext uri="{28A0092B-C50C-407E-A947-70E740481C1C}">
                <a14:useLocalDpi xmlns:a14="http://schemas.microsoft.com/office/drawing/2010/main" val="0"/>
              </a:ext>
            </a:extLst>
          </a:blip>
          <a:srcRect t="22773" b="41612"/>
          <a:stretch>
            <a:fillRect/>
          </a:stretch>
        </p:blipFill>
        <p:spPr>
          <a:xfrm>
            <a:off x="0" y="928380"/>
            <a:ext cx="12192000" cy="2893807"/>
          </a:xfrm>
          <a:prstGeom prst="rect">
            <a:avLst/>
          </a:prstGeom>
        </p:spPr>
      </p:pic>
      <p:grpSp>
        <p:nvGrpSpPr>
          <p:cNvPr id="16" name="组合 15"/>
          <p:cNvGrpSpPr/>
          <p:nvPr/>
        </p:nvGrpSpPr>
        <p:grpSpPr>
          <a:xfrm>
            <a:off x="899606" y="3149599"/>
            <a:ext cx="2092975" cy="2612027"/>
            <a:chOff x="1064746" y="3149599"/>
            <a:chExt cx="2092975" cy="2612027"/>
          </a:xfrm>
        </p:grpSpPr>
        <p:sp>
          <p:nvSpPr>
            <p:cNvPr id="29" name="椭圆 28"/>
            <p:cNvSpPr/>
            <p:nvPr/>
          </p:nvSpPr>
          <p:spPr>
            <a:xfrm>
              <a:off x="1064747" y="3149599"/>
              <a:ext cx="1826653" cy="1826653"/>
            </a:xfrm>
            <a:prstGeom prst="ellipse">
              <a:avLst/>
            </a:prstGeom>
            <a:solidFill>
              <a:srgbClr val="B13528"/>
            </a:solidFill>
            <a:ln w="76200">
              <a:solidFill>
                <a:srgbClr val="E6E7E8"/>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800" dirty="0">
                <a:latin typeface="Impact" panose="020B0806030902050204" pitchFamily="34" charset="0"/>
              </a:endParaRPr>
            </a:p>
          </p:txBody>
        </p:sp>
        <p:sp>
          <p:nvSpPr>
            <p:cNvPr id="6" name="矩形 5"/>
            <p:cNvSpPr/>
            <p:nvPr/>
          </p:nvSpPr>
          <p:spPr>
            <a:xfrm>
              <a:off x="1372779" y="4269271"/>
              <a:ext cx="1210588" cy="400110"/>
            </a:xfrm>
            <a:prstGeom prst="rect">
              <a:avLst/>
            </a:prstGeom>
          </p:spPr>
          <p:txBody>
            <a:bodyPr wrap="none">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人员准备</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1562871" y="3531458"/>
              <a:ext cx="799329" cy="597599"/>
              <a:chOff x="1550171" y="3436975"/>
              <a:chExt cx="1030491" cy="770422"/>
            </a:xfrm>
          </p:grpSpPr>
          <p:sp>
            <p:nvSpPr>
              <p:cNvPr id="30" name="KSO_Shape"/>
              <p:cNvSpPr/>
              <p:nvPr/>
            </p:nvSpPr>
            <p:spPr>
              <a:xfrm>
                <a:off x="1550171" y="3436976"/>
                <a:ext cx="310737" cy="770421"/>
              </a:xfrm>
              <a:custGeom>
                <a:avLst/>
                <a:gdLst/>
                <a:ahLst/>
                <a:cxnLst/>
                <a:rect l="l" t="t" r="r" b="b"/>
                <a:pathLst>
                  <a:path w="771525" h="1912713">
                    <a:moveTo>
                      <a:pt x="143272" y="357755"/>
                    </a:moveTo>
                    <a:lnTo>
                      <a:pt x="628253" y="357755"/>
                    </a:lnTo>
                    <a:cubicBezTo>
                      <a:pt x="707380" y="357755"/>
                      <a:pt x="771525" y="421900"/>
                      <a:pt x="771525" y="501027"/>
                    </a:cubicBezTo>
                    <a:lnTo>
                      <a:pt x="771525" y="659703"/>
                    </a:lnTo>
                    <a:lnTo>
                      <a:pt x="771525" y="802652"/>
                    </a:lnTo>
                    <a:lnTo>
                      <a:pt x="771525" y="1017361"/>
                    </a:lnTo>
                    <a:cubicBezTo>
                      <a:pt x="771525" y="1058130"/>
                      <a:pt x="738475" y="1091180"/>
                      <a:pt x="697706" y="1091180"/>
                    </a:cubicBezTo>
                    <a:cubicBezTo>
                      <a:pt x="656937" y="1091180"/>
                      <a:pt x="623887" y="1058130"/>
                      <a:pt x="623887" y="1017361"/>
                    </a:cubicBezTo>
                    <a:lnTo>
                      <a:pt x="623887" y="659703"/>
                    </a:lnTo>
                    <a:lnTo>
                      <a:pt x="623888" y="659698"/>
                    </a:lnTo>
                    <a:lnTo>
                      <a:pt x="623888" y="571551"/>
                    </a:lnTo>
                    <a:cubicBezTo>
                      <a:pt x="623888" y="556427"/>
                      <a:pt x="611628" y="544167"/>
                      <a:pt x="596504" y="544167"/>
                    </a:cubicBezTo>
                    <a:cubicBezTo>
                      <a:pt x="581380" y="544167"/>
                      <a:pt x="569120" y="556427"/>
                      <a:pt x="569120" y="571551"/>
                    </a:cubicBezTo>
                    <a:lnTo>
                      <a:pt x="569120" y="945924"/>
                    </a:lnTo>
                    <a:lnTo>
                      <a:pt x="569119" y="945924"/>
                    </a:lnTo>
                    <a:lnTo>
                      <a:pt x="569119" y="1168521"/>
                    </a:lnTo>
                    <a:lnTo>
                      <a:pt x="569119" y="1172836"/>
                    </a:lnTo>
                    <a:lnTo>
                      <a:pt x="569119" y="1834131"/>
                    </a:lnTo>
                    <a:cubicBezTo>
                      <a:pt x="569119" y="1877530"/>
                      <a:pt x="533937" y="1912712"/>
                      <a:pt x="490538" y="1912712"/>
                    </a:cubicBezTo>
                    <a:cubicBezTo>
                      <a:pt x="447139" y="1912712"/>
                      <a:pt x="411957" y="1877530"/>
                      <a:pt x="411957" y="1834131"/>
                    </a:cubicBezTo>
                    <a:lnTo>
                      <a:pt x="411957" y="1233956"/>
                    </a:lnTo>
                    <a:lnTo>
                      <a:pt x="411957" y="1175047"/>
                    </a:lnTo>
                    <a:cubicBezTo>
                      <a:pt x="411957" y="1159923"/>
                      <a:pt x="399696" y="1147662"/>
                      <a:pt x="384572" y="1147662"/>
                    </a:cubicBezTo>
                    <a:cubicBezTo>
                      <a:pt x="369449" y="1147662"/>
                      <a:pt x="357188" y="1159922"/>
                      <a:pt x="357188" y="1175045"/>
                    </a:cubicBezTo>
                    <a:cubicBezTo>
                      <a:pt x="357188" y="1395138"/>
                      <a:pt x="357187" y="1615229"/>
                      <a:pt x="357187" y="1835322"/>
                    </a:cubicBezTo>
                    <a:cubicBezTo>
                      <a:pt x="357187" y="1878064"/>
                      <a:pt x="322538" y="1912713"/>
                      <a:pt x="279796" y="1912713"/>
                    </a:cubicBezTo>
                    <a:lnTo>
                      <a:pt x="279797" y="1912712"/>
                    </a:lnTo>
                    <a:cubicBezTo>
                      <a:pt x="237055" y="1912712"/>
                      <a:pt x="202406" y="1878063"/>
                      <a:pt x="202406" y="1835321"/>
                    </a:cubicBezTo>
                    <a:lnTo>
                      <a:pt x="202406" y="1167331"/>
                    </a:lnTo>
                    <a:lnTo>
                      <a:pt x="202407" y="1167326"/>
                    </a:lnTo>
                    <a:lnTo>
                      <a:pt x="202407" y="945924"/>
                    </a:lnTo>
                    <a:lnTo>
                      <a:pt x="202406" y="945924"/>
                    </a:lnTo>
                    <a:lnTo>
                      <a:pt x="202406" y="571551"/>
                    </a:lnTo>
                    <a:cubicBezTo>
                      <a:pt x="202406" y="556427"/>
                      <a:pt x="190146" y="544167"/>
                      <a:pt x="175022" y="544167"/>
                    </a:cubicBezTo>
                    <a:cubicBezTo>
                      <a:pt x="159898" y="544167"/>
                      <a:pt x="147638" y="556427"/>
                      <a:pt x="147638" y="571551"/>
                    </a:cubicBezTo>
                    <a:lnTo>
                      <a:pt x="147638" y="659703"/>
                    </a:lnTo>
                    <a:lnTo>
                      <a:pt x="147638" y="945924"/>
                    </a:lnTo>
                    <a:lnTo>
                      <a:pt x="147638" y="1017361"/>
                    </a:lnTo>
                    <a:cubicBezTo>
                      <a:pt x="147638" y="1058130"/>
                      <a:pt x="114588" y="1091180"/>
                      <a:pt x="73819" y="1091180"/>
                    </a:cubicBezTo>
                    <a:cubicBezTo>
                      <a:pt x="33050" y="1091180"/>
                      <a:pt x="0" y="1058130"/>
                      <a:pt x="0" y="1017361"/>
                    </a:cubicBezTo>
                    <a:lnTo>
                      <a:pt x="0" y="802652"/>
                    </a:lnTo>
                    <a:lnTo>
                      <a:pt x="0" y="659703"/>
                    </a:lnTo>
                    <a:lnTo>
                      <a:pt x="0" y="501027"/>
                    </a:lnTo>
                    <a:cubicBezTo>
                      <a:pt x="0" y="421900"/>
                      <a:pt x="64145" y="357755"/>
                      <a:pt x="143272" y="357755"/>
                    </a:cubicBezTo>
                    <a:close/>
                    <a:moveTo>
                      <a:pt x="383667" y="0"/>
                    </a:moveTo>
                    <a:cubicBezTo>
                      <a:pt x="470623" y="0"/>
                      <a:pt x="541114" y="70491"/>
                      <a:pt x="541114" y="157447"/>
                    </a:cubicBezTo>
                    <a:cubicBezTo>
                      <a:pt x="541114" y="244403"/>
                      <a:pt x="470623" y="314894"/>
                      <a:pt x="383667" y="314894"/>
                    </a:cubicBezTo>
                    <a:cubicBezTo>
                      <a:pt x="296711" y="314894"/>
                      <a:pt x="226220" y="244403"/>
                      <a:pt x="226220" y="157447"/>
                    </a:cubicBezTo>
                    <a:cubicBezTo>
                      <a:pt x="226220" y="70491"/>
                      <a:pt x="296711" y="0"/>
                      <a:pt x="3836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1" name="KSO_Shape"/>
              <p:cNvSpPr/>
              <p:nvPr/>
            </p:nvSpPr>
            <p:spPr>
              <a:xfrm>
                <a:off x="1910048" y="3436976"/>
                <a:ext cx="310737" cy="770421"/>
              </a:xfrm>
              <a:custGeom>
                <a:avLst/>
                <a:gdLst/>
                <a:ahLst/>
                <a:cxnLst/>
                <a:rect l="l" t="t" r="r" b="b"/>
                <a:pathLst>
                  <a:path w="771525" h="1912713">
                    <a:moveTo>
                      <a:pt x="143272" y="357755"/>
                    </a:moveTo>
                    <a:lnTo>
                      <a:pt x="628253" y="357755"/>
                    </a:lnTo>
                    <a:cubicBezTo>
                      <a:pt x="707380" y="357755"/>
                      <a:pt x="771525" y="421900"/>
                      <a:pt x="771525" y="501027"/>
                    </a:cubicBezTo>
                    <a:lnTo>
                      <a:pt x="771525" y="659703"/>
                    </a:lnTo>
                    <a:lnTo>
                      <a:pt x="771525" y="802652"/>
                    </a:lnTo>
                    <a:lnTo>
                      <a:pt x="771525" y="1017361"/>
                    </a:lnTo>
                    <a:cubicBezTo>
                      <a:pt x="771525" y="1058130"/>
                      <a:pt x="738475" y="1091180"/>
                      <a:pt x="697706" y="1091180"/>
                    </a:cubicBezTo>
                    <a:cubicBezTo>
                      <a:pt x="656937" y="1091180"/>
                      <a:pt x="623887" y="1058130"/>
                      <a:pt x="623887" y="1017361"/>
                    </a:cubicBezTo>
                    <a:lnTo>
                      <a:pt x="623887" y="659703"/>
                    </a:lnTo>
                    <a:lnTo>
                      <a:pt x="623888" y="659698"/>
                    </a:lnTo>
                    <a:lnTo>
                      <a:pt x="623888" y="571551"/>
                    </a:lnTo>
                    <a:cubicBezTo>
                      <a:pt x="623888" y="556427"/>
                      <a:pt x="611628" y="544167"/>
                      <a:pt x="596504" y="544167"/>
                    </a:cubicBezTo>
                    <a:cubicBezTo>
                      <a:pt x="581380" y="544167"/>
                      <a:pt x="569120" y="556427"/>
                      <a:pt x="569120" y="571551"/>
                    </a:cubicBezTo>
                    <a:lnTo>
                      <a:pt x="569120" y="945924"/>
                    </a:lnTo>
                    <a:lnTo>
                      <a:pt x="569119" y="945924"/>
                    </a:lnTo>
                    <a:lnTo>
                      <a:pt x="569119" y="1168521"/>
                    </a:lnTo>
                    <a:lnTo>
                      <a:pt x="569119" y="1172836"/>
                    </a:lnTo>
                    <a:lnTo>
                      <a:pt x="569119" y="1834131"/>
                    </a:lnTo>
                    <a:cubicBezTo>
                      <a:pt x="569119" y="1877530"/>
                      <a:pt x="533937" y="1912712"/>
                      <a:pt x="490538" y="1912712"/>
                    </a:cubicBezTo>
                    <a:cubicBezTo>
                      <a:pt x="447139" y="1912712"/>
                      <a:pt x="411957" y="1877530"/>
                      <a:pt x="411957" y="1834131"/>
                    </a:cubicBezTo>
                    <a:lnTo>
                      <a:pt x="411957" y="1233956"/>
                    </a:lnTo>
                    <a:lnTo>
                      <a:pt x="411957" y="1175047"/>
                    </a:lnTo>
                    <a:cubicBezTo>
                      <a:pt x="411957" y="1159923"/>
                      <a:pt x="399696" y="1147662"/>
                      <a:pt x="384572" y="1147662"/>
                    </a:cubicBezTo>
                    <a:cubicBezTo>
                      <a:pt x="369449" y="1147662"/>
                      <a:pt x="357188" y="1159922"/>
                      <a:pt x="357188" y="1175045"/>
                    </a:cubicBezTo>
                    <a:cubicBezTo>
                      <a:pt x="357188" y="1395138"/>
                      <a:pt x="357187" y="1615229"/>
                      <a:pt x="357187" y="1835322"/>
                    </a:cubicBezTo>
                    <a:cubicBezTo>
                      <a:pt x="357187" y="1878064"/>
                      <a:pt x="322538" y="1912713"/>
                      <a:pt x="279796" y="1912713"/>
                    </a:cubicBezTo>
                    <a:lnTo>
                      <a:pt x="279797" y="1912712"/>
                    </a:lnTo>
                    <a:cubicBezTo>
                      <a:pt x="237055" y="1912712"/>
                      <a:pt x="202406" y="1878063"/>
                      <a:pt x="202406" y="1835321"/>
                    </a:cubicBezTo>
                    <a:lnTo>
                      <a:pt x="202406" y="1167331"/>
                    </a:lnTo>
                    <a:lnTo>
                      <a:pt x="202407" y="1167326"/>
                    </a:lnTo>
                    <a:lnTo>
                      <a:pt x="202407" y="945924"/>
                    </a:lnTo>
                    <a:lnTo>
                      <a:pt x="202406" y="945924"/>
                    </a:lnTo>
                    <a:lnTo>
                      <a:pt x="202406" y="571551"/>
                    </a:lnTo>
                    <a:cubicBezTo>
                      <a:pt x="202406" y="556427"/>
                      <a:pt x="190146" y="544167"/>
                      <a:pt x="175022" y="544167"/>
                    </a:cubicBezTo>
                    <a:cubicBezTo>
                      <a:pt x="159898" y="544167"/>
                      <a:pt x="147638" y="556427"/>
                      <a:pt x="147638" y="571551"/>
                    </a:cubicBezTo>
                    <a:lnTo>
                      <a:pt x="147638" y="659703"/>
                    </a:lnTo>
                    <a:lnTo>
                      <a:pt x="147638" y="945924"/>
                    </a:lnTo>
                    <a:lnTo>
                      <a:pt x="147638" y="1017361"/>
                    </a:lnTo>
                    <a:cubicBezTo>
                      <a:pt x="147638" y="1058130"/>
                      <a:pt x="114588" y="1091180"/>
                      <a:pt x="73819" y="1091180"/>
                    </a:cubicBezTo>
                    <a:cubicBezTo>
                      <a:pt x="33050" y="1091180"/>
                      <a:pt x="0" y="1058130"/>
                      <a:pt x="0" y="1017361"/>
                    </a:cubicBezTo>
                    <a:lnTo>
                      <a:pt x="0" y="802652"/>
                    </a:lnTo>
                    <a:lnTo>
                      <a:pt x="0" y="659703"/>
                    </a:lnTo>
                    <a:lnTo>
                      <a:pt x="0" y="501027"/>
                    </a:lnTo>
                    <a:cubicBezTo>
                      <a:pt x="0" y="421900"/>
                      <a:pt x="64145" y="357755"/>
                      <a:pt x="143272" y="357755"/>
                    </a:cubicBezTo>
                    <a:close/>
                    <a:moveTo>
                      <a:pt x="383667" y="0"/>
                    </a:moveTo>
                    <a:cubicBezTo>
                      <a:pt x="470623" y="0"/>
                      <a:pt x="541114" y="70491"/>
                      <a:pt x="541114" y="157447"/>
                    </a:cubicBezTo>
                    <a:cubicBezTo>
                      <a:pt x="541114" y="244403"/>
                      <a:pt x="470623" y="314894"/>
                      <a:pt x="383667" y="314894"/>
                    </a:cubicBezTo>
                    <a:cubicBezTo>
                      <a:pt x="296711" y="314894"/>
                      <a:pt x="226220" y="244403"/>
                      <a:pt x="226220" y="157447"/>
                    </a:cubicBezTo>
                    <a:cubicBezTo>
                      <a:pt x="226220" y="70491"/>
                      <a:pt x="296711" y="0"/>
                      <a:pt x="3836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2" name="KSO_Shape"/>
              <p:cNvSpPr/>
              <p:nvPr/>
            </p:nvSpPr>
            <p:spPr>
              <a:xfrm>
                <a:off x="2269925" y="3436975"/>
                <a:ext cx="310737" cy="770421"/>
              </a:xfrm>
              <a:custGeom>
                <a:avLst/>
                <a:gdLst/>
                <a:ahLst/>
                <a:cxnLst/>
                <a:rect l="l" t="t" r="r" b="b"/>
                <a:pathLst>
                  <a:path w="771525" h="1912713">
                    <a:moveTo>
                      <a:pt x="143272" y="357755"/>
                    </a:moveTo>
                    <a:lnTo>
                      <a:pt x="628253" y="357755"/>
                    </a:lnTo>
                    <a:cubicBezTo>
                      <a:pt x="707380" y="357755"/>
                      <a:pt x="771525" y="421900"/>
                      <a:pt x="771525" y="501027"/>
                    </a:cubicBezTo>
                    <a:lnTo>
                      <a:pt x="771525" y="659703"/>
                    </a:lnTo>
                    <a:lnTo>
                      <a:pt x="771525" y="802652"/>
                    </a:lnTo>
                    <a:lnTo>
                      <a:pt x="771525" y="1017361"/>
                    </a:lnTo>
                    <a:cubicBezTo>
                      <a:pt x="771525" y="1058130"/>
                      <a:pt x="738475" y="1091180"/>
                      <a:pt x="697706" y="1091180"/>
                    </a:cubicBezTo>
                    <a:cubicBezTo>
                      <a:pt x="656937" y="1091180"/>
                      <a:pt x="623887" y="1058130"/>
                      <a:pt x="623887" y="1017361"/>
                    </a:cubicBezTo>
                    <a:lnTo>
                      <a:pt x="623887" y="659703"/>
                    </a:lnTo>
                    <a:lnTo>
                      <a:pt x="623888" y="659698"/>
                    </a:lnTo>
                    <a:lnTo>
                      <a:pt x="623888" y="571551"/>
                    </a:lnTo>
                    <a:cubicBezTo>
                      <a:pt x="623888" y="556427"/>
                      <a:pt x="611628" y="544167"/>
                      <a:pt x="596504" y="544167"/>
                    </a:cubicBezTo>
                    <a:cubicBezTo>
                      <a:pt x="581380" y="544167"/>
                      <a:pt x="569120" y="556427"/>
                      <a:pt x="569120" y="571551"/>
                    </a:cubicBezTo>
                    <a:lnTo>
                      <a:pt x="569120" y="945924"/>
                    </a:lnTo>
                    <a:lnTo>
                      <a:pt x="569119" y="945924"/>
                    </a:lnTo>
                    <a:lnTo>
                      <a:pt x="569119" y="1168521"/>
                    </a:lnTo>
                    <a:lnTo>
                      <a:pt x="569119" y="1172836"/>
                    </a:lnTo>
                    <a:lnTo>
                      <a:pt x="569119" y="1834131"/>
                    </a:lnTo>
                    <a:cubicBezTo>
                      <a:pt x="569119" y="1877530"/>
                      <a:pt x="533937" y="1912712"/>
                      <a:pt x="490538" y="1912712"/>
                    </a:cubicBezTo>
                    <a:cubicBezTo>
                      <a:pt x="447139" y="1912712"/>
                      <a:pt x="411957" y="1877530"/>
                      <a:pt x="411957" y="1834131"/>
                    </a:cubicBezTo>
                    <a:lnTo>
                      <a:pt x="411957" y="1233956"/>
                    </a:lnTo>
                    <a:lnTo>
                      <a:pt x="411957" y="1175047"/>
                    </a:lnTo>
                    <a:cubicBezTo>
                      <a:pt x="411957" y="1159923"/>
                      <a:pt x="399696" y="1147662"/>
                      <a:pt x="384572" y="1147662"/>
                    </a:cubicBezTo>
                    <a:cubicBezTo>
                      <a:pt x="369449" y="1147662"/>
                      <a:pt x="357188" y="1159922"/>
                      <a:pt x="357188" y="1175045"/>
                    </a:cubicBezTo>
                    <a:cubicBezTo>
                      <a:pt x="357188" y="1395138"/>
                      <a:pt x="357187" y="1615229"/>
                      <a:pt x="357187" y="1835322"/>
                    </a:cubicBezTo>
                    <a:cubicBezTo>
                      <a:pt x="357187" y="1878064"/>
                      <a:pt x="322538" y="1912713"/>
                      <a:pt x="279796" y="1912713"/>
                    </a:cubicBezTo>
                    <a:lnTo>
                      <a:pt x="279797" y="1912712"/>
                    </a:lnTo>
                    <a:cubicBezTo>
                      <a:pt x="237055" y="1912712"/>
                      <a:pt x="202406" y="1878063"/>
                      <a:pt x="202406" y="1835321"/>
                    </a:cubicBezTo>
                    <a:lnTo>
                      <a:pt x="202406" y="1167331"/>
                    </a:lnTo>
                    <a:lnTo>
                      <a:pt x="202407" y="1167326"/>
                    </a:lnTo>
                    <a:lnTo>
                      <a:pt x="202407" y="945924"/>
                    </a:lnTo>
                    <a:lnTo>
                      <a:pt x="202406" y="945924"/>
                    </a:lnTo>
                    <a:lnTo>
                      <a:pt x="202406" y="571551"/>
                    </a:lnTo>
                    <a:cubicBezTo>
                      <a:pt x="202406" y="556427"/>
                      <a:pt x="190146" y="544167"/>
                      <a:pt x="175022" y="544167"/>
                    </a:cubicBezTo>
                    <a:cubicBezTo>
                      <a:pt x="159898" y="544167"/>
                      <a:pt x="147638" y="556427"/>
                      <a:pt x="147638" y="571551"/>
                    </a:cubicBezTo>
                    <a:lnTo>
                      <a:pt x="147638" y="659703"/>
                    </a:lnTo>
                    <a:lnTo>
                      <a:pt x="147638" y="945924"/>
                    </a:lnTo>
                    <a:lnTo>
                      <a:pt x="147638" y="1017361"/>
                    </a:lnTo>
                    <a:cubicBezTo>
                      <a:pt x="147638" y="1058130"/>
                      <a:pt x="114588" y="1091180"/>
                      <a:pt x="73819" y="1091180"/>
                    </a:cubicBezTo>
                    <a:cubicBezTo>
                      <a:pt x="33050" y="1091180"/>
                      <a:pt x="0" y="1058130"/>
                      <a:pt x="0" y="1017361"/>
                    </a:cubicBezTo>
                    <a:lnTo>
                      <a:pt x="0" y="802652"/>
                    </a:lnTo>
                    <a:lnTo>
                      <a:pt x="0" y="659703"/>
                    </a:lnTo>
                    <a:lnTo>
                      <a:pt x="0" y="501027"/>
                    </a:lnTo>
                    <a:cubicBezTo>
                      <a:pt x="0" y="421900"/>
                      <a:pt x="64145" y="357755"/>
                      <a:pt x="143272" y="357755"/>
                    </a:cubicBezTo>
                    <a:close/>
                    <a:moveTo>
                      <a:pt x="383667" y="0"/>
                    </a:moveTo>
                    <a:cubicBezTo>
                      <a:pt x="470623" y="0"/>
                      <a:pt x="541114" y="70491"/>
                      <a:pt x="541114" y="157447"/>
                    </a:cubicBezTo>
                    <a:cubicBezTo>
                      <a:pt x="541114" y="244403"/>
                      <a:pt x="470623" y="314894"/>
                      <a:pt x="383667" y="314894"/>
                    </a:cubicBezTo>
                    <a:cubicBezTo>
                      <a:pt x="296711" y="314894"/>
                      <a:pt x="226220" y="244403"/>
                      <a:pt x="226220" y="157447"/>
                    </a:cubicBezTo>
                    <a:cubicBezTo>
                      <a:pt x="226220" y="70491"/>
                      <a:pt x="296711" y="0"/>
                      <a:pt x="3836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12" name="矩形 11"/>
            <p:cNvSpPr/>
            <p:nvPr/>
          </p:nvSpPr>
          <p:spPr>
            <a:xfrm>
              <a:off x="1064746" y="5116466"/>
              <a:ext cx="2092975" cy="645160"/>
            </a:xfrm>
            <a:prstGeom prst="rect">
              <a:avLst/>
            </a:prstGeom>
          </p:spPr>
          <p:txBody>
            <a:bodyPr wrap="square">
              <a:spAutoFit/>
            </a:bodyPr>
            <a:lstStyle/>
            <a:p>
              <a:pPr marL="0" lvl="1"/>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sym typeface="+mn-ea"/>
                </a:rPr>
                <a:t>了解社区现状</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marL="0" lvl="1"/>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sym typeface="+mn-ea"/>
                </a:rPr>
                <a:t>了解社区需求</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40" name="直接连接符 39"/>
            <p:cNvCxnSpPr/>
            <p:nvPr/>
          </p:nvCxnSpPr>
          <p:spPr>
            <a:xfrm>
              <a:off x="1372779" y="4269271"/>
              <a:ext cx="1315882" cy="0"/>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grpSp>
      <p:grpSp>
        <p:nvGrpSpPr>
          <p:cNvPr id="14" name="组合 13"/>
          <p:cNvGrpSpPr/>
          <p:nvPr/>
        </p:nvGrpSpPr>
        <p:grpSpPr>
          <a:xfrm>
            <a:off x="3771900" y="3149599"/>
            <a:ext cx="1826653" cy="2613198"/>
            <a:chOff x="4189044" y="3149599"/>
            <a:chExt cx="1826653" cy="2613198"/>
          </a:xfrm>
        </p:grpSpPr>
        <p:sp>
          <p:nvSpPr>
            <p:cNvPr id="33" name="椭圆 32"/>
            <p:cNvSpPr/>
            <p:nvPr/>
          </p:nvSpPr>
          <p:spPr>
            <a:xfrm>
              <a:off x="4189044" y="3149599"/>
              <a:ext cx="1826653" cy="1826653"/>
            </a:xfrm>
            <a:prstGeom prst="ellipse">
              <a:avLst/>
            </a:prstGeom>
            <a:solidFill>
              <a:schemeClr val="tx1">
                <a:lumMod val="75000"/>
                <a:lumOff val="25000"/>
              </a:schemeClr>
            </a:solidFill>
            <a:ln w="76200">
              <a:solidFill>
                <a:srgbClr val="E6E7E8"/>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800" dirty="0">
                <a:latin typeface="Impact" panose="020B0806030902050204" pitchFamily="34" charset="0"/>
              </a:endParaRPr>
            </a:p>
          </p:txBody>
        </p:sp>
        <p:sp>
          <p:nvSpPr>
            <p:cNvPr id="34" name="矩形 33"/>
            <p:cNvSpPr/>
            <p:nvPr/>
          </p:nvSpPr>
          <p:spPr>
            <a:xfrm>
              <a:off x="4311747" y="5116466"/>
              <a:ext cx="1396903" cy="646331"/>
            </a:xfrm>
            <a:prstGeom prst="rect">
              <a:avLst/>
            </a:prstGeom>
          </p:spPr>
          <p:txBody>
            <a:bodyPr wrap="square">
              <a:spAutoFit/>
            </a:bodyPr>
            <a:lstStyle/>
            <a:p>
              <a:pPr marL="0" lvl="1"/>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避免自大</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marL="0" lvl="1"/>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轻视社区</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4498062" y="4269271"/>
              <a:ext cx="1210588" cy="400110"/>
            </a:xfrm>
            <a:prstGeom prst="rect">
              <a:avLst/>
            </a:prstGeom>
          </p:spPr>
          <p:txBody>
            <a:bodyPr wrap="none">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心理准备</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cxnSp>
          <p:nvCxnSpPr>
            <p:cNvPr id="41" name="直接连接符 40"/>
            <p:cNvCxnSpPr/>
            <p:nvPr/>
          </p:nvCxnSpPr>
          <p:spPr>
            <a:xfrm>
              <a:off x="4446179" y="4269271"/>
              <a:ext cx="1315882" cy="0"/>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42" name="KSO_Shape"/>
            <p:cNvSpPr/>
            <p:nvPr/>
          </p:nvSpPr>
          <p:spPr bwMode="auto">
            <a:xfrm>
              <a:off x="4766048" y="3513570"/>
              <a:ext cx="672644" cy="653586"/>
            </a:xfrm>
            <a:custGeom>
              <a:avLst/>
              <a:gdLst>
                <a:gd name="T0" fmla="*/ 1300686 w 4656"/>
                <a:gd name="T1" fmla="*/ 3684 h 4524"/>
                <a:gd name="T2" fmla="*/ 1211082 w 4656"/>
                <a:gd name="T3" fmla="*/ 23332 h 4524"/>
                <a:gd name="T4" fmla="*/ 1130071 w 4656"/>
                <a:gd name="T5" fmla="*/ 57715 h 4524"/>
                <a:gd name="T6" fmla="*/ 1056424 w 4656"/>
                <a:gd name="T7" fmla="*/ 106425 h 4524"/>
                <a:gd name="T8" fmla="*/ 991369 w 4656"/>
                <a:gd name="T9" fmla="*/ 167006 h 4524"/>
                <a:gd name="T10" fmla="*/ 943090 w 4656"/>
                <a:gd name="T11" fmla="*/ 200980 h 4524"/>
                <a:gd name="T12" fmla="*/ 882126 w 4656"/>
                <a:gd name="T13" fmla="*/ 135488 h 4524"/>
                <a:gd name="T14" fmla="*/ 812571 w 4656"/>
                <a:gd name="T15" fmla="*/ 80638 h 4524"/>
                <a:gd name="T16" fmla="*/ 735242 w 4656"/>
                <a:gd name="T17" fmla="*/ 38886 h 4524"/>
                <a:gd name="T18" fmla="*/ 650139 w 4656"/>
                <a:gd name="T19" fmla="*/ 11461 h 4524"/>
                <a:gd name="T20" fmla="*/ 556443 w 4656"/>
                <a:gd name="T21" fmla="*/ 0 h 4524"/>
                <a:gd name="T22" fmla="*/ 484842 w 4656"/>
                <a:gd name="T23" fmla="*/ 2456 h 4524"/>
                <a:gd name="T24" fmla="*/ 405467 w 4656"/>
                <a:gd name="T25" fmla="*/ 17192 h 4524"/>
                <a:gd name="T26" fmla="*/ 329774 w 4656"/>
                <a:gd name="T27" fmla="*/ 42161 h 4524"/>
                <a:gd name="T28" fmla="*/ 259810 w 4656"/>
                <a:gd name="T29" fmla="*/ 78182 h 4524"/>
                <a:gd name="T30" fmla="*/ 196392 w 4656"/>
                <a:gd name="T31" fmla="*/ 123617 h 4524"/>
                <a:gd name="T32" fmla="*/ 140338 w 4656"/>
                <a:gd name="T33" fmla="*/ 176830 h 4524"/>
                <a:gd name="T34" fmla="*/ 92059 w 4656"/>
                <a:gd name="T35" fmla="*/ 238229 h 4524"/>
                <a:gd name="T36" fmla="*/ 52780 w 4656"/>
                <a:gd name="T37" fmla="*/ 306177 h 4524"/>
                <a:gd name="T38" fmla="*/ 23731 w 4656"/>
                <a:gd name="T39" fmla="*/ 379856 h 4524"/>
                <a:gd name="T40" fmla="*/ 6137 w 4656"/>
                <a:gd name="T41" fmla="*/ 458447 h 4524"/>
                <a:gd name="T42" fmla="*/ 0 w 4656"/>
                <a:gd name="T43" fmla="*/ 540722 h 4524"/>
                <a:gd name="T44" fmla="*/ 12274 w 4656"/>
                <a:gd name="T45" fmla="*/ 663930 h 4524"/>
                <a:gd name="T46" fmla="*/ 56053 w 4656"/>
                <a:gd name="T47" fmla="*/ 798189 h 4524"/>
                <a:gd name="T48" fmla="*/ 126836 w 4656"/>
                <a:gd name="T49" fmla="*/ 919760 h 4524"/>
                <a:gd name="T50" fmla="*/ 219304 w 4656"/>
                <a:gd name="T51" fmla="*/ 1028641 h 4524"/>
                <a:gd name="T52" fmla="*/ 326910 w 4656"/>
                <a:gd name="T53" fmla="*/ 1126061 h 4524"/>
                <a:gd name="T54" fmla="*/ 461930 w 4656"/>
                <a:gd name="T55" fmla="*/ 1230439 h 4524"/>
                <a:gd name="T56" fmla="*/ 608405 w 4656"/>
                <a:gd name="T57" fmla="*/ 1357331 h 4524"/>
                <a:gd name="T58" fmla="*/ 732787 w 4656"/>
                <a:gd name="T59" fmla="*/ 1485041 h 4524"/>
                <a:gd name="T60" fmla="*/ 842439 w 4656"/>
                <a:gd name="T61" fmla="*/ 1625850 h 4524"/>
                <a:gd name="T62" fmla="*/ 925087 w 4656"/>
                <a:gd name="T63" fmla="*/ 1775255 h 4524"/>
                <a:gd name="T64" fmla="*/ 952500 w 4656"/>
                <a:gd name="T65" fmla="*/ 1851799 h 4524"/>
                <a:gd name="T66" fmla="*/ 990960 w 4656"/>
                <a:gd name="T67" fmla="*/ 1749467 h 4524"/>
                <a:gd name="T68" fmla="*/ 1078927 w 4656"/>
                <a:gd name="T69" fmla="*/ 1601700 h 4524"/>
                <a:gd name="T70" fmla="*/ 1192262 w 4656"/>
                <a:gd name="T71" fmla="*/ 1462528 h 4524"/>
                <a:gd name="T72" fmla="*/ 1317461 w 4656"/>
                <a:gd name="T73" fmla="*/ 1337274 h 4524"/>
                <a:gd name="T74" fmla="*/ 1482349 w 4656"/>
                <a:gd name="T75" fmla="*/ 1199330 h 4524"/>
                <a:gd name="T76" fmla="*/ 1596910 w 4656"/>
                <a:gd name="T77" fmla="*/ 1110506 h 4524"/>
                <a:gd name="T78" fmla="*/ 1702062 w 4656"/>
                <a:gd name="T79" fmla="*/ 1011040 h 4524"/>
                <a:gd name="T80" fmla="*/ 1791256 w 4656"/>
                <a:gd name="T81" fmla="*/ 900521 h 4524"/>
                <a:gd name="T82" fmla="*/ 1858357 w 4656"/>
                <a:gd name="T83" fmla="*/ 776904 h 4524"/>
                <a:gd name="T84" fmla="*/ 1896817 w 4656"/>
                <a:gd name="T85" fmla="*/ 639779 h 4524"/>
                <a:gd name="T86" fmla="*/ 1905000 w 4656"/>
                <a:gd name="T87" fmla="*/ 526805 h 4524"/>
                <a:gd name="T88" fmla="*/ 1896408 w 4656"/>
                <a:gd name="T89" fmla="*/ 444939 h 4524"/>
                <a:gd name="T90" fmla="*/ 1876769 w 4656"/>
                <a:gd name="T91" fmla="*/ 367167 h 4524"/>
                <a:gd name="T92" fmla="*/ 1846082 w 4656"/>
                <a:gd name="T93" fmla="*/ 294307 h 4524"/>
                <a:gd name="T94" fmla="*/ 1805168 w 4656"/>
                <a:gd name="T95" fmla="*/ 227586 h 4524"/>
                <a:gd name="T96" fmla="*/ 1755660 w 4656"/>
                <a:gd name="T97" fmla="*/ 167415 h 4524"/>
                <a:gd name="T98" fmla="*/ 1698380 w 4656"/>
                <a:gd name="T99" fmla="*/ 115021 h 4524"/>
                <a:gd name="T100" fmla="*/ 1633734 w 4656"/>
                <a:gd name="T101" fmla="*/ 71632 h 4524"/>
                <a:gd name="T102" fmla="*/ 1562951 w 4656"/>
                <a:gd name="T103" fmla="*/ 37249 h 4524"/>
                <a:gd name="T104" fmla="*/ 1486849 w 4656"/>
                <a:gd name="T105" fmla="*/ 13917 h 4524"/>
                <a:gd name="T106" fmla="*/ 1406247 w 4656"/>
                <a:gd name="T107" fmla="*/ 1637 h 4524"/>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4656" h="4524">
                  <a:moveTo>
                    <a:pt x="3336" y="0"/>
                  </a:moveTo>
                  <a:lnTo>
                    <a:pt x="3336" y="0"/>
                  </a:lnTo>
                  <a:lnTo>
                    <a:pt x="3295" y="0"/>
                  </a:lnTo>
                  <a:lnTo>
                    <a:pt x="3256" y="3"/>
                  </a:lnTo>
                  <a:lnTo>
                    <a:pt x="3217" y="5"/>
                  </a:lnTo>
                  <a:lnTo>
                    <a:pt x="3179" y="9"/>
                  </a:lnTo>
                  <a:lnTo>
                    <a:pt x="3142" y="14"/>
                  </a:lnTo>
                  <a:lnTo>
                    <a:pt x="3103" y="21"/>
                  </a:lnTo>
                  <a:lnTo>
                    <a:pt x="3068" y="28"/>
                  </a:lnTo>
                  <a:lnTo>
                    <a:pt x="3031" y="37"/>
                  </a:lnTo>
                  <a:lnTo>
                    <a:pt x="2995" y="46"/>
                  </a:lnTo>
                  <a:lnTo>
                    <a:pt x="2960" y="57"/>
                  </a:lnTo>
                  <a:lnTo>
                    <a:pt x="2926" y="68"/>
                  </a:lnTo>
                  <a:lnTo>
                    <a:pt x="2892" y="81"/>
                  </a:lnTo>
                  <a:lnTo>
                    <a:pt x="2859" y="95"/>
                  </a:lnTo>
                  <a:lnTo>
                    <a:pt x="2825" y="110"/>
                  </a:lnTo>
                  <a:lnTo>
                    <a:pt x="2793" y="125"/>
                  </a:lnTo>
                  <a:lnTo>
                    <a:pt x="2762" y="141"/>
                  </a:lnTo>
                  <a:lnTo>
                    <a:pt x="2730" y="160"/>
                  </a:lnTo>
                  <a:lnTo>
                    <a:pt x="2699" y="177"/>
                  </a:lnTo>
                  <a:lnTo>
                    <a:pt x="2669" y="197"/>
                  </a:lnTo>
                  <a:lnTo>
                    <a:pt x="2640" y="217"/>
                  </a:lnTo>
                  <a:lnTo>
                    <a:pt x="2610" y="238"/>
                  </a:lnTo>
                  <a:lnTo>
                    <a:pt x="2582" y="260"/>
                  </a:lnTo>
                  <a:lnTo>
                    <a:pt x="2555" y="282"/>
                  </a:lnTo>
                  <a:lnTo>
                    <a:pt x="2527" y="306"/>
                  </a:lnTo>
                  <a:lnTo>
                    <a:pt x="2500" y="331"/>
                  </a:lnTo>
                  <a:lnTo>
                    <a:pt x="2474" y="355"/>
                  </a:lnTo>
                  <a:lnTo>
                    <a:pt x="2448" y="381"/>
                  </a:lnTo>
                  <a:lnTo>
                    <a:pt x="2423" y="408"/>
                  </a:lnTo>
                  <a:lnTo>
                    <a:pt x="2399" y="435"/>
                  </a:lnTo>
                  <a:lnTo>
                    <a:pt x="2375" y="462"/>
                  </a:lnTo>
                  <a:lnTo>
                    <a:pt x="2351" y="491"/>
                  </a:lnTo>
                  <a:lnTo>
                    <a:pt x="2328" y="520"/>
                  </a:lnTo>
                  <a:lnTo>
                    <a:pt x="2305" y="491"/>
                  </a:lnTo>
                  <a:lnTo>
                    <a:pt x="2282" y="462"/>
                  </a:lnTo>
                  <a:lnTo>
                    <a:pt x="2258" y="435"/>
                  </a:lnTo>
                  <a:lnTo>
                    <a:pt x="2232" y="408"/>
                  </a:lnTo>
                  <a:lnTo>
                    <a:pt x="2208" y="381"/>
                  </a:lnTo>
                  <a:lnTo>
                    <a:pt x="2182" y="355"/>
                  </a:lnTo>
                  <a:lnTo>
                    <a:pt x="2156" y="331"/>
                  </a:lnTo>
                  <a:lnTo>
                    <a:pt x="2129" y="306"/>
                  </a:lnTo>
                  <a:lnTo>
                    <a:pt x="2102" y="282"/>
                  </a:lnTo>
                  <a:lnTo>
                    <a:pt x="2074" y="260"/>
                  </a:lnTo>
                  <a:lnTo>
                    <a:pt x="2045" y="238"/>
                  </a:lnTo>
                  <a:lnTo>
                    <a:pt x="2016" y="217"/>
                  </a:lnTo>
                  <a:lnTo>
                    <a:pt x="1986" y="197"/>
                  </a:lnTo>
                  <a:lnTo>
                    <a:pt x="1956" y="177"/>
                  </a:lnTo>
                  <a:lnTo>
                    <a:pt x="1925" y="160"/>
                  </a:lnTo>
                  <a:lnTo>
                    <a:pt x="1894" y="141"/>
                  </a:lnTo>
                  <a:lnTo>
                    <a:pt x="1863" y="125"/>
                  </a:lnTo>
                  <a:lnTo>
                    <a:pt x="1830" y="110"/>
                  </a:lnTo>
                  <a:lnTo>
                    <a:pt x="1797" y="95"/>
                  </a:lnTo>
                  <a:lnTo>
                    <a:pt x="1763" y="81"/>
                  </a:lnTo>
                  <a:lnTo>
                    <a:pt x="1730" y="68"/>
                  </a:lnTo>
                  <a:lnTo>
                    <a:pt x="1695" y="57"/>
                  </a:lnTo>
                  <a:lnTo>
                    <a:pt x="1661" y="46"/>
                  </a:lnTo>
                  <a:lnTo>
                    <a:pt x="1625" y="37"/>
                  </a:lnTo>
                  <a:lnTo>
                    <a:pt x="1589" y="28"/>
                  </a:lnTo>
                  <a:lnTo>
                    <a:pt x="1552" y="21"/>
                  </a:lnTo>
                  <a:lnTo>
                    <a:pt x="1515" y="14"/>
                  </a:lnTo>
                  <a:lnTo>
                    <a:pt x="1477" y="9"/>
                  </a:lnTo>
                  <a:lnTo>
                    <a:pt x="1439" y="5"/>
                  </a:lnTo>
                  <a:lnTo>
                    <a:pt x="1400" y="3"/>
                  </a:lnTo>
                  <a:lnTo>
                    <a:pt x="1360" y="0"/>
                  </a:lnTo>
                  <a:lnTo>
                    <a:pt x="1320" y="0"/>
                  </a:lnTo>
                  <a:lnTo>
                    <a:pt x="1286" y="0"/>
                  </a:lnTo>
                  <a:lnTo>
                    <a:pt x="1253" y="1"/>
                  </a:lnTo>
                  <a:lnTo>
                    <a:pt x="1218" y="4"/>
                  </a:lnTo>
                  <a:lnTo>
                    <a:pt x="1185" y="6"/>
                  </a:lnTo>
                  <a:lnTo>
                    <a:pt x="1152" y="11"/>
                  </a:lnTo>
                  <a:lnTo>
                    <a:pt x="1119" y="15"/>
                  </a:lnTo>
                  <a:lnTo>
                    <a:pt x="1087" y="20"/>
                  </a:lnTo>
                  <a:lnTo>
                    <a:pt x="1054" y="27"/>
                  </a:lnTo>
                  <a:lnTo>
                    <a:pt x="1022" y="34"/>
                  </a:lnTo>
                  <a:lnTo>
                    <a:pt x="991" y="42"/>
                  </a:lnTo>
                  <a:lnTo>
                    <a:pt x="958" y="50"/>
                  </a:lnTo>
                  <a:lnTo>
                    <a:pt x="927" y="59"/>
                  </a:lnTo>
                  <a:lnTo>
                    <a:pt x="897" y="70"/>
                  </a:lnTo>
                  <a:lnTo>
                    <a:pt x="866" y="80"/>
                  </a:lnTo>
                  <a:lnTo>
                    <a:pt x="836" y="91"/>
                  </a:lnTo>
                  <a:lnTo>
                    <a:pt x="806" y="103"/>
                  </a:lnTo>
                  <a:lnTo>
                    <a:pt x="777" y="117"/>
                  </a:lnTo>
                  <a:lnTo>
                    <a:pt x="748" y="130"/>
                  </a:lnTo>
                  <a:lnTo>
                    <a:pt x="719" y="145"/>
                  </a:lnTo>
                  <a:lnTo>
                    <a:pt x="690" y="158"/>
                  </a:lnTo>
                  <a:lnTo>
                    <a:pt x="663" y="175"/>
                  </a:lnTo>
                  <a:lnTo>
                    <a:pt x="635" y="191"/>
                  </a:lnTo>
                  <a:lnTo>
                    <a:pt x="608" y="208"/>
                  </a:lnTo>
                  <a:lnTo>
                    <a:pt x="582" y="225"/>
                  </a:lnTo>
                  <a:lnTo>
                    <a:pt x="555" y="243"/>
                  </a:lnTo>
                  <a:lnTo>
                    <a:pt x="530" y="262"/>
                  </a:lnTo>
                  <a:lnTo>
                    <a:pt x="504" y="281"/>
                  </a:lnTo>
                  <a:lnTo>
                    <a:pt x="480" y="302"/>
                  </a:lnTo>
                  <a:lnTo>
                    <a:pt x="456" y="321"/>
                  </a:lnTo>
                  <a:lnTo>
                    <a:pt x="432" y="343"/>
                  </a:lnTo>
                  <a:lnTo>
                    <a:pt x="408" y="364"/>
                  </a:lnTo>
                  <a:lnTo>
                    <a:pt x="387" y="386"/>
                  </a:lnTo>
                  <a:lnTo>
                    <a:pt x="365" y="409"/>
                  </a:lnTo>
                  <a:lnTo>
                    <a:pt x="343" y="432"/>
                  </a:lnTo>
                  <a:lnTo>
                    <a:pt x="322" y="457"/>
                  </a:lnTo>
                  <a:lnTo>
                    <a:pt x="301" y="481"/>
                  </a:lnTo>
                  <a:lnTo>
                    <a:pt x="281" y="505"/>
                  </a:lnTo>
                  <a:lnTo>
                    <a:pt x="262" y="530"/>
                  </a:lnTo>
                  <a:lnTo>
                    <a:pt x="243" y="556"/>
                  </a:lnTo>
                  <a:lnTo>
                    <a:pt x="225" y="582"/>
                  </a:lnTo>
                  <a:lnTo>
                    <a:pt x="207" y="609"/>
                  </a:lnTo>
                  <a:lnTo>
                    <a:pt x="190" y="636"/>
                  </a:lnTo>
                  <a:lnTo>
                    <a:pt x="174" y="663"/>
                  </a:lnTo>
                  <a:lnTo>
                    <a:pt x="159" y="691"/>
                  </a:lnTo>
                  <a:lnTo>
                    <a:pt x="144" y="719"/>
                  </a:lnTo>
                  <a:lnTo>
                    <a:pt x="129" y="748"/>
                  </a:lnTo>
                  <a:lnTo>
                    <a:pt x="116" y="777"/>
                  </a:lnTo>
                  <a:lnTo>
                    <a:pt x="104" y="807"/>
                  </a:lnTo>
                  <a:lnTo>
                    <a:pt x="91" y="837"/>
                  </a:lnTo>
                  <a:lnTo>
                    <a:pt x="79" y="867"/>
                  </a:lnTo>
                  <a:lnTo>
                    <a:pt x="69" y="897"/>
                  </a:lnTo>
                  <a:lnTo>
                    <a:pt x="58" y="928"/>
                  </a:lnTo>
                  <a:lnTo>
                    <a:pt x="49" y="959"/>
                  </a:lnTo>
                  <a:lnTo>
                    <a:pt x="41" y="990"/>
                  </a:lnTo>
                  <a:lnTo>
                    <a:pt x="33" y="1023"/>
                  </a:lnTo>
                  <a:lnTo>
                    <a:pt x="26" y="1055"/>
                  </a:lnTo>
                  <a:lnTo>
                    <a:pt x="20" y="1087"/>
                  </a:lnTo>
                  <a:lnTo>
                    <a:pt x="15" y="1120"/>
                  </a:lnTo>
                  <a:lnTo>
                    <a:pt x="10" y="1153"/>
                  </a:lnTo>
                  <a:lnTo>
                    <a:pt x="6" y="1185"/>
                  </a:lnTo>
                  <a:lnTo>
                    <a:pt x="3" y="1219"/>
                  </a:lnTo>
                  <a:lnTo>
                    <a:pt x="1" y="1252"/>
                  </a:lnTo>
                  <a:lnTo>
                    <a:pt x="0" y="1287"/>
                  </a:lnTo>
                  <a:lnTo>
                    <a:pt x="0" y="1321"/>
                  </a:lnTo>
                  <a:lnTo>
                    <a:pt x="1" y="1383"/>
                  </a:lnTo>
                  <a:lnTo>
                    <a:pt x="4" y="1444"/>
                  </a:lnTo>
                  <a:lnTo>
                    <a:pt x="10" y="1504"/>
                  </a:lnTo>
                  <a:lnTo>
                    <a:pt x="18" y="1563"/>
                  </a:lnTo>
                  <a:lnTo>
                    <a:pt x="30" y="1622"/>
                  </a:lnTo>
                  <a:lnTo>
                    <a:pt x="42" y="1679"/>
                  </a:lnTo>
                  <a:lnTo>
                    <a:pt x="57" y="1735"/>
                  </a:lnTo>
                  <a:lnTo>
                    <a:pt x="75" y="1791"/>
                  </a:lnTo>
                  <a:lnTo>
                    <a:pt x="93" y="1845"/>
                  </a:lnTo>
                  <a:lnTo>
                    <a:pt x="114" y="1898"/>
                  </a:lnTo>
                  <a:lnTo>
                    <a:pt x="137" y="1950"/>
                  </a:lnTo>
                  <a:lnTo>
                    <a:pt x="161" y="2002"/>
                  </a:lnTo>
                  <a:lnTo>
                    <a:pt x="188" y="2053"/>
                  </a:lnTo>
                  <a:lnTo>
                    <a:pt x="217" y="2103"/>
                  </a:lnTo>
                  <a:lnTo>
                    <a:pt x="246" y="2151"/>
                  </a:lnTo>
                  <a:lnTo>
                    <a:pt x="278" y="2200"/>
                  </a:lnTo>
                  <a:lnTo>
                    <a:pt x="310" y="2247"/>
                  </a:lnTo>
                  <a:lnTo>
                    <a:pt x="345" y="2293"/>
                  </a:lnTo>
                  <a:lnTo>
                    <a:pt x="380" y="2338"/>
                  </a:lnTo>
                  <a:lnTo>
                    <a:pt x="417" y="2383"/>
                  </a:lnTo>
                  <a:lnTo>
                    <a:pt x="456" y="2427"/>
                  </a:lnTo>
                  <a:lnTo>
                    <a:pt x="495" y="2470"/>
                  </a:lnTo>
                  <a:lnTo>
                    <a:pt x="536" y="2513"/>
                  </a:lnTo>
                  <a:lnTo>
                    <a:pt x="577" y="2554"/>
                  </a:lnTo>
                  <a:lnTo>
                    <a:pt x="620" y="2595"/>
                  </a:lnTo>
                  <a:lnTo>
                    <a:pt x="663" y="2635"/>
                  </a:lnTo>
                  <a:lnTo>
                    <a:pt x="708" y="2675"/>
                  </a:lnTo>
                  <a:lnTo>
                    <a:pt x="753" y="2713"/>
                  </a:lnTo>
                  <a:lnTo>
                    <a:pt x="799" y="2751"/>
                  </a:lnTo>
                  <a:lnTo>
                    <a:pt x="845" y="2788"/>
                  </a:lnTo>
                  <a:lnTo>
                    <a:pt x="892" y="2825"/>
                  </a:lnTo>
                  <a:lnTo>
                    <a:pt x="940" y="2861"/>
                  </a:lnTo>
                  <a:lnTo>
                    <a:pt x="1032" y="2930"/>
                  </a:lnTo>
                  <a:lnTo>
                    <a:pt x="1129" y="3006"/>
                  </a:lnTo>
                  <a:lnTo>
                    <a:pt x="1229" y="3087"/>
                  </a:lnTo>
                  <a:lnTo>
                    <a:pt x="1279" y="3131"/>
                  </a:lnTo>
                  <a:lnTo>
                    <a:pt x="1331" y="3175"/>
                  </a:lnTo>
                  <a:lnTo>
                    <a:pt x="1383" y="3221"/>
                  </a:lnTo>
                  <a:lnTo>
                    <a:pt x="1435" y="3267"/>
                  </a:lnTo>
                  <a:lnTo>
                    <a:pt x="1487" y="3316"/>
                  </a:lnTo>
                  <a:lnTo>
                    <a:pt x="1539" y="3365"/>
                  </a:lnTo>
                  <a:lnTo>
                    <a:pt x="1590" y="3415"/>
                  </a:lnTo>
                  <a:lnTo>
                    <a:pt x="1642" y="3467"/>
                  </a:lnTo>
                  <a:lnTo>
                    <a:pt x="1692" y="3520"/>
                  </a:lnTo>
                  <a:lnTo>
                    <a:pt x="1743" y="3573"/>
                  </a:lnTo>
                  <a:lnTo>
                    <a:pt x="1791" y="3628"/>
                  </a:lnTo>
                  <a:lnTo>
                    <a:pt x="1840" y="3683"/>
                  </a:lnTo>
                  <a:lnTo>
                    <a:pt x="1886" y="3740"/>
                  </a:lnTo>
                  <a:lnTo>
                    <a:pt x="1932" y="3796"/>
                  </a:lnTo>
                  <a:lnTo>
                    <a:pt x="1976" y="3854"/>
                  </a:lnTo>
                  <a:lnTo>
                    <a:pt x="2019" y="3913"/>
                  </a:lnTo>
                  <a:lnTo>
                    <a:pt x="2059" y="3972"/>
                  </a:lnTo>
                  <a:lnTo>
                    <a:pt x="2098" y="4031"/>
                  </a:lnTo>
                  <a:lnTo>
                    <a:pt x="2135" y="4091"/>
                  </a:lnTo>
                  <a:lnTo>
                    <a:pt x="2171" y="4152"/>
                  </a:lnTo>
                  <a:lnTo>
                    <a:pt x="2204" y="4213"/>
                  </a:lnTo>
                  <a:lnTo>
                    <a:pt x="2234" y="4274"/>
                  </a:lnTo>
                  <a:lnTo>
                    <a:pt x="2261" y="4337"/>
                  </a:lnTo>
                  <a:lnTo>
                    <a:pt x="2287" y="4399"/>
                  </a:lnTo>
                  <a:lnTo>
                    <a:pt x="2298" y="4430"/>
                  </a:lnTo>
                  <a:lnTo>
                    <a:pt x="2309" y="4462"/>
                  </a:lnTo>
                  <a:lnTo>
                    <a:pt x="2319" y="4493"/>
                  </a:lnTo>
                  <a:lnTo>
                    <a:pt x="2328" y="4524"/>
                  </a:lnTo>
                  <a:lnTo>
                    <a:pt x="2338" y="4493"/>
                  </a:lnTo>
                  <a:lnTo>
                    <a:pt x="2347" y="4462"/>
                  </a:lnTo>
                  <a:lnTo>
                    <a:pt x="2358" y="4430"/>
                  </a:lnTo>
                  <a:lnTo>
                    <a:pt x="2369" y="4399"/>
                  </a:lnTo>
                  <a:lnTo>
                    <a:pt x="2394" y="4337"/>
                  </a:lnTo>
                  <a:lnTo>
                    <a:pt x="2422" y="4274"/>
                  </a:lnTo>
                  <a:lnTo>
                    <a:pt x="2452" y="4213"/>
                  </a:lnTo>
                  <a:lnTo>
                    <a:pt x="2484" y="4152"/>
                  </a:lnTo>
                  <a:lnTo>
                    <a:pt x="2520" y="4091"/>
                  </a:lnTo>
                  <a:lnTo>
                    <a:pt x="2557" y="4031"/>
                  </a:lnTo>
                  <a:lnTo>
                    <a:pt x="2596" y="3972"/>
                  </a:lnTo>
                  <a:lnTo>
                    <a:pt x="2637" y="3913"/>
                  </a:lnTo>
                  <a:lnTo>
                    <a:pt x="2680" y="3854"/>
                  </a:lnTo>
                  <a:lnTo>
                    <a:pt x="2723" y="3796"/>
                  </a:lnTo>
                  <a:lnTo>
                    <a:pt x="2770" y="3740"/>
                  </a:lnTo>
                  <a:lnTo>
                    <a:pt x="2817" y="3683"/>
                  </a:lnTo>
                  <a:lnTo>
                    <a:pt x="2864" y="3628"/>
                  </a:lnTo>
                  <a:lnTo>
                    <a:pt x="2914" y="3573"/>
                  </a:lnTo>
                  <a:lnTo>
                    <a:pt x="2964" y="3520"/>
                  </a:lnTo>
                  <a:lnTo>
                    <a:pt x="3015" y="3467"/>
                  </a:lnTo>
                  <a:lnTo>
                    <a:pt x="3065" y="3415"/>
                  </a:lnTo>
                  <a:lnTo>
                    <a:pt x="3117" y="3365"/>
                  </a:lnTo>
                  <a:lnTo>
                    <a:pt x="3168" y="3316"/>
                  </a:lnTo>
                  <a:lnTo>
                    <a:pt x="3220" y="3267"/>
                  </a:lnTo>
                  <a:lnTo>
                    <a:pt x="3272" y="3221"/>
                  </a:lnTo>
                  <a:lnTo>
                    <a:pt x="3324" y="3175"/>
                  </a:lnTo>
                  <a:lnTo>
                    <a:pt x="3376" y="3131"/>
                  </a:lnTo>
                  <a:lnTo>
                    <a:pt x="3427" y="3087"/>
                  </a:lnTo>
                  <a:lnTo>
                    <a:pt x="3527" y="3006"/>
                  </a:lnTo>
                  <a:lnTo>
                    <a:pt x="3623" y="2930"/>
                  </a:lnTo>
                  <a:lnTo>
                    <a:pt x="3716" y="2861"/>
                  </a:lnTo>
                  <a:lnTo>
                    <a:pt x="3763" y="2825"/>
                  </a:lnTo>
                  <a:lnTo>
                    <a:pt x="3810" y="2788"/>
                  </a:lnTo>
                  <a:lnTo>
                    <a:pt x="3858" y="2751"/>
                  </a:lnTo>
                  <a:lnTo>
                    <a:pt x="3903" y="2713"/>
                  </a:lnTo>
                  <a:lnTo>
                    <a:pt x="3948" y="2675"/>
                  </a:lnTo>
                  <a:lnTo>
                    <a:pt x="3993" y="2635"/>
                  </a:lnTo>
                  <a:lnTo>
                    <a:pt x="4037" y="2595"/>
                  </a:lnTo>
                  <a:lnTo>
                    <a:pt x="4078" y="2554"/>
                  </a:lnTo>
                  <a:lnTo>
                    <a:pt x="4120" y="2513"/>
                  </a:lnTo>
                  <a:lnTo>
                    <a:pt x="4160" y="2470"/>
                  </a:lnTo>
                  <a:lnTo>
                    <a:pt x="4201" y="2427"/>
                  </a:lnTo>
                  <a:lnTo>
                    <a:pt x="4239" y="2383"/>
                  </a:lnTo>
                  <a:lnTo>
                    <a:pt x="4276" y="2338"/>
                  </a:lnTo>
                  <a:lnTo>
                    <a:pt x="4311" y="2293"/>
                  </a:lnTo>
                  <a:lnTo>
                    <a:pt x="4345" y="2247"/>
                  </a:lnTo>
                  <a:lnTo>
                    <a:pt x="4378" y="2200"/>
                  </a:lnTo>
                  <a:lnTo>
                    <a:pt x="4410" y="2151"/>
                  </a:lnTo>
                  <a:lnTo>
                    <a:pt x="4439" y="2103"/>
                  </a:lnTo>
                  <a:lnTo>
                    <a:pt x="4468" y="2053"/>
                  </a:lnTo>
                  <a:lnTo>
                    <a:pt x="4494" y="2002"/>
                  </a:lnTo>
                  <a:lnTo>
                    <a:pt x="4519" y="1950"/>
                  </a:lnTo>
                  <a:lnTo>
                    <a:pt x="4542" y="1898"/>
                  </a:lnTo>
                  <a:lnTo>
                    <a:pt x="4562" y="1845"/>
                  </a:lnTo>
                  <a:lnTo>
                    <a:pt x="4581" y="1791"/>
                  </a:lnTo>
                  <a:lnTo>
                    <a:pt x="4598" y="1735"/>
                  </a:lnTo>
                  <a:lnTo>
                    <a:pt x="4613" y="1679"/>
                  </a:lnTo>
                  <a:lnTo>
                    <a:pt x="4626" y="1622"/>
                  </a:lnTo>
                  <a:lnTo>
                    <a:pt x="4636" y="1563"/>
                  </a:lnTo>
                  <a:lnTo>
                    <a:pt x="4646" y="1504"/>
                  </a:lnTo>
                  <a:lnTo>
                    <a:pt x="4651" y="1444"/>
                  </a:lnTo>
                  <a:lnTo>
                    <a:pt x="4655" y="1383"/>
                  </a:lnTo>
                  <a:lnTo>
                    <a:pt x="4656" y="1321"/>
                  </a:lnTo>
                  <a:lnTo>
                    <a:pt x="4656" y="1287"/>
                  </a:lnTo>
                  <a:lnTo>
                    <a:pt x="4655" y="1252"/>
                  </a:lnTo>
                  <a:lnTo>
                    <a:pt x="4653" y="1219"/>
                  </a:lnTo>
                  <a:lnTo>
                    <a:pt x="4649" y="1185"/>
                  </a:lnTo>
                  <a:lnTo>
                    <a:pt x="4646" y="1153"/>
                  </a:lnTo>
                  <a:lnTo>
                    <a:pt x="4641" y="1120"/>
                  </a:lnTo>
                  <a:lnTo>
                    <a:pt x="4635" y="1087"/>
                  </a:lnTo>
                  <a:lnTo>
                    <a:pt x="4629" y="1055"/>
                  </a:lnTo>
                  <a:lnTo>
                    <a:pt x="4623" y="1023"/>
                  </a:lnTo>
                  <a:lnTo>
                    <a:pt x="4614" y="990"/>
                  </a:lnTo>
                  <a:lnTo>
                    <a:pt x="4606" y="959"/>
                  </a:lnTo>
                  <a:lnTo>
                    <a:pt x="4597" y="928"/>
                  </a:lnTo>
                  <a:lnTo>
                    <a:pt x="4587" y="897"/>
                  </a:lnTo>
                  <a:lnTo>
                    <a:pt x="4576" y="867"/>
                  </a:lnTo>
                  <a:lnTo>
                    <a:pt x="4565" y="837"/>
                  </a:lnTo>
                  <a:lnTo>
                    <a:pt x="4552" y="807"/>
                  </a:lnTo>
                  <a:lnTo>
                    <a:pt x="4539" y="777"/>
                  </a:lnTo>
                  <a:lnTo>
                    <a:pt x="4527" y="748"/>
                  </a:lnTo>
                  <a:lnTo>
                    <a:pt x="4512" y="719"/>
                  </a:lnTo>
                  <a:lnTo>
                    <a:pt x="4497" y="691"/>
                  </a:lnTo>
                  <a:lnTo>
                    <a:pt x="4482" y="663"/>
                  </a:lnTo>
                  <a:lnTo>
                    <a:pt x="4465" y="636"/>
                  </a:lnTo>
                  <a:lnTo>
                    <a:pt x="4448" y="609"/>
                  </a:lnTo>
                  <a:lnTo>
                    <a:pt x="4431" y="582"/>
                  </a:lnTo>
                  <a:lnTo>
                    <a:pt x="4412" y="556"/>
                  </a:lnTo>
                  <a:lnTo>
                    <a:pt x="4394" y="530"/>
                  </a:lnTo>
                  <a:lnTo>
                    <a:pt x="4374" y="505"/>
                  </a:lnTo>
                  <a:lnTo>
                    <a:pt x="4355" y="481"/>
                  </a:lnTo>
                  <a:lnTo>
                    <a:pt x="4334" y="457"/>
                  </a:lnTo>
                  <a:lnTo>
                    <a:pt x="4313" y="432"/>
                  </a:lnTo>
                  <a:lnTo>
                    <a:pt x="4291" y="409"/>
                  </a:lnTo>
                  <a:lnTo>
                    <a:pt x="4269" y="386"/>
                  </a:lnTo>
                  <a:lnTo>
                    <a:pt x="4247" y="364"/>
                  </a:lnTo>
                  <a:lnTo>
                    <a:pt x="4224" y="343"/>
                  </a:lnTo>
                  <a:lnTo>
                    <a:pt x="4200" y="321"/>
                  </a:lnTo>
                  <a:lnTo>
                    <a:pt x="4175" y="302"/>
                  </a:lnTo>
                  <a:lnTo>
                    <a:pt x="4151" y="281"/>
                  </a:lnTo>
                  <a:lnTo>
                    <a:pt x="4126" y="262"/>
                  </a:lnTo>
                  <a:lnTo>
                    <a:pt x="4100" y="243"/>
                  </a:lnTo>
                  <a:lnTo>
                    <a:pt x="4074" y="225"/>
                  </a:lnTo>
                  <a:lnTo>
                    <a:pt x="4047" y="208"/>
                  </a:lnTo>
                  <a:lnTo>
                    <a:pt x="4021" y="191"/>
                  </a:lnTo>
                  <a:lnTo>
                    <a:pt x="3993" y="175"/>
                  </a:lnTo>
                  <a:lnTo>
                    <a:pt x="3965" y="158"/>
                  </a:lnTo>
                  <a:lnTo>
                    <a:pt x="3936" y="145"/>
                  </a:lnTo>
                  <a:lnTo>
                    <a:pt x="3907" y="130"/>
                  </a:lnTo>
                  <a:lnTo>
                    <a:pt x="3879" y="117"/>
                  </a:lnTo>
                  <a:lnTo>
                    <a:pt x="3850" y="103"/>
                  </a:lnTo>
                  <a:lnTo>
                    <a:pt x="3820" y="91"/>
                  </a:lnTo>
                  <a:lnTo>
                    <a:pt x="3790" y="80"/>
                  </a:lnTo>
                  <a:lnTo>
                    <a:pt x="3758" y="70"/>
                  </a:lnTo>
                  <a:lnTo>
                    <a:pt x="3728" y="59"/>
                  </a:lnTo>
                  <a:lnTo>
                    <a:pt x="3697" y="50"/>
                  </a:lnTo>
                  <a:lnTo>
                    <a:pt x="3665" y="42"/>
                  </a:lnTo>
                  <a:lnTo>
                    <a:pt x="3634" y="34"/>
                  </a:lnTo>
                  <a:lnTo>
                    <a:pt x="3601" y="27"/>
                  </a:lnTo>
                  <a:lnTo>
                    <a:pt x="3569" y="20"/>
                  </a:lnTo>
                  <a:lnTo>
                    <a:pt x="3537" y="15"/>
                  </a:lnTo>
                  <a:lnTo>
                    <a:pt x="3503" y="11"/>
                  </a:lnTo>
                  <a:lnTo>
                    <a:pt x="3470" y="6"/>
                  </a:lnTo>
                  <a:lnTo>
                    <a:pt x="3437" y="4"/>
                  </a:lnTo>
                  <a:lnTo>
                    <a:pt x="3403" y="1"/>
                  </a:lnTo>
                  <a:lnTo>
                    <a:pt x="3369" y="0"/>
                  </a:lnTo>
                  <a:lnTo>
                    <a:pt x="3336" y="0"/>
                  </a:lnTo>
                  <a:close/>
                </a:path>
              </a:pathLst>
            </a:custGeom>
            <a:solidFill>
              <a:schemeClr val="bg1"/>
            </a:solidFill>
            <a:ln>
              <a:noFill/>
            </a:ln>
          </p:spPr>
          <p:txBody>
            <a:bodyPr/>
            <a:lstStyle/>
            <a:p>
              <a:endParaRPr lang="zh-CN" altLang="en-US"/>
            </a:p>
          </p:txBody>
        </p:sp>
      </p:grpSp>
      <p:grpSp>
        <p:nvGrpSpPr>
          <p:cNvPr id="44" name="组合 43"/>
          <p:cNvGrpSpPr/>
          <p:nvPr/>
        </p:nvGrpSpPr>
        <p:grpSpPr>
          <a:xfrm>
            <a:off x="6602044" y="3149599"/>
            <a:ext cx="1826653" cy="2888615"/>
            <a:chOff x="4189044" y="3149599"/>
            <a:chExt cx="1826653" cy="2888615"/>
          </a:xfrm>
        </p:grpSpPr>
        <p:sp>
          <p:nvSpPr>
            <p:cNvPr id="45" name="椭圆 44"/>
            <p:cNvSpPr/>
            <p:nvPr/>
          </p:nvSpPr>
          <p:spPr>
            <a:xfrm>
              <a:off x="4189044" y="3149599"/>
              <a:ext cx="1826653" cy="1826653"/>
            </a:xfrm>
            <a:prstGeom prst="ellipse">
              <a:avLst/>
            </a:prstGeom>
            <a:solidFill>
              <a:srgbClr val="B13528"/>
            </a:solidFill>
            <a:ln w="76200">
              <a:solidFill>
                <a:srgbClr val="E6E7E8"/>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800" dirty="0">
                <a:latin typeface="Impact" panose="020B0806030902050204" pitchFamily="34" charset="0"/>
              </a:endParaRPr>
            </a:p>
          </p:txBody>
        </p:sp>
        <p:sp>
          <p:nvSpPr>
            <p:cNvPr id="46" name="矩形 45"/>
            <p:cNvSpPr/>
            <p:nvPr/>
          </p:nvSpPr>
          <p:spPr>
            <a:xfrm>
              <a:off x="4311599" y="5116194"/>
              <a:ext cx="1605280" cy="922020"/>
            </a:xfrm>
            <a:prstGeom prst="rect">
              <a:avLst/>
            </a:prstGeom>
          </p:spPr>
          <p:txBody>
            <a:bodyPr wrap="square">
              <a:spAutoFit/>
            </a:bodyPr>
            <a:lstStyle/>
            <a:p>
              <a:pPr marL="0" lvl="1"/>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sym typeface="+mn-ea"/>
                </a:rPr>
                <a:t>与三级医院不同的工作机制、合作机制</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7" name="矩形 46"/>
            <p:cNvSpPr/>
            <p:nvPr/>
          </p:nvSpPr>
          <p:spPr>
            <a:xfrm>
              <a:off x="4498062" y="4269271"/>
              <a:ext cx="1210588" cy="400110"/>
            </a:xfrm>
            <a:prstGeom prst="rect">
              <a:avLst/>
            </a:prstGeom>
          </p:spPr>
          <p:txBody>
            <a:bodyPr wrap="none">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机制准备</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cxnSp>
          <p:nvCxnSpPr>
            <p:cNvPr id="48" name="直接连接符 47"/>
            <p:cNvCxnSpPr/>
            <p:nvPr/>
          </p:nvCxnSpPr>
          <p:spPr>
            <a:xfrm>
              <a:off x="4446179" y="4269271"/>
              <a:ext cx="1315882" cy="0"/>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grpSp>
      <p:grpSp>
        <p:nvGrpSpPr>
          <p:cNvPr id="50" name="组合 49"/>
          <p:cNvGrpSpPr/>
          <p:nvPr/>
        </p:nvGrpSpPr>
        <p:grpSpPr>
          <a:xfrm>
            <a:off x="9432188" y="3149599"/>
            <a:ext cx="2475230" cy="2888615"/>
            <a:chOff x="4189044" y="3149599"/>
            <a:chExt cx="2475230" cy="2888615"/>
          </a:xfrm>
        </p:grpSpPr>
        <p:sp>
          <p:nvSpPr>
            <p:cNvPr id="51" name="椭圆 50"/>
            <p:cNvSpPr/>
            <p:nvPr/>
          </p:nvSpPr>
          <p:spPr>
            <a:xfrm>
              <a:off x="4189044" y="3149599"/>
              <a:ext cx="1826653" cy="1826653"/>
            </a:xfrm>
            <a:prstGeom prst="ellipse">
              <a:avLst/>
            </a:prstGeom>
            <a:solidFill>
              <a:schemeClr val="tx1">
                <a:lumMod val="75000"/>
                <a:lumOff val="25000"/>
              </a:schemeClr>
            </a:solidFill>
            <a:ln w="76200">
              <a:solidFill>
                <a:srgbClr val="E6E7E8"/>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800" dirty="0">
                <a:latin typeface="Impact" panose="020B0806030902050204" pitchFamily="34" charset="0"/>
              </a:endParaRPr>
            </a:p>
          </p:txBody>
        </p:sp>
        <p:sp>
          <p:nvSpPr>
            <p:cNvPr id="52" name="矩形 51"/>
            <p:cNvSpPr/>
            <p:nvPr/>
          </p:nvSpPr>
          <p:spPr>
            <a:xfrm>
              <a:off x="4311599" y="5116194"/>
              <a:ext cx="2352675" cy="922020"/>
            </a:xfrm>
            <a:prstGeom prst="rect">
              <a:avLst/>
            </a:prstGeom>
          </p:spPr>
          <p:txBody>
            <a:bodyPr wrap="square">
              <a:spAutoFit/>
            </a:bodyPr>
            <a:lstStyle/>
            <a:p>
              <a:pPr marL="0" lvl="1"/>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sym typeface="+mn-ea"/>
                </a:rPr>
                <a:t>围绕社区工作重点</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a:p>
              <a:pPr marL="0" lvl="1"/>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sym typeface="+mn-ea"/>
                </a:rPr>
                <a:t>二级预防</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marL="0" lvl="1"/>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sym typeface="+mn-ea"/>
                </a:rPr>
                <a:t>疾病筛查与一级预防</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3" name="矩形 52"/>
            <p:cNvSpPr/>
            <p:nvPr/>
          </p:nvSpPr>
          <p:spPr>
            <a:xfrm>
              <a:off x="4498062" y="4269271"/>
              <a:ext cx="1210588" cy="400110"/>
            </a:xfrm>
            <a:prstGeom prst="rect">
              <a:avLst/>
            </a:prstGeom>
          </p:spPr>
          <p:txBody>
            <a:bodyPr wrap="none">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技术准备</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cxnSp>
          <p:nvCxnSpPr>
            <p:cNvPr id="54" name="直接连接符 53"/>
            <p:cNvCxnSpPr/>
            <p:nvPr/>
          </p:nvCxnSpPr>
          <p:spPr>
            <a:xfrm>
              <a:off x="4446179" y="4269271"/>
              <a:ext cx="1315882" cy="0"/>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grpSp>
      <p:sp>
        <p:nvSpPr>
          <p:cNvPr id="58" name="Freeform 21"/>
          <p:cNvSpPr>
            <a:spLocks noEditPoints="1"/>
          </p:cNvSpPr>
          <p:nvPr/>
        </p:nvSpPr>
        <p:spPr bwMode="auto">
          <a:xfrm>
            <a:off x="7180208" y="3417668"/>
            <a:ext cx="670323" cy="673105"/>
          </a:xfrm>
          <a:custGeom>
            <a:avLst/>
            <a:gdLst>
              <a:gd name="T0" fmla="*/ 198 w 201"/>
              <a:gd name="T1" fmla="*/ 35 h 202"/>
              <a:gd name="T2" fmla="*/ 188 w 201"/>
              <a:gd name="T3" fmla="*/ 44 h 202"/>
              <a:gd name="T4" fmla="*/ 157 w 201"/>
              <a:gd name="T5" fmla="*/ 13 h 202"/>
              <a:gd name="T6" fmla="*/ 167 w 201"/>
              <a:gd name="T7" fmla="*/ 4 h 202"/>
              <a:gd name="T8" fmla="*/ 179 w 201"/>
              <a:gd name="T9" fmla="*/ 3 h 202"/>
              <a:gd name="T10" fmla="*/ 198 w 201"/>
              <a:gd name="T11" fmla="*/ 23 h 202"/>
              <a:gd name="T12" fmla="*/ 198 w 201"/>
              <a:gd name="T13" fmla="*/ 35 h 202"/>
              <a:gd name="T14" fmla="*/ 115 w 201"/>
              <a:gd name="T15" fmla="*/ 117 h 202"/>
              <a:gd name="T16" fmla="*/ 84 w 201"/>
              <a:gd name="T17" fmla="*/ 86 h 202"/>
              <a:gd name="T18" fmla="*/ 153 w 201"/>
              <a:gd name="T19" fmla="*/ 18 h 202"/>
              <a:gd name="T20" fmla="*/ 184 w 201"/>
              <a:gd name="T21" fmla="*/ 49 h 202"/>
              <a:gd name="T22" fmla="*/ 115 w 201"/>
              <a:gd name="T23" fmla="*/ 117 h 202"/>
              <a:gd name="T24" fmla="*/ 111 w 201"/>
              <a:gd name="T25" fmla="*/ 121 h 202"/>
              <a:gd name="T26" fmla="*/ 67 w 201"/>
              <a:gd name="T27" fmla="*/ 133 h 202"/>
              <a:gd name="T28" fmla="*/ 80 w 201"/>
              <a:gd name="T29" fmla="*/ 90 h 202"/>
              <a:gd name="T30" fmla="*/ 111 w 201"/>
              <a:gd name="T31" fmla="*/ 121 h 202"/>
              <a:gd name="T32" fmla="*/ 39 w 201"/>
              <a:gd name="T33" fmla="*/ 26 h 202"/>
              <a:gd name="T34" fmla="*/ 20 w 201"/>
              <a:gd name="T35" fmla="*/ 45 h 202"/>
              <a:gd name="T36" fmla="*/ 20 w 201"/>
              <a:gd name="T37" fmla="*/ 162 h 202"/>
              <a:gd name="T38" fmla="*/ 39 w 201"/>
              <a:gd name="T39" fmla="*/ 182 h 202"/>
              <a:gd name="T40" fmla="*/ 156 w 201"/>
              <a:gd name="T41" fmla="*/ 182 h 202"/>
              <a:gd name="T42" fmla="*/ 176 w 201"/>
              <a:gd name="T43" fmla="*/ 162 h 202"/>
              <a:gd name="T44" fmla="*/ 176 w 201"/>
              <a:gd name="T45" fmla="*/ 85 h 202"/>
              <a:gd name="T46" fmla="*/ 196 w 201"/>
              <a:gd name="T47" fmla="*/ 66 h 202"/>
              <a:gd name="T48" fmla="*/ 196 w 201"/>
              <a:gd name="T49" fmla="*/ 169 h 202"/>
              <a:gd name="T50" fmla="*/ 163 w 201"/>
              <a:gd name="T51" fmla="*/ 202 h 202"/>
              <a:gd name="T52" fmla="*/ 32 w 201"/>
              <a:gd name="T53" fmla="*/ 202 h 202"/>
              <a:gd name="T54" fmla="*/ 0 w 201"/>
              <a:gd name="T55" fmla="*/ 169 h 202"/>
              <a:gd name="T56" fmla="*/ 0 w 201"/>
              <a:gd name="T57" fmla="*/ 40 h 202"/>
              <a:gd name="T58" fmla="*/ 32 w 201"/>
              <a:gd name="T59" fmla="*/ 6 h 202"/>
              <a:gd name="T60" fmla="*/ 136 w 201"/>
              <a:gd name="T61" fmla="*/ 6 h 202"/>
              <a:gd name="T62" fmla="*/ 116 w 201"/>
              <a:gd name="T63" fmla="*/ 26 h 202"/>
              <a:gd name="T64" fmla="*/ 39 w 201"/>
              <a:gd name="T65" fmla="*/ 26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1" h="202">
                <a:moveTo>
                  <a:pt x="198" y="35"/>
                </a:moveTo>
                <a:cubicBezTo>
                  <a:pt x="188" y="44"/>
                  <a:pt x="188" y="44"/>
                  <a:pt x="188" y="44"/>
                </a:cubicBezTo>
                <a:cubicBezTo>
                  <a:pt x="157" y="13"/>
                  <a:pt x="157" y="13"/>
                  <a:pt x="157" y="13"/>
                </a:cubicBezTo>
                <a:cubicBezTo>
                  <a:pt x="167" y="4"/>
                  <a:pt x="167" y="4"/>
                  <a:pt x="167" y="4"/>
                </a:cubicBezTo>
                <a:cubicBezTo>
                  <a:pt x="170" y="0"/>
                  <a:pt x="175" y="0"/>
                  <a:pt x="179" y="3"/>
                </a:cubicBezTo>
                <a:cubicBezTo>
                  <a:pt x="198" y="23"/>
                  <a:pt x="198" y="23"/>
                  <a:pt x="198" y="23"/>
                </a:cubicBezTo>
                <a:cubicBezTo>
                  <a:pt x="201" y="26"/>
                  <a:pt x="201" y="31"/>
                  <a:pt x="198" y="35"/>
                </a:cubicBezTo>
                <a:close/>
                <a:moveTo>
                  <a:pt x="115" y="117"/>
                </a:moveTo>
                <a:cubicBezTo>
                  <a:pt x="84" y="86"/>
                  <a:pt x="84" y="86"/>
                  <a:pt x="84" y="86"/>
                </a:cubicBezTo>
                <a:cubicBezTo>
                  <a:pt x="153" y="18"/>
                  <a:pt x="153" y="18"/>
                  <a:pt x="153" y="18"/>
                </a:cubicBezTo>
                <a:cubicBezTo>
                  <a:pt x="184" y="49"/>
                  <a:pt x="184" y="49"/>
                  <a:pt x="184" y="49"/>
                </a:cubicBezTo>
                <a:lnTo>
                  <a:pt x="115" y="117"/>
                </a:lnTo>
                <a:close/>
                <a:moveTo>
                  <a:pt x="111" y="121"/>
                </a:moveTo>
                <a:cubicBezTo>
                  <a:pt x="67" y="133"/>
                  <a:pt x="67" y="133"/>
                  <a:pt x="67" y="133"/>
                </a:cubicBezTo>
                <a:cubicBezTo>
                  <a:pt x="80" y="90"/>
                  <a:pt x="80" y="90"/>
                  <a:pt x="80" y="90"/>
                </a:cubicBezTo>
                <a:lnTo>
                  <a:pt x="111" y="121"/>
                </a:lnTo>
                <a:close/>
                <a:moveTo>
                  <a:pt x="39" y="26"/>
                </a:moveTo>
                <a:cubicBezTo>
                  <a:pt x="28" y="26"/>
                  <a:pt x="20" y="34"/>
                  <a:pt x="20" y="45"/>
                </a:cubicBezTo>
                <a:cubicBezTo>
                  <a:pt x="20" y="162"/>
                  <a:pt x="20" y="162"/>
                  <a:pt x="20" y="162"/>
                </a:cubicBezTo>
                <a:cubicBezTo>
                  <a:pt x="20" y="173"/>
                  <a:pt x="28" y="182"/>
                  <a:pt x="39" y="182"/>
                </a:cubicBezTo>
                <a:cubicBezTo>
                  <a:pt x="156" y="182"/>
                  <a:pt x="156" y="182"/>
                  <a:pt x="156" y="182"/>
                </a:cubicBezTo>
                <a:cubicBezTo>
                  <a:pt x="167" y="182"/>
                  <a:pt x="176" y="173"/>
                  <a:pt x="176" y="162"/>
                </a:cubicBezTo>
                <a:cubicBezTo>
                  <a:pt x="176" y="85"/>
                  <a:pt x="176" y="85"/>
                  <a:pt x="176" y="85"/>
                </a:cubicBezTo>
                <a:cubicBezTo>
                  <a:pt x="196" y="66"/>
                  <a:pt x="196" y="66"/>
                  <a:pt x="196" y="66"/>
                </a:cubicBezTo>
                <a:cubicBezTo>
                  <a:pt x="196" y="169"/>
                  <a:pt x="196" y="169"/>
                  <a:pt x="196" y="169"/>
                </a:cubicBezTo>
                <a:cubicBezTo>
                  <a:pt x="196" y="187"/>
                  <a:pt x="181" y="202"/>
                  <a:pt x="163" y="202"/>
                </a:cubicBezTo>
                <a:cubicBezTo>
                  <a:pt x="32" y="202"/>
                  <a:pt x="32" y="202"/>
                  <a:pt x="32" y="202"/>
                </a:cubicBezTo>
                <a:cubicBezTo>
                  <a:pt x="14" y="202"/>
                  <a:pt x="0" y="187"/>
                  <a:pt x="0" y="169"/>
                </a:cubicBezTo>
                <a:cubicBezTo>
                  <a:pt x="0" y="40"/>
                  <a:pt x="0" y="40"/>
                  <a:pt x="0" y="40"/>
                </a:cubicBezTo>
                <a:cubicBezTo>
                  <a:pt x="0" y="22"/>
                  <a:pt x="14" y="6"/>
                  <a:pt x="32" y="6"/>
                </a:cubicBezTo>
                <a:cubicBezTo>
                  <a:pt x="136" y="6"/>
                  <a:pt x="136" y="6"/>
                  <a:pt x="136" y="6"/>
                </a:cubicBezTo>
                <a:cubicBezTo>
                  <a:pt x="116" y="26"/>
                  <a:pt x="116" y="26"/>
                  <a:pt x="116" y="26"/>
                </a:cubicBezTo>
                <a:lnTo>
                  <a:pt x="39" y="26"/>
                </a:lnTo>
                <a:close/>
              </a:path>
            </a:pathLst>
          </a:custGeom>
          <a:solidFill>
            <a:schemeClr val="bg1"/>
          </a:solidFill>
          <a:ln w="12700">
            <a:solidFill>
              <a:srgbClr val="FFFDF8"/>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Freeform 25"/>
          <p:cNvSpPr>
            <a:spLocks noEditPoints="1"/>
          </p:cNvSpPr>
          <p:nvPr/>
        </p:nvSpPr>
        <p:spPr bwMode="auto">
          <a:xfrm>
            <a:off x="10026921" y="3417668"/>
            <a:ext cx="698229" cy="699693"/>
          </a:xfrm>
          <a:custGeom>
            <a:avLst/>
            <a:gdLst>
              <a:gd name="T0" fmla="*/ 186 w 199"/>
              <a:gd name="T1" fmla="*/ 80 h 200"/>
              <a:gd name="T2" fmla="*/ 170 w 199"/>
              <a:gd name="T3" fmla="*/ 80 h 200"/>
              <a:gd name="T4" fmla="*/ 163 w 199"/>
              <a:gd name="T5" fmla="*/ 64 h 200"/>
              <a:gd name="T6" fmla="*/ 175 w 199"/>
              <a:gd name="T7" fmla="*/ 52 h 200"/>
              <a:gd name="T8" fmla="*/ 175 w 199"/>
              <a:gd name="T9" fmla="*/ 33 h 200"/>
              <a:gd name="T10" fmla="*/ 165 w 199"/>
              <a:gd name="T11" fmla="*/ 24 h 200"/>
              <a:gd name="T12" fmla="*/ 146 w 199"/>
              <a:gd name="T13" fmla="*/ 24 h 200"/>
              <a:gd name="T14" fmla="*/ 135 w 199"/>
              <a:gd name="T15" fmla="*/ 36 h 200"/>
              <a:gd name="T16" fmla="*/ 120 w 199"/>
              <a:gd name="T17" fmla="*/ 30 h 200"/>
              <a:gd name="T18" fmla="*/ 120 w 199"/>
              <a:gd name="T19" fmla="*/ 13 h 200"/>
              <a:gd name="T20" fmla="*/ 106 w 199"/>
              <a:gd name="T21" fmla="*/ 0 h 200"/>
              <a:gd name="T22" fmla="*/ 93 w 199"/>
              <a:gd name="T23" fmla="*/ 0 h 200"/>
              <a:gd name="T24" fmla="*/ 80 w 199"/>
              <a:gd name="T25" fmla="*/ 13 h 200"/>
              <a:gd name="T26" fmla="*/ 80 w 199"/>
              <a:gd name="T27" fmla="*/ 30 h 200"/>
              <a:gd name="T28" fmla="*/ 64 w 199"/>
              <a:gd name="T29" fmla="*/ 36 h 200"/>
              <a:gd name="T30" fmla="*/ 52 w 199"/>
              <a:gd name="T31" fmla="*/ 24 h 200"/>
              <a:gd name="T32" fmla="*/ 33 w 199"/>
              <a:gd name="T33" fmla="*/ 24 h 200"/>
              <a:gd name="T34" fmla="*/ 24 w 199"/>
              <a:gd name="T35" fmla="*/ 33 h 200"/>
              <a:gd name="T36" fmla="*/ 24 w 199"/>
              <a:gd name="T37" fmla="*/ 52 h 200"/>
              <a:gd name="T38" fmla="*/ 36 w 199"/>
              <a:gd name="T39" fmla="*/ 64 h 200"/>
              <a:gd name="T40" fmla="*/ 29 w 199"/>
              <a:gd name="T41" fmla="*/ 80 h 200"/>
              <a:gd name="T42" fmla="*/ 13 w 199"/>
              <a:gd name="T43" fmla="*/ 80 h 200"/>
              <a:gd name="T44" fmla="*/ 0 w 199"/>
              <a:gd name="T45" fmla="*/ 93 h 200"/>
              <a:gd name="T46" fmla="*/ 0 w 199"/>
              <a:gd name="T47" fmla="*/ 107 h 200"/>
              <a:gd name="T48" fmla="*/ 13 w 199"/>
              <a:gd name="T49" fmla="*/ 120 h 200"/>
              <a:gd name="T50" fmla="*/ 29 w 199"/>
              <a:gd name="T51" fmla="*/ 120 h 200"/>
              <a:gd name="T52" fmla="*/ 35 w 199"/>
              <a:gd name="T53" fmla="*/ 135 h 200"/>
              <a:gd name="T54" fmla="*/ 24 w 199"/>
              <a:gd name="T55" fmla="*/ 147 h 200"/>
              <a:gd name="T56" fmla="*/ 24 w 199"/>
              <a:gd name="T57" fmla="*/ 166 h 200"/>
              <a:gd name="T58" fmla="*/ 33 w 199"/>
              <a:gd name="T59" fmla="*/ 175 h 200"/>
              <a:gd name="T60" fmla="*/ 52 w 199"/>
              <a:gd name="T61" fmla="*/ 175 h 200"/>
              <a:gd name="T62" fmla="*/ 63 w 199"/>
              <a:gd name="T63" fmla="*/ 163 h 200"/>
              <a:gd name="T64" fmla="*/ 80 w 199"/>
              <a:gd name="T65" fmla="*/ 170 h 200"/>
              <a:gd name="T66" fmla="*/ 80 w 199"/>
              <a:gd name="T67" fmla="*/ 186 h 200"/>
              <a:gd name="T68" fmla="*/ 93 w 199"/>
              <a:gd name="T69" fmla="*/ 200 h 200"/>
              <a:gd name="T70" fmla="*/ 106 w 199"/>
              <a:gd name="T71" fmla="*/ 200 h 200"/>
              <a:gd name="T72" fmla="*/ 120 w 199"/>
              <a:gd name="T73" fmla="*/ 186 h 200"/>
              <a:gd name="T74" fmla="*/ 120 w 199"/>
              <a:gd name="T75" fmla="*/ 170 h 200"/>
              <a:gd name="T76" fmla="*/ 135 w 199"/>
              <a:gd name="T77" fmla="*/ 164 h 200"/>
              <a:gd name="T78" fmla="*/ 146 w 199"/>
              <a:gd name="T79" fmla="*/ 175 h 200"/>
              <a:gd name="T80" fmla="*/ 165 w 199"/>
              <a:gd name="T81" fmla="*/ 175 h 200"/>
              <a:gd name="T82" fmla="*/ 175 w 199"/>
              <a:gd name="T83" fmla="*/ 166 h 200"/>
              <a:gd name="T84" fmla="*/ 175 w 199"/>
              <a:gd name="T85" fmla="*/ 147 h 200"/>
              <a:gd name="T86" fmla="*/ 163 w 199"/>
              <a:gd name="T87" fmla="*/ 135 h 200"/>
              <a:gd name="T88" fmla="*/ 170 w 199"/>
              <a:gd name="T89" fmla="*/ 120 h 200"/>
              <a:gd name="T90" fmla="*/ 186 w 199"/>
              <a:gd name="T91" fmla="*/ 120 h 200"/>
              <a:gd name="T92" fmla="*/ 199 w 199"/>
              <a:gd name="T93" fmla="*/ 107 h 200"/>
              <a:gd name="T94" fmla="*/ 199 w 199"/>
              <a:gd name="T95" fmla="*/ 93 h 200"/>
              <a:gd name="T96" fmla="*/ 186 w 199"/>
              <a:gd name="T97" fmla="*/ 80 h 200"/>
              <a:gd name="T98" fmla="*/ 100 w 199"/>
              <a:gd name="T99" fmla="*/ 140 h 200"/>
              <a:gd name="T100" fmla="*/ 60 w 199"/>
              <a:gd name="T101" fmla="*/ 100 h 200"/>
              <a:gd name="T102" fmla="*/ 100 w 199"/>
              <a:gd name="T103" fmla="*/ 60 h 200"/>
              <a:gd name="T104" fmla="*/ 139 w 199"/>
              <a:gd name="T105" fmla="*/ 100 h 200"/>
              <a:gd name="T106" fmla="*/ 100 w 199"/>
              <a:gd name="T107" fmla="*/ 140 h 200"/>
              <a:gd name="T108" fmla="*/ 100 w 199"/>
              <a:gd name="T109" fmla="*/ 80 h 200"/>
              <a:gd name="T110" fmla="*/ 80 w 199"/>
              <a:gd name="T111" fmla="*/ 100 h 200"/>
              <a:gd name="T112" fmla="*/ 100 w 199"/>
              <a:gd name="T113" fmla="*/ 120 h 200"/>
              <a:gd name="T114" fmla="*/ 120 w 199"/>
              <a:gd name="T115" fmla="*/ 100 h 200"/>
              <a:gd name="T116" fmla="*/ 100 w 199"/>
              <a:gd name="T117" fmla="*/ 8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9" h="200">
                <a:moveTo>
                  <a:pt x="186" y="80"/>
                </a:moveTo>
                <a:cubicBezTo>
                  <a:pt x="170" y="80"/>
                  <a:pt x="170" y="80"/>
                  <a:pt x="170" y="80"/>
                </a:cubicBezTo>
                <a:cubicBezTo>
                  <a:pt x="168" y="74"/>
                  <a:pt x="166" y="69"/>
                  <a:pt x="163" y="64"/>
                </a:cubicBezTo>
                <a:cubicBezTo>
                  <a:pt x="175" y="52"/>
                  <a:pt x="175" y="52"/>
                  <a:pt x="175" y="52"/>
                </a:cubicBezTo>
                <a:cubicBezTo>
                  <a:pt x="180" y="47"/>
                  <a:pt x="180" y="38"/>
                  <a:pt x="175" y="33"/>
                </a:cubicBezTo>
                <a:cubicBezTo>
                  <a:pt x="165" y="24"/>
                  <a:pt x="165" y="24"/>
                  <a:pt x="165" y="24"/>
                </a:cubicBezTo>
                <a:cubicBezTo>
                  <a:pt x="160" y="19"/>
                  <a:pt x="152" y="19"/>
                  <a:pt x="146" y="24"/>
                </a:cubicBezTo>
                <a:cubicBezTo>
                  <a:pt x="135" y="36"/>
                  <a:pt x="135" y="36"/>
                  <a:pt x="135" y="36"/>
                </a:cubicBezTo>
                <a:cubicBezTo>
                  <a:pt x="130" y="33"/>
                  <a:pt x="125" y="31"/>
                  <a:pt x="120" y="30"/>
                </a:cubicBezTo>
                <a:cubicBezTo>
                  <a:pt x="120" y="13"/>
                  <a:pt x="120" y="13"/>
                  <a:pt x="120" y="13"/>
                </a:cubicBezTo>
                <a:cubicBezTo>
                  <a:pt x="120" y="6"/>
                  <a:pt x="114" y="0"/>
                  <a:pt x="106" y="0"/>
                </a:cubicBezTo>
                <a:cubicBezTo>
                  <a:pt x="93" y="0"/>
                  <a:pt x="93" y="0"/>
                  <a:pt x="93" y="0"/>
                </a:cubicBezTo>
                <a:cubicBezTo>
                  <a:pt x="86" y="0"/>
                  <a:pt x="80" y="6"/>
                  <a:pt x="80" y="13"/>
                </a:cubicBezTo>
                <a:cubicBezTo>
                  <a:pt x="80" y="30"/>
                  <a:pt x="80" y="30"/>
                  <a:pt x="80" y="30"/>
                </a:cubicBezTo>
                <a:cubicBezTo>
                  <a:pt x="74" y="31"/>
                  <a:pt x="69" y="33"/>
                  <a:pt x="64" y="36"/>
                </a:cubicBezTo>
                <a:cubicBezTo>
                  <a:pt x="52" y="24"/>
                  <a:pt x="52" y="24"/>
                  <a:pt x="52" y="24"/>
                </a:cubicBezTo>
                <a:cubicBezTo>
                  <a:pt x="47" y="19"/>
                  <a:pt x="38" y="19"/>
                  <a:pt x="33" y="24"/>
                </a:cubicBezTo>
                <a:cubicBezTo>
                  <a:pt x="24" y="33"/>
                  <a:pt x="24" y="33"/>
                  <a:pt x="24" y="33"/>
                </a:cubicBezTo>
                <a:cubicBezTo>
                  <a:pt x="18" y="38"/>
                  <a:pt x="18" y="47"/>
                  <a:pt x="24" y="52"/>
                </a:cubicBezTo>
                <a:cubicBezTo>
                  <a:pt x="36" y="64"/>
                  <a:pt x="36" y="64"/>
                  <a:pt x="36" y="64"/>
                </a:cubicBezTo>
                <a:cubicBezTo>
                  <a:pt x="33" y="69"/>
                  <a:pt x="31" y="74"/>
                  <a:pt x="29" y="80"/>
                </a:cubicBezTo>
                <a:cubicBezTo>
                  <a:pt x="13" y="80"/>
                  <a:pt x="13" y="80"/>
                  <a:pt x="13" y="80"/>
                </a:cubicBezTo>
                <a:cubicBezTo>
                  <a:pt x="6" y="80"/>
                  <a:pt x="0" y="86"/>
                  <a:pt x="0" y="93"/>
                </a:cubicBezTo>
                <a:cubicBezTo>
                  <a:pt x="0" y="107"/>
                  <a:pt x="0" y="107"/>
                  <a:pt x="0" y="107"/>
                </a:cubicBezTo>
                <a:cubicBezTo>
                  <a:pt x="0" y="114"/>
                  <a:pt x="6" y="120"/>
                  <a:pt x="13" y="120"/>
                </a:cubicBezTo>
                <a:cubicBezTo>
                  <a:pt x="29" y="120"/>
                  <a:pt x="29" y="120"/>
                  <a:pt x="29" y="120"/>
                </a:cubicBezTo>
                <a:cubicBezTo>
                  <a:pt x="31" y="125"/>
                  <a:pt x="33" y="130"/>
                  <a:pt x="35" y="135"/>
                </a:cubicBezTo>
                <a:cubicBezTo>
                  <a:pt x="24" y="147"/>
                  <a:pt x="24" y="147"/>
                  <a:pt x="24" y="147"/>
                </a:cubicBezTo>
                <a:cubicBezTo>
                  <a:pt x="18" y="152"/>
                  <a:pt x="18" y="160"/>
                  <a:pt x="24" y="166"/>
                </a:cubicBezTo>
                <a:cubicBezTo>
                  <a:pt x="33" y="175"/>
                  <a:pt x="33" y="175"/>
                  <a:pt x="33" y="175"/>
                </a:cubicBezTo>
                <a:cubicBezTo>
                  <a:pt x="38" y="180"/>
                  <a:pt x="47" y="180"/>
                  <a:pt x="52" y="175"/>
                </a:cubicBezTo>
                <a:cubicBezTo>
                  <a:pt x="63" y="163"/>
                  <a:pt x="63" y="163"/>
                  <a:pt x="63" y="163"/>
                </a:cubicBezTo>
                <a:cubicBezTo>
                  <a:pt x="69" y="166"/>
                  <a:pt x="74" y="169"/>
                  <a:pt x="80" y="170"/>
                </a:cubicBezTo>
                <a:cubicBezTo>
                  <a:pt x="80" y="186"/>
                  <a:pt x="80" y="186"/>
                  <a:pt x="80" y="186"/>
                </a:cubicBezTo>
                <a:cubicBezTo>
                  <a:pt x="80" y="194"/>
                  <a:pt x="86" y="200"/>
                  <a:pt x="93" y="200"/>
                </a:cubicBezTo>
                <a:cubicBezTo>
                  <a:pt x="106" y="200"/>
                  <a:pt x="106" y="200"/>
                  <a:pt x="106" y="200"/>
                </a:cubicBezTo>
                <a:cubicBezTo>
                  <a:pt x="114" y="200"/>
                  <a:pt x="120" y="194"/>
                  <a:pt x="120" y="186"/>
                </a:cubicBezTo>
                <a:cubicBezTo>
                  <a:pt x="120" y="170"/>
                  <a:pt x="120" y="170"/>
                  <a:pt x="120" y="170"/>
                </a:cubicBezTo>
                <a:cubicBezTo>
                  <a:pt x="125" y="169"/>
                  <a:pt x="130" y="166"/>
                  <a:pt x="135" y="164"/>
                </a:cubicBezTo>
                <a:cubicBezTo>
                  <a:pt x="146" y="175"/>
                  <a:pt x="146" y="175"/>
                  <a:pt x="146" y="175"/>
                </a:cubicBezTo>
                <a:cubicBezTo>
                  <a:pt x="152" y="180"/>
                  <a:pt x="160" y="180"/>
                  <a:pt x="165" y="175"/>
                </a:cubicBezTo>
                <a:cubicBezTo>
                  <a:pt x="175" y="166"/>
                  <a:pt x="175" y="166"/>
                  <a:pt x="175" y="166"/>
                </a:cubicBezTo>
                <a:cubicBezTo>
                  <a:pt x="180" y="160"/>
                  <a:pt x="180" y="152"/>
                  <a:pt x="175" y="147"/>
                </a:cubicBezTo>
                <a:cubicBezTo>
                  <a:pt x="163" y="135"/>
                  <a:pt x="163" y="135"/>
                  <a:pt x="163" y="135"/>
                </a:cubicBezTo>
                <a:cubicBezTo>
                  <a:pt x="166" y="131"/>
                  <a:pt x="168" y="125"/>
                  <a:pt x="170" y="120"/>
                </a:cubicBezTo>
                <a:cubicBezTo>
                  <a:pt x="186" y="120"/>
                  <a:pt x="186" y="120"/>
                  <a:pt x="186" y="120"/>
                </a:cubicBezTo>
                <a:cubicBezTo>
                  <a:pt x="193" y="120"/>
                  <a:pt x="199" y="114"/>
                  <a:pt x="199" y="107"/>
                </a:cubicBezTo>
                <a:cubicBezTo>
                  <a:pt x="199" y="93"/>
                  <a:pt x="199" y="93"/>
                  <a:pt x="199" y="93"/>
                </a:cubicBezTo>
                <a:cubicBezTo>
                  <a:pt x="199" y="86"/>
                  <a:pt x="193" y="80"/>
                  <a:pt x="186" y="80"/>
                </a:cubicBezTo>
                <a:close/>
                <a:moveTo>
                  <a:pt x="100" y="140"/>
                </a:moveTo>
                <a:cubicBezTo>
                  <a:pt x="78" y="140"/>
                  <a:pt x="60" y="122"/>
                  <a:pt x="60" y="100"/>
                </a:cubicBezTo>
                <a:cubicBezTo>
                  <a:pt x="60" y="78"/>
                  <a:pt x="78" y="60"/>
                  <a:pt x="100" y="60"/>
                </a:cubicBezTo>
                <a:cubicBezTo>
                  <a:pt x="122" y="60"/>
                  <a:pt x="139" y="78"/>
                  <a:pt x="139" y="100"/>
                </a:cubicBezTo>
                <a:cubicBezTo>
                  <a:pt x="139" y="122"/>
                  <a:pt x="122" y="140"/>
                  <a:pt x="100" y="140"/>
                </a:cubicBezTo>
                <a:close/>
                <a:moveTo>
                  <a:pt x="100" y="80"/>
                </a:moveTo>
                <a:cubicBezTo>
                  <a:pt x="89" y="80"/>
                  <a:pt x="80" y="89"/>
                  <a:pt x="80" y="100"/>
                </a:cubicBezTo>
                <a:cubicBezTo>
                  <a:pt x="80" y="111"/>
                  <a:pt x="89" y="120"/>
                  <a:pt x="100" y="120"/>
                </a:cubicBezTo>
                <a:cubicBezTo>
                  <a:pt x="111" y="120"/>
                  <a:pt x="120" y="111"/>
                  <a:pt x="120" y="100"/>
                </a:cubicBezTo>
                <a:cubicBezTo>
                  <a:pt x="120" y="89"/>
                  <a:pt x="111" y="80"/>
                  <a:pt x="100" y="80"/>
                </a:cubicBezTo>
                <a:close/>
              </a:path>
            </a:pathLst>
          </a:custGeom>
          <a:solidFill>
            <a:schemeClr val="bg1"/>
          </a:solidFill>
          <a:ln w="12700">
            <a:solidFill>
              <a:srgbClr val="FFFDF8"/>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txBox="1"/>
          <p:nvPr>
            <p:custDataLst>
              <p:tags r:id="rId1"/>
            </p:custDataLst>
          </p:nvPr>
        </p:nvSpPr>
        <p:spPr>
          <a:xfrm>
            <a:off x="838200" y="365125"/>
            <a:ext cx="10515600" cy="591820"/>
          </a:xfrm>
          <a:prstGeom prst="rect">
            <a:avLst/>
          </a:prstGeom>
        </p:spPr>
        <p:txBody>
          <a:bodyPr anchor="ctr" anchorCtr="0">
            <a:normAutofit/>
          </a:bodyPr>
          <a:lstStyle>
            <a:defPPr>
              <a:defRPr lang="zh-CN"/>
            </a:defPPr>
            <a:lvl1pPr algn="ctr">
              <a:lnSpc>
                <a:spcPct val="90000"/>
              </a:lnSpc>
              <a:spcBef>
                <a:spcPct val="0"/>
              </a:spcBef>
              <a:buNone/>
              <a:defRPr sz="4400">
                <a:latin typeface="+mj-lt"/>
                <a:ea typeface="+mj-ea"/>
                <a:cs typeface="+mj-cs"/>
              </a:defRPr>
            </a:lvl1pPr>
          </a:lstStyle>
          <a:p>
            <a:pPr algn="l"/>
            <a:r>
              <a:rPr lang="zh-CN" altLang="en-US" sz="3200" b="1" dirty="0">
                <a:solidFill>
                  <a:srgbClr val="B13528"/>
                </a:solidFill>
                <a:latin typeface="微软雅黑" panose="020B0503020204020204" pitchFamily="34" charset="-122"/>
                <a:ea typeface="微软雅黑" panose="020B0503020204020204" pitchFamily="34" charset="-122"/>
                <a:cs typeface="+mn-cs"/>
              </a:rPr>
              <a:t>找到切入点</a:t>
            </a:r>
            <a:endParaRPr lang="zh-CN" altLang="en-US" dirty="0" smtClean="0"/>
          </a:p>
        </p:txBody>
      </p:sp>
      <p:sp>
        <p:nvSpPr>
          <p:cNvPr id="12" name="文本占位符 12"/>
          <p:cNvSpPr txBox="1"/>
          <p:nvPr>
            <p:custDataLst>
              <p:tags r:id="rId2"/>
            </p:custDataLst>
          </p:nvPr>
        </p:nvSpPr>
        <p:spPr>
          <a:xfrm>
            <a:off x="1109980" y="1374775"/>
            <a:ext cx="8881110" cy="650240"/>
          </a:xfrm>
          <a:prstGeom prst="rect">
            <a:avLst/>
          </a:prstGeom>
          <a:ln>
            <a:solidFill>
              <a:schemeClr val="bg1">
                <a:lumMod val="85000"/>
              </a:schemeClr>
            </a:solidFill>
            <a:prstDash val="sysDash"/>
          </a:ln>
        </p:spPr>
        <p:txBody>
          <a:bodyPr vert="horz" lIns="91440" tIns="45720" rIns="91440" bIns="45720" rtlCol="0" anchor="ctr" anchorCtr="0">
            <a:normAutofit/>
          </a:bodyPr>
          <a:lstStyle>
            <a:defPPr>
              <a:defRPr lang="zh-CN"/>
            </a:defPPr>
            <a:lvl1pPr indent="0" algn="ctr">
              <a:lnSpc>
                <a:spcPct val="90000"/>
              </a:lnSpc>
              <a:spcBef>
                <a:spcPts val="1000"/>
              </a:spcBef>
              <a:buFont typeface="Arial" panose="020B0604020202020204" pitchFamily="34" charset="0"/>
              <a:buNone/>
              <a:defRPr sz="2800"/>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smtClean="0"/>
              <a:t>洗脑式继续教育，提高指南的依从性</a:t>
            </a:r>
            <a:endParaRPr lang="zh-CN" altLang="en-US" dirty="0" smtClean="0"/>
          </a:p>
        </p:txBody>
      </p:sp>
      <p:sp>
        <p:nvSpPr>
          <p:cNvPr id="13" name="文本占位符 14"/>
          <p:cNvSpPr txBox="1"/>
          <p:nvPr>
            <p:custDataLst>
              <p:tags r:id="rId3"/>
            </p:custDataLst>
          </p:nvPr>
        </p:nvSpPr>
        <p:spPr>
          <a:xfrm>
            <a:off x="1109980" y="2430145"/>
            <a:ext cx="8881110" cy="648335"/>
          </a:xfrm>
          <a:prstGeom prst="rect">
            <a:avLst/>
          </a:prstGeom>
          <a:ln>
            <a:solidFill>
              <a:schemeClr val="bg1">
                <a:lumMod val="85000"/>
              </a:schemeClr>
            </a:solidFill>
            <a:prstDash val="sysDash"/>
          </a:ln>
        </p:spPr>
        <p:txBody>
          <a:bodyPr vert="horz" lIns="91440" tIns="45720" rIns="91440" bIns="45720" rtlCol="0" anchor="ctr" anchorCtr="0">
            <a:normAutofit/>
          </a:bodyPr>
          <a:lstStyle>
            <a:defPPr>
              <a:defRPr lang="zh-CN"/>
            </a:defPPr>
            <a:lvl1pPr indent="0" algn="ctr">
              <a:lnSpc>
                <a:spcPct val="90000"/>
              </a:lnSpc>
              <a:spcBef>
                <a:spcPts val="1000"/>
              </a:spcBef>
              <a:buFont typeface="Arial" panose="020B0604020202020204" pitchFamily="34" charset="0"/>
              <a:buNone/>
              <a:defRPr sz="2800"/>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smtClean="0"/>
              <a:t>促进临床药学进社区，加强监管（机制、手段）</a:t>
            </a:r>
            <a:endParaRPr lang="zh-CN" altLang="en-US" dirty="0" smtClean="0"/>
          </a:p>
        </p:txBody>
      </p:sp>
      <p:sp>
        <p:nvSpPr>
          <p:cNvPr id="14" name="文本占位符 3"/>
          <p:cNvSpPr txBox="1"/>
          <p:nvPr>
            <p:custDataLst>
              <p:tags r:id="rId4"/>
            </p:custDataLst>
          </p:nvPr>
        </p:nvSpPr>
        <p:spPr>
          <a:xfrm>
            <a:off x="1109980" y="3579495"/>
            <a:ext cx="8881110" cy="674370"/>
          </a:xfrm>
          <a:prstGeom prst="rect">
            <a:avLst/>
          </a:prstGeom>
          <a:ln>
            <a:solidFill>
              <a:schemeClr val="bg1">
                <a:lumMod val="85000"/>
              </a:schemeClr>
            </a:solidFill>
            <a:prstDash val="sysDash"/>
          </a:ln>
        </p:spPr>
        <p:txBody>
          <a:bodyPr vert="horz" lIns="91440" tIns="45720" rIns="91440" bIns="45720" rtlCol="0" anchor="ctr" anchorCtr="0">
            <a:normAutofit/>
          </a:bodyPr>
          <a:lstStyle>
            <a:defPPr>
              <a:defRPr lang="zh-CN"/>
            </a:defPPr>
            <a:lvl1pPr indent="0" algn="ctr">
              <a:lnSpc>
                <a:spcPct val="90000"/>
              </a:lnSpc>
              <a:spcBef>
                <a:spcPts val="1000"/>
              </a:spcBef>
              <a:buFont typeface="Arial" panose="020B0604020202020204" pitchFamily="34" charset="0"/>
              <a:buNone/>
              <a:defRPr sz="2800"/>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smtClean="0"/>
              <a:t>结合社区工作重点与特点，提供适宜技术</a:t>
            </a:r>
            <a:endParaRPr lang="zh-CN" altLang="en-US" dirty="0" smtClean="0"/>
          </a:p>
        </p:txBody>
      </p:sp>
      <p:sp>
        <p:nvSpPr>
          <p:cNvPr id="15" name="文本占位符 7"/>
          <p:cNvSpPr txBox="1"/>
          <p:nvPr>
            <p:custDataLst>
              <p:tags r:id="rId5"/>
            </p:custDataLst>
          </p:nvPr>
        </p:nvSpPr>
        <p:spPr>
          <a:xfrm>
            <a:off x="1109980" y="4670425"/>
            <a:ext cx="8881110" cy="761365"/>
          </a:xfrm>
          <a:prstGeom prst="rect">
            <a:avLst/>
          </a:prstGeom>
          <a:ln>
            <a:solidFill>
              <a:schemeClr val="bg1">
                <a:lumMod val="85000"/>
              </a:schemeClr>
            </a:solidFill>
            <a:prstDash val="sysDash"/>
          </a:ln>
        </p:spPr>
        <p:txBody>
          <a:bodyPr vert="horz" lIns="91440" tIns="45720" rIns="91440" bIns="45720" rtlCol="0" anchor="ctr" anchorCtr="0">
            <a:normAutofit/>
          </a:bodyPr>
          <a:lstStyle>
            <a:defPPr>
              <a:defRPr lang="zh-CN"/>
            </a:defPPr>
            <a:lvl1pPr indent="0" algn="ctr">
              <a:lnSpc>
                <a:spcPct val="90000"/>
              </a:lnSpc>
              <a:spcBef>
                <a:spcPts val="1000"/>
              </a:spcBef>
              <a:buFont typeface="Arial" panose="020B0604020202020204" pitchFamily="34" charset="0"/>
              <a:buNone/>
              <a:defRPr sz="2400"/>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sz="2800" dirty="0" smtClean="0"/>
              <a:t>提供有针对性的延伸服务，如</a:t>
            </a:r>
            <a:r>
              <a:rPr lang="en-US" altLang="zh-CN" sz="2800" dirty="0" smtClean="0"/>
              <a:t>POCT</a:t>
            </a:r>
            <a:r>
              <a:rPr lang="zh-CN" altLang="en-US" sz="2800" dirty="0" smtClean="0"/>
              <a:t>、患者教育</a:t>
            </a:r>
            <a:endParaRPr lang="zh-CN" altLang="en-US" sz="2800" dirty="0" smtClean="0"/>
          </a:p>
        </p:txBody>
      </p:sp>
      <p:sp>
        <p:nvSpPr>
          <p:cNvPr id="2" name="文本占位符 7"/>
          <p:cNvSpPr txBox="1"/>
          <p:nvPr>
            <p:custDataLst>
              <p:tags r:id="rId6"/>
            </p:custDataLst>
          </p:nvPr>
        </p:nvSpPr>
        <p:spPr>
          <a:xfrm>
            <a:off x="1109980" y="5679440"/>
            <a:ext cx="9032875" cy="712470"/>
          </a:xfrm>
          <a:prstGeom prst="rect">
            <a:avLst/>
          </a:prstGeom>
          <a:ln>
            <a:solidFill>
              <a:schemeClr val="bg1">
                <a:lumMod val="85000"/>
              </a:schemeClr>
            </a:solidFill>
            <a:prstDash val="sysDash"/>
          </a:ln>
        </p:spPr>
        <p:txBody>
          <a:bodyPr vert="horz" lIns="91440" tIns="45720" rIns="91440" bIns="45720" rtlCol="0" anchor="ctr" anchorCtr="0">
            <a:normAutofit fontScale="92500"/>
          </a:bodyPr>
          <a:lstStyle>
            <a:defPPr>
              <a:defRPr lang="zh-CN"/>
            </a:defPPr>
            <a:lvl1pPr indent="0" algn="ctr">
              <a:lnSpc>
                <a:spcPct val="90000"/>
              </a:lnSpc>
              <a:spcBef>
                <a:spcPts val="1000"/>
              </a:spcBef>
              <a:buFont typeface="Arial" panose="020B0604020202020204" pitchFamily="34" charset="0"/>
              <a:buNone/>
              <a:defRPr sz="2400"/>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sz="2800" dirty="0" smtClean="0"/>
              <a:t>推进医疗机构间合作与交流（跨机构的团队、多种合作形式）</a:t>
            </a:r>
            <a:endParaRPr lang="zh-CN" altLang="en-US" sz="2800" dirty="0" smtClean="0"/>
          </a:p>
        </p:txBody>
      </p:sp>
    </p:spTree>
    <p:custDataLst>
      <p:tags r:id="rId7"/>
    </p:custData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0" y="0"/>
            <a:ext cx="12192000" cy="1143000"/>
          </a:xfrm>
          <a:prstGeom prst="rect">
            <a:avLst/>
          </a:prstGeom>
          <a:solidFill>
            <a:srgbClr val="E6E7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29" descr="18-002-红.jpg"/>
          <p:cNvPicPr>
            <a:picLocks noChangeAspect="1"/>
          </p:cNvPicPr>
          <p:nvPr/>
        </p:nvPicPr>
        <p:blipFill rotWithShape="1">
          <a:blip r:embed="rId1" cstate="print">
            <a:extLst>
              <a:ext uri="{28A0092B-C50C-407E-A947-70E740481C1C}">
                <a14:useLocalDpi xmlns:a14="http://schemas.microsoft.com/office/drawing/2010/main" val="0"/>
              </a:ext>
            </a:extLst>
          </a:blip>
          <a:srcRect l="-1" t="15477" r="-469" b="-2338"/>
          <a:stretch>
            <a:fillRect/>
          </a:stretch>
        </p:blipFill>
        <p:spPr>
          <a:xfrm>
            <a:off x="2374901" y="1686554"/>
            <a:ext cx="7141996" cy="2388728"/>
          </a:xfrm>
          <a:prstGeom prst="rect">
            <a:avLst/>
          </a:prstGeom>
          <a:ln>
            <a:noFill/>
          </a:ln>
          <a:effectLst/>
        </p:spPr>
      </p:pic>
      <p:sp>
        <p:nvSpPr>
          <p:cNvPr id="8" name="矩形 7"/>
          <p:cNvSpPr/>
          <p:nvPr/>
        </p:nvSpPr>
        <p:spPr>
          <a:xfrm>
            <a:off x="0" y="4466436"/>
            <a:ext cx="12192000" cy="769441"/>
          </a:xfrm>
          <a:prstGeom prst="rect">
            <a:avLst/>
          </a:prstGeom>
        </p:spPr>
        <p:txBody>
          <a:bodyPr wrap="square">
            <a:spAutoFit/>
          </a:bodyPr>
          <a:lstStyle/>
          <a:p>
            <a:pPr lvl="0" algn="ctr">
              <a:defRPr/>
            </a:pPr>
            <a:r>
              <a:rPr lang="zh-CN" altLang="en-US" sz="4400" b="1">
                <a:solidFill>
                  <a:srgbClr val="B13528"/>
                </a:solidFill>
                <a:latin typeface="微软雅黑" panose="020B0503020204020204" pitchFamily="34" charset="-122"/>
                <a:ea typeface="微软雅黑" panose="020B0503020204020204" pitchFamily="34" charset="-122"/>
              </a:rPr>
              <a:t>谢  </a:t>
            </a:r>
            <a:r>
              <a:rPr lang="zh-CN" altLang="en-US" sz="4400" b="1" dirty="0">
                <a:solidFill>
                  <a:srgbClr val="B13528"/>
                </a:solidFill>
                <a:latin typeface="微软雅黑" panose="020B0503020204020204" pitchFamily="34" charset="-122"/>
                <a:ea typeface="微软雅黑" panose="020B0503020204020204" pitchFamily="34" charset="-122"/>
              </a:rPr>
              <a:t>谢</a:t>
            </a:r>
            <a:endParaRPr lang="zh-CN" altLang="zh-CN" sz="4400" b="1" dirty="0">
              <a:solidFill>
                <a:srgbClr val="B13528"/>
              </a:solidFill>
              <a:latin typeface="微软雅黑" panose="020B0503020204020204" pitchFamily="34" charset="-122"/>
              <a:ea typeface="微软雅黑" panose="020B0503020204020204" pitchFamily="34" charset="-122"/>
            </a:endParaRPr>
          </a:p>
        </p:txBody>
      </p:sp>
      <p:sp>
        <p:nvSpPr>
          <p:cNvPr id="9" name="矩形 8"/>
          <p:cNvSpPr/>
          <p:nvPr/>
        </p:nvSpPr>
        <p:spPr>
          <a:xfrm>
            <a:off x="3070225" y="6048760"/>
            <a:ext cx="6096000" cy="632460"/>
          </a:xfrm>
          <a:prstGeom prst="rect">
            <a:avLst/>
          </a:prstGeom>
        </p:spPr>
        <p:txBody>
          <a:bodyPr>
            <a:spAutoFit/>
          </a:bodyPr>
          <a:lstStyle/>
          <a:p>
            <a:pPr algn="ctr">
              <a:spcBef>
                <a:spcPct val="20000"/>
              </a:spcBef>
              <a:defRPr/>
            </a:pPr>
            <a:r>
              <a:rPr lang="zh-CN" altLang="en-US" sz="1600" dirty="0">
                <a:latin typeface="微软雅黑" panose="020B0503020204020204" pitchFamily="34" charset="-122"/>
                <a:ea typeface="微软雅黑" panose="020B0503020204020204" pitchFamily="34" charset="-122"/>
              </a:rPr>
              <a:t>首都医科大学附属北京天坛医院 马力</a:t>
            </a:r>
            <a:endParaRPr lang="zh-CN" altLang="en-US" sz="1600" dirty="0">
              <a:latin typeface="微软雅黑" panose="020B0503020204020204" pitchFamily="34" charset="-122"/>
              <a:ea typeface="微软雅黑" panose="020B0503020204020204" pitchFamily="34" charset="-122"/>
            </a:endParaRPr>
          </a:p>
          <a:p>
            <a:pPr algn="ctr">
              <a:spcBef>
                <a:spcPct val="20000"/>
              </a:spcBef>
              <a:defRPr/>
            </a:pPr>
            <a:r>
              <a:rPr lang="en-US" altLang="zh-CN" sz="1600" dirty="0">
                <a:latin typeface="微软雅黑" panose="020B0503020204020204" pitchFamily="34" charset="-122"/>
                <a:ea typeface="微软雅黑" panose="020B0503020204020204" pitchFamily="34" charset="-122"/>
              </a:rPr>
              <a:t>2017</a:t>
            </a:r>
            <a:r>
              <a:rPr lang="zh-CN" altLang="en-US" sz="1600" dirty="0">
                <a:latin typeface="微软雅黑" panose="020B0503020204020204" pitchFamily="34" charset="-122"/>
                <a:ea typeface="微软雅黑" panose="020B0503020204020204" pitchFamily="34" charset="-122"/>
              </a:rPr>
              <a:t>年</a:t>
            </a:r>
            <a:endParaRPr lang="zh-CN" altLang="en-US" sz="1600" dirty="0">
              <a:latin typeface="微软雅黑" panose="020B0503020204020204" pitchFamily="34" charset="-122"/>
              <a:ea typeface="微软雅黑" panose="020B0503020204020204" pitchFamily="34" charset="-122"/>
            </a:endParaRPr>
          </a:p>
        </p:txBody>
      </p:sp>
      <p:sp>
        <p:nvSpPr>
          <p:cNvPr id="10" name="Freeform 12"/>
          <p:cNvSpPr/>
          <p:nvPr/>
        </p:nvSpPr>
        <p:spPr bwMode="auto">
          <a:xfrm>
            <a:off x="2110582" y="1382083"/>
            <a:ext cx="528638" cy="530225"/>
          </a:xfrm>
          <a:custGeom>
            <a:avLst/>
            <a:gdLst>
              <a:gd name="T0" fmla="*/ 0 w 1446"/>
              <a:gd name="T1" fmla="*/ 0 h 1446"/>
              <a:gd name="T2" fmla="*/ 2147483647 w 1446"/>
              <a:gd name="T3" fmla="*/ 0 h 1446"/>
              <a:gd name="T4" fmla="*/ 2147483647 w 1446"/>
              <a:gd name="T5" fmla="*/ 2147483647 h 1446"/>
              <a:gd name="T6" fmla="*/ 2147483647 w 1446"/>
              <a:gd name="T7" fmla="*/ 2147483647 h 1446"/>
              <a:gd name="T8" fmla="*/ 2147483647 w 1446"/>
              <a:gd name="T9" fmla="*/ 2147483647 h 1446"/>
              <a:gd name="T10" fmla="*/ 0 w 1446"/>
              <a:gd name="T11" fmla="*/ 2147483647 h 1446"/>
              <a:gd name="T12" fmla="*/ 0 w 1446"/>
              <a:gd name="T13" fmla="*/ 0 h 144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rgbClr val="B13528"/>
          </a:solidFill>
          <a:ln>
            <a:noFill/>
          </a:ln>
        </p:spPr>
        <p:txBody>
          <a:bodyPr/>
          <a:lstStyle/>
          <a:p>
            <a:endParaRPr lang="zh-CN" altLang="en-US"/>
          </a:p>
        </p:txBody>
      </p:sp>
      <p:sp>
        <p:nvSpPr>
          <p:cNvPr id="11" name="Freeform 12"/>
          <p:cNvSpPr/>
          <p:nvPr/>
        </p:nvSpPr>
        <p:spPr bwMode="auto">
          <a:xfrm flipH="1" flipV="1">
            <a:off x="9252579" y="3741940"/>
            <a:ext cx="528637" cy="530225"/>
          </a:xfrm>
          <a:custGeom>
            <a:avLst/>
            <a:gdLst>
              <a:gd name="T0" fmla="*/ 0 w 1446"/>
              <a:gd name="T1" fmla="*/ 0 h 1446"/>
              <a:gd name="T2" fmla="*/ 2147483647 w 1446"/>
              <a:gd name="T3" fmla="*/ 0 h 1446"/>
              <a:gd name="T4" fmla="*/ 2147483647 w 1446"/>
              <a:gd name="T5" fmla="*/ 2147483647 h 1446"/>
              <a:gd name="T6" fmla="*/ 2147483647 w 1446"/>
              <a:gd name="T7" fmla="*/ 2147483647 h 1446"/>
              <a:gd name="T8" fmla="*/ 2147483647 w 1446"/>
              <a:gd name="T9" fmla="*/ 2147483647 h 1446"/>
              <a:gd name="T10" fmla="*/ 0 w 1446"/>
              <a:gd name="T11" fmla="*/ 2147483647 h 1446"/>
              <a:gd name="T12" fmla="*/ 0 w 1446"/>
              <a:gd name="T13" fmla="*/ 0 h 144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chemeClr val="tx1">
              <a:lumMod val="75000"/>
              <a:lumOff val="25000"/>
            </a:schemeClr>
          </a:solidFill>
          <a:ln>
            <a:noFill/>
          </a:ln>
        </p:spPr>
        <p:txBody>
          <a:bodyPr/>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矩形 2"/>
          <p:cNvSpPr/>
          <p:nvPr/>
        </p:nvSpPr>
        <p:spPr>
          <a:xfrm>
            <a:off x="734537" y="83820"/>
            <a:ext cx="1808480" cy="829945"/>
          </a:xfrm>
          <a:prstGeom prst="rect">
            <a:avLst/>
          </a:prstGeom>
          <a:noFill/>
          <a:ln w="9525">
            <a:noFill/>
          </a:ln>
        </p:spPr>
        <p:txBody>
          <a:bodyPr wrap="none" anchor="t">
            <a:spAutoFit/>
          </a:bodyPr>
          <a:lstStyle/>
          <a:p>
            <a:pPr algn="ctr">
              <a:lnSpc>
                <a:spcPct val="150000"/>
              </a:lnSpc>
              <a:spcBef>
                <a:spcPct val="20000"/>
              </a:spcBef>
              <a:buClr>
                <a:srgbClr val="A60000"/>
              </a:buClr>
              <a:buSzPct val="80000"/>
            </a:pPr>
            <a:r>
              <a:rPr lang="zh-CN" altLang="en-US" sz="3200" b="1" dirty="0">
                <a:solidFill>
                  <a:srgbClr val="B13528"/>
                </a:solidFill>
                <a:latin typeface="微软雅黑" panose="020B0503020204020204" pitchFamily="34" charset="-122"/>
                <a:ea typeface="微软雅黑" panose="020B0503020204020204" pitchFamily="34" charset="-122"/>
              </a:rPr>
              <a:t>起步阶段</a:t>
            </a:r>
            <a:endParaRPr lang="zh-CN" altLang="en-US" sz="4400" b="1" dirty="0">
              <a:solidFill>
                <a:srgbClr val="C00000"/>
              </a:solidFill>
              <a:latin typeface="微软雅黑" panose="020B0503020204020204" pitchFamily="34" charset="-122"/>
              <a:ea typeface="微软雅黑" panose="020B0503020204020204" pitchFamily="34" charset="-122"/>
            </a:endParaRPr>
          </a:p>
        </p:txBody>
      </p:sp>
      <p:graphicFrame>
        <p:nvGraphicFramePr>
          <p:cNvPr id="2" name="图示 1"/>
          <p:cNvGraphicFramePr/>
          <p:nvPr/>
        </p:nvGraphicFramePr>
        <p:xfrm>
          <a:off x="2063552" y="1196752"/>
          <a:ext cx="8064896" cy="4608512"/>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11267" name="TextBox 3"/>
          <p:cNvSpPr txBox="1"/>
          <p:nvPr/>
        </p:nvSpPr>
        <p:spPr>
          <a:xfrm>
            <a:off x="1847850" y="2428875"/>
            <a:ext cx="2105025" cy="1753235"/>
          </a:xfrm>
          <a:prstGeom prst="rect">
            <a:avLst/>
          </a:prstGeom>
          <a:noFill/>
          <a:ln w="9525">
            <a:noFill/>
          </a:ln>
        </p:spPr>
        <p:txBody>
          <a:bodyPr anchor="t">
            <a:spAutoFit/>
          </a:bodyPr>
          <a:lstStyle/>
          <a:p>
            <a:pPr>
              <a:lnSpc>
                <a:spcPct val="150000"/>
              </a:lnSpc>
            </a:pPr>
            <a:r>
              <a:rPr lang="zh-CN" altLang="en-US" b="1" dirty="0">
                <a:solidFill>
                  <a:srgbClr val="FF0000"/>
                </a:solidFill>
                <a:latin typeface="微软雅黑" panose="020B0503020204020204" pitchFamily="34" charset="-122"/>
                <a:ea typeface="微软雅黑" panose="020B0503020204020204" pitchFamily="34" charset="-122"/>
              </a:rPr>
              <a:t>时任</a:t>
            </a:r>
            <a:r>
              <a:rPr lang="en-US" altLang="zh-CN" b="1" dirty="0">
                <a:solidFill>
                  <a:srgbClr val="FF0000"/>
                </a:solidFill>
                <a:latin typeface="微软雅黑" panose="020B0503020204020204" pitchFamily="34" charset="-122"/>
                <a:ea typeface="微软雅黑" panose="020B0503020204020204" pitchFamily="34" charset="-122"/>
              </a:rPr>
              <a:t>WONCA</a:t>
            </a:r>
            <a:r>
              <a:rPr lang="zh-CN" altLang="en-US" b="1" dirty="0">
                <a:solidFill>
                  <a:srgbClr val="FF0000"/>
                </a:solidFill>
                <a:latin typeface="微软雅黑" panose="020B0503020204020204" pitchFamily="34" charset="-122"/>
                <a:ea typeface="微软雅黑" panose="020B0503020204020204" pitchFamily="34" charset="-122"/>
              </a:rPr>
              <a:t>主席访问中华医学会</a:t>
            </a:r>
            <a:r>
              <a:rPr lang="zh-CN" altLang="en-US" b="1" dirty="0">
                <a:latin typeface="微软雅黑" panose="020B0503020204020204" pitchFamily="34" charset="-122"/>
                <a:ea typeface="微软雅黑" panose="020B0503020204020204" pitchFamily="34" charset="-122"/>
              </a:rPr>
              <a:t>，正式向我国介绍全科医学有关理念 </a:t>
            </a:r>
            <a:endParaRPr lang="zh-CN" altLang="en-US" b="1" dirty="0">
              <a:latin typeface="幼圆" panose="02010509060101010101" pitchFamily="49" charset="-122"/>
              <a:ea typeface="幼圆" panose="02010509060101010101" pitchFamily="49" charset="-122"/>
            </a:endParaRPr>
          </a:p>
        </p:txBody>
      </p:sp>
      <p:sp>
        <p:nvSpPr>
          <p:cNvPr id="11268" name="矩形 4"/>
          <p:cNvSpPr/>
          <p:nvPr/>
        </p:nvSpPr>
        <p:spPr>
          <a:xfrm>
            <a:off x="4583113" y="3929063"/>
            <a:ext cx="2012950" cy="2168525"/>
          </a:xfrm>
          <a:prstGeom prst="rect">
            <a:avLst/>
          </a:prstGeom>
          <a:noFill/>
          <a:ln w="9525">
            <a:noFill/>
          </a:ln>
        </p:spPr>
        <p:txBody>
          <a:bodyPr anchor="t">
            <a:spAutoFit/>
          </a:bodyPr>
          <a:lstStyle/>
          <a:p>
            <a:pPr marL="0" lvl="1" indent="457200" eaLnBrk="1" hangingPunct="1">
              <a:lnSpc>
                <a:spcPct val="150000"/>
              </a:lnSpc>
              <a:buClr>
                <a:srgbClr val="A60000"/>
              </a:buClr>
              <a:buSzPct val="80000"/>
            </a:pPr>
            <a:r>
              <a:rPr lang="zh-CN" altLang="en-US" b="1" dirty="0">
                <a:latin typeface="微软雅黑" panose="020B0503020204020204" pitchFamily="34" charset="-122"/>
                <a:ea typeface="微软雅黑" panose="020B0503020204020204" pitchFamily="34" charset="-122"/>
              </a:rPr>
              <a:t>北京医学会率先成立全科医学分会，</a:t>
            </a:r>
            <a:r>
              <a:rPr lang="zh-CN" altLang="en-US" b="1" dirty="0">
                <a:solidFill>
                  <a:srgbClr val="FF0000"/>
                </a:solidFill>
                <a:latin typeface="微软雅黑" panose="020B0503020204020204" pitchFamily="34" charset="-122"/>
                <a:ea typeface="微软雅黑" panose="020B0503020204020204" pitchFamily="34" charset="-122"/>
              </a:rPr>
              <a:t>首都医科大学</a:t>
            </a:r>
            <a:r>
              <a:rPr lang="zh-CN" altLang="en-US" b="1" dirty="0">
                <a:latin typeface="微软雅黑" panose="020B0503020204020204" pitchFamily="34" charset="-122"/>
                <a:ea typeface="微软雅黑" panose="020B0503020204020204" pitchFamily="34" charset="-122"/>
              </a:rPr>
              <a:t>成立全科医师培训中心</a:t>
            </a:r>
            <a:endParaRPr lang="zh-CN" altLang="en-US" b="1" dirty="0">
              <a:latin typeface="微软雅黑" panose="020B0503020204020204" pitchFamily="34" charset="-122"/>
              <a:ea typeface="微软雅黑" panose="020B0503020204020204" pitchFamily="34" charset="-122"/>
            </a:endParaRPr>
          </a:p>
        </p:txBody>
      </p:sp>
      <p:sp>
        <p:nvSpPr>
          <p:cNvPr id="11269" name="矩形 5"/>
          <p:cNvSpPr/>
          <p:nvPr/>
        </p:nvSpPr>
        <p:spPr>
          <a:xfrm>
            <a:off x="4419600" y="1600200"/>
            <a:ext cx="1985963" cy="1014730"/>
          </a:xfrm>
          <a:prstGeom prst="rect">
            <a:avLst/>
          </a:prstGeom>
          <a:noFill/>
          <a:ln w="9525">
            <a:noFill/>
          </a:ln>
        </p:spPr>
        <p:txBody>
          <a:bodyPr anchor="t">
            <a:spAutoFit/>
          </a:bodyPr>
          <a:lstStyle/>
          <a:p>
            <a:pPr algn="just">
              <a:lnSpc>
                <a:spcPct val="150000"/>
              </a:lnSpc>
              <a:spcBef>
                <a:spcPct val="50000"/>
              </a:spcBef>
            </a:pPr>
            <a:r>
              <a:rPr lang="zh-CN" altLang="en-US" sz="2000" b="1" dirty="0">
                <a:solidFill>
                  <a:srgbClr val="FF0000"/>
                </a:solidFill>
                <a:latin typeface="微软雅黑" panose="020B0503020204020204" pitchFamily="34" charset="-122"/>
                <a:ea typeface="微软雅黑" panose="020B0503020204020204" pitchFamily="34" charset="-122"/>
              </a:rPr>
              <a:t>中华医学会全科医学分会成立</a:t>
            </a:r>
            <a:endParaRPr lang="zh-CN" altLang="zh-CN" sz="2000" b="1" dirty="0">
              <a:solidFill>
                <a:srgbClr val="000000"/>
              </a:solidFill>
              <a:latin typeface="微软雅黑" panose="020B0503020204020204" pitchFamily="34" charset="-122"/>
              <a:ea typeface="微软雅黑" panose="020B0503020204020204" pitchFamily="34" charset="-122"/>
            </a:endParaRPr>
          </a:p>
        </p:txBody>
      </p:sp>
      <p:sp>
        <p:nvSpPr>
          <p:cNvPr id="11270" name="矩形 7"/>
          <p:cNvSpPr/>
          <p:nvPr/>
        </p:nvSpPr>
        <p:spPr>
          <a:xfrm>
            <a:off x="6934200" y="3200400"/>
            <a:ext cx="1857375" cy="922020"/>
          </a:xfrm>
          <a:prstGeom prst="rect">
            <a:avLst/>
          </a:prstGeom>
          <a:noFill/>
          <a:ln w="9525">
            <a:noFill/>
          </a:ln>
        </p:spPr>
        <p:txBody>
          <a:bodyPr anchor="t">
            <a:spAutoFit/>
          </a:bodyPr>
          <a:lstStyle/>
          <a:p>
            <a:pPr>
              <a:lnSpc>
                <a:spcPct val="150000"/>
              </a:lnSpc>
            </a:pPr>
            <a:r>
              <a:rPr lang="zh-CN" altLang="en-US" b="1" dirty="0">
                <a:latin typeface="微软雅黑" panose="020B0503020204020204" pitchFamily="34" charset="-122"/>
                <a:ea typeface="微软雅黑" panose="020B0503020204020204" pitchFamily="34" charset="-122"/>
              </a:rPr>
              <a:t>我国正式</a:t>
            </a:r>
            <a:r>
              <a:rPr lang="zh-CN" altLang="en-US" b="1" dirty="0">
                <a:solidFill>
                  <a:srgbClr val="FF0000"/>
                </a:solidFill>
                <a:latin typeface="微软雅黑" panose="020B0503020204020204" pitchFamily="34" charset="-122"/>
                <a:ea typeface="微软雅黑" panose="020B0503020204020204" pitchFamily="34" charset="-122"/>
              </a:rPr>
              <a:t>成为</a:t>
            </a:r>
            <a:r>
              <a:rPr lang="en-US" altLang="zh-CN" b="1" dirty="0">
                <a:solidFill>
                  <a:srgbClr val="FF0000"/>
                </a:solidFill>
                <a:latin typeface="微软雅黑" panose="020B0503020204020204" pitchFamily="34" charset="-122"/>
                <a:ea typeface="微软雅黑" panose="020B0503020204020204" pitchFamily="34" charset="-122"/>
              </a:rPr>
              <a:t>WONCA</a:t>
            </a:r>
            <a:r>
              <a:rPr lang="zh-CN" altLang="en-US" b="1" dirty="0">
                <a:solidFill>
                  <a:srgbClr val="FF0000"/>
                </a:solidFill>
                <a:latin typeface="微软雅黑" panose="020B0503020204020204" pitchFamily="34" charset="-122"/>
                <a:ea typeface="微软雅黑" panose="020B0503020204020204" pitchFamily="34" charset="-122"/>
              </a:rPr>
              <a:t>成员国。</a:t>
            </a:r>
            <a:endParaRPr lang="zh-CN" altLang="en-US" b="1" dirty="0">
              <a:latin typeface="微软雅黑" panose="020B0503020204020204" pitchFamily="34" charset="-122"/>
              <a:ea typeface="微软雅黑" panose="020B0503020204020204" pitchFamily="34" charset="-122"/>
            </a:endParaRPr>
          </a:p>
        </p:txBody>
      </p:sp>
      <p:sp>
        <p:nvSpPr>
          <p:cNvPr id="11271" name="TextBox 43"/>
          <p:cNvSpPr txBox="1"/>
          <p:nvPr/>
        </p:nvSpPr>
        <p:spPr>
          <a:xfrm>
            <a:off x="6781800" y="457200"/>
            <a:ext cx="3240088" cy="1337945"/>
          </a:xfrm>
          <a:prstGeom prst="rect">
            <a:avLst/>
          </a:prstGeom>
          <a:noFill/>
          <a:ln w="9525">
            <a:noFill/>
          </a:ln>
        </p:spPr>
        <p:txBody>
          <a:bodyPr anchor="t">
            <a:spAutoFit/>
          </a:bodyPr>
          <a:lstStyle/>
          <a:p>
            <a:pPr>
              <a:lnSpc>
                <a:spcPct val="150000"/>
              </a:lnSpc>
            </a:pP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中共中央国务院关于卫生改革与发展的决定</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提出“</a:t>
            </a:r>
            <a:r>
              <a:rPr lang="zh-CN" altLang="en-US" b="1" dirty="0">
                <a:solidFill>
                  <a:srgbClr val="FF0000"/>
                </a:solidFill>
                <a:latin typeface="微软雅黑" panose="020B0503020204020204" pitchFamily="34" charset="-122"/>
                <a:ea typeface="微软雅黑" panose="020B0503020204020204" pitchFamily="34" charset="-122"/>
              </a:rPr>
              <a:t>加快发展全科医学，培养全科医生</a:t>
            </a:r>
            <a:r>
              <a:rPr lang="zh-CN" altLang="en-US" dirty="0">
                <a:latin typeface="微软雅黑" panose="020B0503020204020204" pitchFamily="34" charset="-122"/>
                <a:ea typeface="微软雅黑" panose="020B0503020204020204" pitchFamily="34" charset="-122"/>
              </a:rPr>
              <a:t>” </a:t>
            </a:r>
            <a:endParaRPr lang="zh-CN" altLang="en-US" dirty="0">
              <a:latin typeface="Calibri" panose="020F0502020204030204" pitchFamily="34" charset="0"/>
            </a:endParaRPr>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rcRect l="11847" r="10293"/>
          <a:stretch>
            <a:fillRect/>
          </a:stretch>
        </p:blipFill>
        <p:spPr>
          <a:xfrm>
            <a:off x="2138045" y="1415415"/>
            <a:ext cx="3054985" cy="3733165"/>
          </a:xfrm>
          <a:prstGeom prst="rect">
            <a:avLst/>
          </a:prstGeom>
        </p:spPr>
      </p:pic>
      <p:pic>
        <p:nvPicPr>
          <p:cNvPr id="4" name="图片 3"/>
          <p:cNvPicPr>
            <a:picLocks noChangeAspect="1"/>
          </p:cNvPicPr>
          <p:nvPr/>
        </p:nvPicPr>
        <p:blipFill>
          <a:blip r:embed="rId2"/>
          <a:stretch>
            <a:fillRect/>
          </a:stretch>
        </p:blipFill>
        <p:spPr>
          <a:xfrm>
            <a:off x="6900545" y="1577340"/>
            <a:ext cx="3522345" cy="34099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矩形 2"/>
          <p:cNvSpPr/>
          <p:nvPr/>
        </p:nvSpPr>
        <p:spPr>
          <a:xfrm>
            <a:off x="893445" y="84455"/>
            <a:ext cx="1808480" cy="829945"/>
          </a:xfrm>
          <a:prstGeom prst="rect">
            <a:avLst/>
          </a:prstGeom>
          <a:noFill/>
          <a:ln w="9525">
            <a:noFill/>
          </a:ln>
        </p:spPr>
        <p:txBody>
          <a:bodyPr wrap="none" anchor="t">
            <a:spAutoFit/>
          </a:bodyPr>
          <a:lstStyle/>
          <a:p>
            <a:pPr algn="ctr">
              <a:lnSpc>
                <a:spcPct val="150000"/>
              </a:lnSpc>
              <a:spcBef>
                <a:spcPct val="20000"/>
              </a:spcBef>
              <a:buClr>
                <a:srgbClr val="A60000"/>
              </a:buClr>
              <a:buSzPct val="80000"/>
            </a:pPr>
            <a:r>
              <a:rPr lang="zh-CN" altLang="en-US" sz="3200" b="1" dirty="0">
                <a:solidFill>
                  <a:srgbClr val="B13528"/>
                </a:solidFill>
                <a:latin typeface="微软雅黑" panose="020B0503020204020204" pitchFamily="34" charset="-122"/>
                <a:ea typeface="微软雅黑" panose="020B0503020204020204" pitchFamily="34" charset="-122"/>
              </a:rPr>
              <a:t>发展阶段</a:t>
            </a:r>
            <a:endParaRPr lang="zh-CN" altLang="en-US" sz="4400" b="1" dirty="0">
              <a:solidFill>
                <a:srgbClr val="C00000"/>
              </a:solidFill>
              <a:latin typeface="微软雅黑" panose="020B0503020204020204" pitchFamily="34" charset="-122"/>
              <a:ea typeface="微软雅黑" panose="020B0503020204020204" pitchFamily="34" charset="-122"/>
            </a:endParaRPr>
          </a:p>
        </p:txBody>
      </p:sp>
      <p:graphicFrame>
        <p:nvGraphicFramePr>
          <p:cNvPr id="2" name="图示 1"/>
          <p:cNvGraphicFramePr/>
          <p:nvPr/>
        </p:nvGraphicFramePr>
        <p:xfrm>
          <a:off x="2063552" y="1196752"/>
          <a:ext cx="8064896" cy="4608512"/>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12291" name="TextBox 3"/>
          <p:cNvSpPr txBox="1"/>
          <p:nvPr/>
        </p:nvSpPr>
        <p:spPr>
          <a:xfrm>
            <a:off x="1524000" y="2428875"/>
            <a:ext cx="2362200" cy="1753235"/>
          </a:xfrm>
          <a:prstGeom prst="rect">
            <a:avLst/>
          </a:prstGeom>
          <a:noFill/>
          <a:ln w="9525">
            <a:noFill/>
          </a:ln>
        </p:spPr>
        <p:txBody>
          <a:bodyPr anchor="t">
            <a:spAutoFit/>
          </a:bodyPr>
          <a:lstStyle/>
          <a:p>
            <a:pPr>
              <a:lnSpc>
                <a:spcPct val="150000"/>
              </a:lnSpc>
            </a:pPr>
            <a:r>
              <a:rPr lang="zh-CN" altLang="en-US" b="1" dirty="0">
                <a:solidFill>
                  <a:srgbClr val="FF0000"/>
                </a:solidFill>
                <a:latin typeface="微软雅黑" panose="020B0503020204020204" pitchFamily="34" charset="-122"/>
                <a:ea typeface="微软雅黑" panose="020B0503020204020204" pitchFamily="34" charset="-122"/>
              </a:rPr>
              <a:t>原卫生部“关于发展全科医学教育的意见”</a:t>
            </a:r>
            <a:endParaRPr lang="en-US" altLang="zh-CN" b="1" dirty="0">
              <a:solidFill>
                <a:srgbClr val="FF0000"/>
              </a:solidFill>
              <a:latin typeface="微软雅黑" panose="020B0503020204020204" pitchFamily="34" charset="-122"/>
              <a:ea typeface="微软雅黑" panose="020B0503020204020204" pitchFamily="34" charset="-122"/>
            </a:endParaRPr>
          </a:p>
          <a:p>
            <a:pPr>
              <a:lnSpc>
                <a:spcPct val="150000"/>
              </a:lnSpc>
            </a:pPr>
            <a:r>
              <a:rPr lang="zh-CN" altLang="en-US" b="1" dirty="0">
                <a:latin typeface="微软雅黑" panose="020B0503020204020204" pitchFamily="34" charset="-122"/>
                <a:ea typeface="微软雅黑" panose="020B0503020204020204" pitchFamily="34" charset="-122"/>
              </a:rPr>
              <a:t>成立卫生部全科医学培训中心</a:t>
            </a:r>
            <a:endParaRPr lang="zh-CN" altLang="en-US" b="1" dirty="0">
              <a:latin typeface="微软雅黑" panose="020B0503020204020204" pitchFamily="34" charset="-122"/>
              <a:ea typeface="微软雅黑" panose="020B0503020204020204" pitchFamily="34" charset="-122"/>
            </a:endParaRPr>
          </a:p>
        </p:txBody>
      </p:sp>
      <p:sp>
        <p:nvSpPr>
          <p:cNvPr id="12292" name="矩形 4"/>
          <p:cNvSpPr/>
          <p:nvPr/>
        </p:nvSpPr>
        <p:spPr>
          <a:xfrm>
            <a:off x="4572000" y="4114800"/>
            <a:ext cx="2012950" cy="2584450"/>
          </a:xfrm>
          <a:prstGeom prst="rect">
            <a:avLst/>
          </a:prstGeom>
          <a:noFill/>
          <a:ln w="9525">
            <a:noFill/>
          </a:ln>
        </p:spPr>
        <p:txBody>
          <a:bodyPr anchor="t">
            <a:spAutoFit/>
          </a:bodyPr>
          <a:lstStyle/>
          <a:p>
            <a:pPr>
              <a:lnSpc>
                <a:spcPct val="150000"/>
              </a:lnSpc>
            </a:pPr>
            <a:r>
              <a:rPr lang="zh-CN" altLang="en-US" b="1" dirty="0">
                <a:latin typeface="微软雅黑" panose="020B0503020204020204" pitchFamily="34" charset="-122"/>
                <a:ea typeface="微软雅黑" panose="020B0503020204020204" pitchFamily="34" charset="-122"/>
              </a:rPr>
              <a:t>卫生部等</a:t>
            </a:r>
            <a:r>
              <a:rPr lang="en-US" altLang="zh-CN" b="1" dirty="0">
                <a:latin typeface="微软雅黑" panose="020B0503020204020204" pitchFamily="34" charset="-122"/>
                <a:ea typeface="微软雅黑" panose="020B0503020204020204" pitchFamily="34" charset="-122"/>
              </a:rPr>
              <a:t>11</a:t>
            </a:r>
            <a:r>
              <a:rPr lang="zh-CN" altLang="en-US" b="1" dirty="0">
                <a:latin typeface="微软雅黑" panose="020B0503020204020204" pitchFamily="34" charset="-122"/>
                <a:ea typeface="微软雅黑" panose="020B0503020204020204" pitchFamily="34" charset="-122"/>
              </a:rPr>
              <a:t>部委联合印发</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关于加快发展城市社区卫生服务的意见</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提出“加强全科医师的规范化教育培训</a:t>
            </a:r>
            <a:r>
              <a:rPr lang="zh-CN" altLang="en-US" dirty="0">
                <a:latin typeface="微软雅黑" panose="020B0503020204020204" pitchFamily="34" charset="-122"/>
                <a:ea typeface="微软雅黑" panose="020B0503020204020204" pitchFamily="34" charset="-122"/>
              </a:rPr>
              <a:t>”</a:t>
            </a:r>
            <a:endParaRPr lang="zh-CN" altLang="en-US" dirty="0">
              <a:latin typeface="Calibri" panose="020F0502020204030204" pitchFamily="34" charset="0"/>
            </a:endParaRPr>
          </a:p>
        </p:txBody>
      </p:sp>
      <p:sp>
        <p:nvSpPr>
          <p:cNvPr id="12293" name="矩形 5"/>
          <p:cNvSpPr/>
          <p:nvPr/>
        </p:nvSpPr>
        <p:spPr>
          <a:xfrm>
            <a:off x="4648200" y="914400"/>
            <a:ext cx="1985963" cy="1753235"/>
          </a:xfrm>
          <a:prstGeom prst="rect">
            <a:avLst/>
          </a:prstGeom>
          <a:noFill/>
          <a:ln w="9525">
            <a:noFill/>
          </a:ln>
        </p:spPr>
        <p:txBody>
          <a:bodyPr anchor="t">
            <a:spAutoFit/>
          </a:bodyPr>
          <a:lstStyle/>
          <a:p>
            <a:pPr>
              <a:lnSpc>
                <a:spcPct val="150000"/>
              </a:lnSpc>
            </a:pPr>
            <a:r>
              <a:rPr lang="en-US" altLang="zh-CN" b="1" dirty="0">
                <a:latin typeface="微软雅黑" panose="020B0503020204020204" pitchFamily="34" charset="-122"/>
                <a:ea typeface="微软雅黑" panose="020B0503020204020204" pitchFamily="34" charset="-122"/>
              </a:rPr>
              <a:t>06-07</a:t>
            </a:r>
            <a:r>
              <a:rPr lang="zh-CN" altLang="en-US" b="1" dirty="0">
                <a:latin typeface="微软雅黑" panose="020B0503020204020204" pitchFamily="34" charset="-122"/>
                <a:ea typeface="微软雅黑" panose="020B0503020204020204" pitchFamily="34" charset="-122"/>
              </a:rPr>
              <a:t>年原卫生部开展专科医师培训试点，认定了全科基地</a:t>
            </a:r>
            <a:r>
              <a:rPr lang="en-US" altLang="zh-CN" b="1" dirty="0">
                <a:latin typeface="微软雅黑" panose="020B0503020204020204" pitchFamily="34" charset="-122"/>
                <a:ea typeface="微软雅黑" panose="020B0503020204020204" pitchFamily="34" charset="-122"/>
              </a:rPr>
              <a:t>34</a:t>
            </a:r>
            <a:r>
              <a:rPr lang="zh-CN" altLang="en-US" b="1" dirty="0">
                <a:latin typeface="微软雅黑" panose="020B0503020204020204" pitchFamily="34" charset="-122"/>
                <a:ea typeface="微软雅黑" panose="020B0503020204020204" pitchFamily="34" charset="-122"/>
              </a:rPr>
              <a:t>家</a:t>
            </a:r>
            <a:endParaRPr lang="zh-CN" altLang="en-US" b="1" dirty="0">
              <a:latin typeface="微软雅黑" panose="020B0503020204020204" pitchFamily="34" charset="-122"/>
              <a:ea typeface="微软雅黑" panose="020B0503020204020204" pitchFamily="34" charset="-122"/>
            </a:endParaRPr>
          </a:p>
        </p:txBody>
      </p:sp>
      <p:sp>
        <p:nvSpPr>
          <p:cNvPr id="12294" name="矩形 7"/>
          <p:cNvSpPr/>
          <p:nvPr/>
        </p:nvSpPr>
        <p:spPr>
          <a:xfrm>
            <a:off x="6781800" y="3352800"/>
            <a:ext cx="1857375" cy="2168525"/>
          </a:xfrm>
          <a:prstGeom prst="rect">
            <a:avLst/>
          </a:prstGeom>
          <a:noFill/>
          <a:ln w="9525">
            <a:noFill/>
          </a:ln>
        </p:spPr>
        <p:txBody>
          <a:bodyPr anchor="t">
            <a:spAutoFit/>
          </a:bodyPr>
          <a:lstStyle/>
          <a:p>
            <a:pPr algn="r">
              <a:lnSpc>
                <a:spcPct val="150000"/>
              </a:lnSpc>
            </a:pPr>
            <a:r>
              <a:rPr lang="zh-CN" altLang="en-US" b="1" dirty="0">
                <a:solidFill>
                  <a:srgbClr val="000000"/>
                </a:solidFill>
                <a:latin typeface="微软雅黑" panose="020B0503020204020204" pitchFamily="34" charset="-122"/>
                <a:ea typeface="微软雅黑" panose="020B0503020204020204" pitchFamily="34" charset="-122"/>
              </a:rPr>
              <a:t>新医改 ：加强基层医疗卫生人才队伍建设，特别是</a:t>
            </a:r>
            <a:r>
              <a:rPr lang="zh-CN" altLang="en-US" b="1" dirty="0">
                <a:solidFill>
                  <a:srgbClr val="FF0000"/>
                </a:solidFill>
                <a:latin typeface="微软雅黑" panose="020B0503020204020204" pitchFamily="34" charset="-122"/>
                <a:ea typeface="微软雅黑" panose="020B0503020204020204" pitchFamily="34" charset="-122"/>
              </a:rPr>
              <a:t>全科医生的培养培训。</a:t>
            </a:r>
            <a:endParaRPr lang="zh-CN" altLang="en-US" b="1" dirty="0">
              <a:latin typeface="微软雅黑" panose="020B0503020204020204" pitchFamily="34" charset="-122"/>
              <a:ea typeface="微软雅黑" panose="020B0503020204020204" pitchFamily="34" charset="-122"/>
            </a:endParaRPr>
          </a:p>
        </p:txBody>
      </p:sp>
      <p:sp>
        <p:nvSpPr>
          <p:cNvPr id="12295" name="矩形 7"/>
          <p:cNvSpPr/>
          <p:nvPr/>
        </p:nvSpPr>
        <p:spPr>
          <a:xfrm>
            <a:off x="7239000" y="609600"/>
            <a:ext cx="3429000" cy="1198880"/>
          </a:xfrm>
          <a:prstGeom prst="rect">
            <a:avLst/>
          </a:prstGeom>
          <a:noFill/>
          <a:ln w="9525">
            <a:noFill/>
          </a:ln>
        </p:spPr>
        <p:txBody>
          <a:bodyPr anchor="t">
            <a:spAutoFit/>
          </a:bodyPr>
          <a:lstStyle/>
          <a:p>
            <a:pPr fontAlgn="ctr">
              <a:lnSpc>
                <a:spcPct val="200000"/>
              </a:lnSpc>
            </a:pPr>
            <a:r>
              <a:rPr lang="en-US" altLang="zh-CN" b="1" dirty="0">
                <a:solidFill>
                  <a:srgbClr val="000000"/>
                </a:solidFill>
                <a:latin typeface="微软雅黑" panose="020B0503020204020204" pitchFamily="34" charset="-122"/>
                <a:ea typeface="微软雅黑" panose="020B0503020204020204" pitchFamily="34" charset="-122"/>
              </a:rPr>
              <a:t>6</a:t>
            </a:r>
            <a:r>
              <a:rPr lang="zh-CN" altLang="en-US" b="1" dirty="0">
                <a:solidFill>
                  <a:srgbClr val="000000"/>
                </a:solidFill>
                <a:latin typeface="微软雅黑" panose="020B0503020204020204" pitchFamily="34" charset="-122"/>
                <a:ea typeface="微软雅黑" panose="020B0503020204020204" pitchFamily="34" charset="-122"/>
              </a:rPr>
              <a:t>部门</a:t>
            </a:r>
            <a:r>
              <a:rPr lang="en-US" altLang="zh-CN" b="1" dirty="0">
                <a:solidFill>
                  <a:srgbClr val="000000"/>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以全科医生为重点的</a:t>
            </a:r>
            <a:endParaRPr lang="en-US" altLang="zh-CN" b="1" dirty="0">
              <a:solidFill>
                <a:srgbClr val="FF0000"/>
              </a:solidFill>
              <a:latin typeface="微软雅黑" panose="020B0503020204020204" pitchFamily="34" charset="-122"/>
              <a:ea typeface="微软雅黑" panose="020B0503020204020204" pitchFamily="34" charset="-122"/>
            </a:endParaRPr>
          </a:p>
          <a:p>
            <a:pPr fontAlgn="ctr">
              <a:lnSpc>
                <a:spcPct val="200000"/>
              </a:lnSpc>
            </a:pPr>
            <a:r>
              <a:rPr lang="zh-CN" altLang="en-US" b="1" dirty="0">
                <a:solidFill>
                  <a:srgbClr val="FF0000"/>
                </a:solidFill>
                <a:latin typeface="微软雅黑" panose="020B0503020204020204" pitchFamily="34" charset="-122"/>
                <a:ea typeface="微软雅黑" panose="020B0503020204020204" pitchFamily="34" charset="-122"/>
              </a:rPr>
              <a:t>基层医疗卫生队伍建设规划</a:t>
            </a:r>
            <a:r>
              <a:rPr lang="en-US" altLang="zh-CN" b="1" dirty="0">
                <a:solidFill>
                  <a:srgbClr val="000000"/>
                </a:solidFill>
                <a:latin typeface="微软雅黑" panose="020B0503020204020204" pitchFamily="34" charset="-122"/>
                <a:ea typeface="微软雅黑" panose="020B0503020204020204" pitchFamily="34" charset="-122"/>
              </a:rPr>
              <a:t>》</a:t>
            </a:r>
            <a:endParaRPr lang="en-US" altLang="zh-CN" b="1" dirty="0">
              <a:solidFill>
                <a:srgbClr val="000000"/>
              </a:solidFill>
              <a:latin typeface="微软雅黑" panose="020B0503020204020204" pitchFamily="34" charset="-122"/>
              <a:ea typeface="微软雅黑" panose="020B0503020204020204" pitchFamily="34" charset="-122"/>
            </a:endParaRPr>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矩形 2"/>
          <p:cNvSpPr/>
          <p:nvPr/>
        </p:nvSpPr>
        <p:spPr>
          <a:xfrm>
            <a:off x="768350" y="84455"/>
            <a:ext cx="2621280" cy="829945"/>
          </a:xfrm>
          <a:prstGeom prst="rect">
            <a:avLst/>
          </a:prstGeom>
          <a:noFill/>
          <a:ln w="9525">
            <a:noFill/>
          </a:ln>
        </p:spPr>
        <p:txBody>
          <a:bodyPr wrap="none" anchor="t">
            <a:spAutoFit/>
          </a:bodyPr>
          <a:lstStyle/>
          <a:p>
            <a:pPr algn="ctr">
              <a:lnSpc>
                <a:spcPct val="150000"/>
              </a:lnSpc>
              <a:spcBef>
                <a:spcPct val="20000"/>
              </a:spcBef>
              <a:buClr>
                <a:srgbClr val="A60000"/>
              </a:buClr>
              <a:buSzPct val="80000"/>
            </a:pPr>
            <a:r>
              <a:rPr lang="zh-CN" altLang="en-US" sz="3200" b="1" dirty="0">
                <a:solidFill>
                  <a:srgbClr val="B13528"/>
                </a:solidFill>
                <a:latin typeface="微软雅黑" panose="020B0503020204020204" pitchFamily="34" charset="-122"/>
                <a:ea typeface="微软雅黑" panose="020B0503020204020204" pitchFamily="34" charset="-122"/>
              </a:rPr>
              <a:t>快速发展阶段</a:t>
            </a:r>
            <a:endParaRPr lang="zh-CN" altLang="en-US" sz="4400" b="1" dirty="0">
              <a:solidFill>
                <a:srgbClr val="C00000"/>
              </a:solidFill>
              <a:latin typeface="微软雅黑" panose="020B0503020204020204" pitchFamily="34" charset="-122"/>
              <a:ea typeface="微软雅黑" panose="020B0503020204020204" pitchFamily="34" charset="-122"/>
            </a:endParaRPr>
          </a:p>
        </p:txBody>
      </p:sp>
      <p:graphicFrame>
        <p:nvGraphicFramePr>
          <p:cNvPr id="2" name="图示 1"/>
          <p:cNvGraphicFramePr/>
          <p:nvPr/>
        </p:nvGraphicFramePr>
        <p:xfrm>
          <a:off x="2063552" y="1196752"/>
          <a:ext cx="8064896" cy="4608512"/>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13315" name="TextBox 3"/>
          <p:cNvSpPr txBox="1"/>
          <p:nvPr/>
        </p:nvSpPr>
        <p:spPr>
          <a:xfrm>
            <a:off x="1524000" y="2428875"/>
            <a:ext cx="2362200" cy="1337945"/>
          </a:xfrm>
          <a:prstGeom prst="rect">
            <a:avLst/>
          </a:prstGeom>
          <a:noFill/>
          <a:ln w="9525">
            <a:noFill/>
          </a:ln>
        </p:spPr>
        <p:txBody>
          <a:bodyPr anchor="t">
            <a:spAutoFit/>
          </a:bodyPr>
          <a:lstStyle/>
          <a:p>
            <a:pPr>
              <a:lnSpc>
                <a:spcPct val="150000"/>
              </a:lnSpc>
            </a:pPr>
            <a:r>
              <a:rPr lang="zh-CN" altLang="en-US" b="1" dirty="0">
                <a:solidFill>
                  <a:srgbClr val="000000"/>
                </a:solidFill>
                <a:latin typeface="微软雅黑" panose="020B0503020204020204" pitchFamily="34" charset="-122"/>
                <a:ea typeface="微软雅黑" panose="020B0503020204020204" pitchFamily="34" charset="-122"/>
              </a:rPr>
              <a:t>国务院“</a:t>
            </a:r>
            <a:r>
              <a:rPr lang="zh-CN" altLang="en-US" b="1" dirty="0">
                <a:solidFill>
                  <a:srgbClr val="FF0000"/>
                </a:solidFill>
                <a:latin typeface="微软雅黑" panose="020B0503020204020204" pitchFamily="34" charset="-122"/>
                <a:ea typeface="微软雅黑" panose="020B0503020204020204" pitchFamily="34" charset="-122"/>
              </a:rPr>
              <a:t>关于建立全科医生制度的指导意见</a:t>
            </a:r>
            <a:endParaRPr lang="zh-CN" altLang="en-US" b="1" dirty="0">
              <a:solidFill>
                <a:srgbClr val="FF0000"/>
              </a:solidFill>
              <a:latin typeface="微软雅黑" panose="020B0503020204020204" pitchFamily="34" charset="-122"/>
              <a:ea typeface="微软雅黑" panose="020B0503020204020204" pitchFamily="34" charset="-122"/>
            </a:endParaRPr>
          </a:p>
        </p:txBody>
      </p:sp>
      <p:sp>
        <p:nvSpPr>
          <p:cNvPr id="13316" name="矩形 5"/>
          <p:cNvSpPr/>
          <p:nvPr/>
        </p:nvSpPr>
        <p:spPr>
          <a:xfrm>
            <a:off x="4648200" y="914400"/>
            <a:ext cx="1985963" cy="1753235"/>
          </a:xfrm>
          <a:prstGeom prst="rect">
            <a:avLst/>
          </a:prstGeom>
          <a:noFill/>
          <a:ln w="9525">
            <a:noFill/>
          </a:ln>
        </p:spPr>
        <p:txBody>
          <a:bodyPr anchor="t">
            <a:spAutoFit/>
          </a:bodyPr>
          <a:lstStyle/>
          <a:p>
            <a:pPr>
              <a:lnSpc>
                <a:spcPct val="150000"/>
              </a:lnSpc>
            </a:pPr>
            <a:r>
              <a:rPr lang="zh-CN" altLang="en-US" b="1" dirty="0">
                <a:solidFill>
                  <a:srgbClr val="FF0000"/>
                </a:solidFill>
                <a:latin typeface="微软雅黑" panose="020B0503020204020204" pitchFamily="34" charset="-122"/>
                <a:ea typeface="微软雅黑" panose="020B0503020204020204" pitchFamily="34" charset="-122"/>
              </a:rPr>
              <a:t>卫计委：关于建立住院医师规范化培训制度的指导意见</a:t>
            </a:r>
            <a:endParaRPr lang="zh-CN" altLang="en-US" b="1" dirty="0">
              <a:solidFill>
                <a:srgbClr val="FF0000"/>
              </a:solidFill>
              <a:latin typeface="微软雅黑" panose="020B0503020204020204" pitchFamily="34" charset="-122"/>
              <a:ea typeface="微软雅黑" panose="020B0503020204020204" pitchFamily="34" charset="-122"/>
            </a:endParaRPr>
          </a:p>
        </p:txBody>
      </p:sp>
      <p:sp>
        <p:nvSpPr>
          <p:cNvPr id="13317" name="矩形 7"/>
          <p:cNvSpPr/>
          <p:nvPr/>
        </p:nvSpPr>
        <p:spPr>
          <a:xfrm>
            <a:off x="6781800" y="3352800"/>
            <a:ext cx="1857375" cy="1337945"/>
          </a:xfrm>
          <a:prstGeom prst="rect">
            <a:avLst/>
          </a:prstGeom>
          <a:noFill/>
          <a:ln w="9525">
            <a:noFill/>
          </a:ln>
        </p:spPr>
        <p:txBody>
          <a:bodyPr anchor="t">
            <a:spAutoFit/>
          </a:bodyPr>
          <a:lstStyle/>
          <a:p>
            <a:pPr>
              <a:lnSpc>
                <a:spcPct val="150000"/>
              </a:lnSpc>
            </a:pPr>
            <a:r>
              <a:rPr lang="zh-CN" altLang="en-US" b="1" dirty="0">
                <a:latin typeface="微软雅黑" panose="020B0503020204020204" pitchFamily="34" charset="-122"/>
                <a:ea typeface="微软雅黑" panose="020B0503020204020204" pitchFamily="34" charset="-122"/>
              </a:rPr>
              <a:t>国务院：关于推进分级诊疗制度建设的指导意见</a:t>
            </a:r>
            <a:endParaRPr lang="zh-CN" altLang="en-US" b="1" dirty="0">
              <a:latin typeface="微软雅黑" panose="020B0503020204020204" pitchFamily="34" charset="-122"/>
              <a:ea typeface="微软雅黑" panose="020B0503020204020204" pitchFamily="34" charset="-122"/>
            </a:endParaRPr>
          </a:p>
        </p:txBody>
      </p:sp>
      <p:sp>
        <p:nvSpPr>
          <p:cNvPr id="13318" name="矩形 7"/>
          <p:cNvSpPr/>
          <p:nvPr/>
        </p:nvSpPr>
        <p:spPr>
          <a:xfrm>
            <a:off x="7696200" y="609600"/>
            <a:ext cx="2590800" cy="645160"/>
          </a:xfrm>
          <a:prstGeom prst="rect">
            <a:avLst/>
          </a:prstGeom>
          <a:noFill/>
          <a:ln w="9525">
            <a:noFill/>
          </a:ln>
        </p:spPr>
        <p:txBody>
          <a:bodyPr anchor="t">
            <a:spAutoFit/>
          </a:bodyPr>
          <a:lstStyle/>
          <a:p>
            <a:pPr fontAlgn="ctr"/>
            <a:r>
              <a:rPr lang="en-US" altLang="zh-CN" b="1" dirty="0">
                <a:solidFill>
                  <a:srgbClr val="000000"/>
                </a:solidFill>
                <a:latin typeface="微软雅黑" panose="020B0503020204020204" pitchFamily="34" charset="-122"/>
                <a:ea typeface="微软雅黑" panose="020B0503020204020204" pitchFamily="34" charset="-122"/>
              </a:rPr>
              <a:t>7</a:t>
            </a:r>
            <a:r>
              <a:rPr lang="zh-CN" altLang="en-US" b="1" dirty="0">
                <a:solidFill>
                  <a:srgbClr val="000000"/>
                </a:solidFill>
                <a:latin typeface="微软雅黑" panose="020B0503020204020204" pitchFamily="34" charset="-122"/>
                <a:ea typeface="微软雅黑" panose="020B0503020204020204" pitchFamily="34" charset="-122"/>
              </a:rPr>
              <a:t>部门</a:t>
            </a:r>
            <a:r>
              <a:rPr lang="en-US" altLang="zh-CN" b="1" dirty="0">
                <a:solidFill>
                  <a:srgbClr val="000000"/>
                </a:solidFill>
                <a:latin typeface="微软雅黑" panose="020B0503020204020204" pitchFamily="34" charset="-122"/>
                <a:ea typeface="微软雅黑" panose="020B0503020204020204" pitchFamily="34" charset="-122"/>
              </a:rPr>
              <a:t>《</a:t>
            </a:r>
            <a:r>
              <a:rPr lang="zh-CN" altLang="en-US" b="1" dirty="0">
                <a:solidFill>
                  <a:srgbClr val="000000"/>
                </a:solidFill>
                <a:latin typeface="微软雅黑" panose="020B0503020204020204" pitchFamily="34" charset="-122"/>
                <a:ea typeface="微软雅黑" panose="020B0503020204020204" pitchFamily="34" charset="-122"/>
              </a:rPr>
              <a:t>推进家庭医生签约服务指导意见</a:t>
            </a:r>
            <a:r>
              <a:rPr lang="en-US" altLang="zh-CN" b="1" dirty="0">
                <a:solidFill>
                  <a:srgbClr val="000000"/>
                </a:solidFill>
                <a:latin typeface="微软雅黑" panose="020B0503020204020204" pitchFamily="34" charset="-122"/>
                <a:ea typeface="微软雅黑" panose="020B0503020204020204" pitchFamily="34" charset="-122"/>
              </a:rPr>
              <a:t>》</a:t>
            </a:r>
            <a:endParaRPr lang="en-US" altLang="zh-CN" b="1" dirty="0">
              <a:solidFill>
                <a:srgbClr val="000000"/>
              </a:solidFill>
              <a:latin typeface="微软雅黑" panose="020B0503020204020204" pitchFamily="34" charset="-122"/>
              <a:ea typeface="微软雅黑" panose="020B0503020204020204" pitchFamily="34" charset="-122"/>
            </a:endParaRPr>
          </a:p>
        </p:txBody>
      </p:sp>
      <p:sp>
        <p:nvSpPr>
          <p:cNvPr id="13319" name="矩形 7"/>
          <p:cNvSpPr/>
          <p:nvPr/>
        </p:nvSpPr>
        <p:spPr>
          <a:xfrm>
            <a:off x="4495800" y="4267200"/>
            <a:ext cx="1857375" cy="1337945"/>
          </a:xfrm>
          <a:prstGeom prst="rect">
            <a:avLst/>
          </a:prstGeom>
          <a:noFill/>
          <a:ln w="9525">
            <a:noFill/>
          </a:ln>
        </p:spPr>
        <p:txBody>
          <a:bodyPr anchor="t">
            <a:spAutoFit/>
          </a:bodyPr>
          <a:lstStyle/>
          <a:p>
            <a:pPr>
              <a:lnSpc>
                <a:spcPct val="150000"/>
              </a:lnSpc>
            </a:pPr>
            <a:r>
              <a:rPr lang="zh-CN" altLang="en-US" b="1" dirty="0">
                <a:latin typeface="微软雅黑" panose="020B0503020204020204" pitchFamily="34" charset="-122"/>
                <a:ea typeface="微软雅黑" panose="020B0503020204020204" pitchFamily="34" charset="-122"/>
              </a:rPr>
              <a:t>卫生部教育部印发</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助理全科医生培训标准</a:t>
            </a:r>
            <a:r>
              <a:rPr lang="en-US" altLang="zh-CN" b="1" dirty="0">
                <a:latin typeface="微软雅黑" panose="020B0503020204020204" pitchFamily="34" charset="-122"/>
                <a:ea typeface="微软雅黑" panose="020B0503020204020204" pitchFamily="34" charset="-122"/>
              </a:rPr>
              <a:t>》</a:t>
            </a:r>
            <a:endParaRPr lang="zh-CN" altLang="en-US" b="1" dirty="0">
              <a:latin typeface="微软雅黑" panose="020B0503020204020204" pitchFamily="34" charset="-122"/>
              <a:ea typeface="微软雅黑" panose="020B0503020204020204" pitchFamily="34" charset="-122"/>
            </a:endParaRP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标题 47"/>
          <p:cNvSpPr>
            <a:spLocks noGrp="1"/>
          </p:cNvSpPr>
          <p:nvPr>
            <p:ph type="title"/>
          </p:nvPr>
        </p:nvSpPr>
        <p:spPr/>
        <p:txBody>
          <a:bodyPr>
            <a:normAutofit/>
          </a:bodyPr>
          <a:lstStyle/>
          <a:p>
            <a:r>
              <a:rPr lang="zh-CN" altLang="en-US" dirty="0">
                <a:sym typeface="Calibri" panose="020F0502020204030204" pitchFamily="34" charset="0"/>
              </a:rPr>
              <a:t>分级诊疗</a:t>
            </a:r>
            <a:endParaRPr lang="zh-CN" altLang="en-US" dirty="0"/>
          </a:p>
        </p:txBody>
      </p:sp>
      <p:cxnSp>
        <p:nvCxnSpPr>
          <p:cNvPr id="12" name="直接连接符 11"/>
          <p:cNvCxnSpPr/>
          <p:nvPr/>
        </p:nvCxnSpPr>
        <p:spPr>
          <a:xfrm>
            <a:off x="321032" y="902693"/>
            <a:ext cx="11300354" cy="0"/>
          </a:xfrm>
          <a:prstGeom prst="line">
            <a:avLst/>
          </a:prstGeom>
          <a:ln>
            <a:solidFill>
              <a:srgbClr val="B13528"/>
            </a:solidFill>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642457" y="3365690"/>
            <a:ext cx="9979054" cy="2916622"/>
            <a:chOff x="642457" y="3042804"/>
            <a:chExt cx="11025919" cy="3222593"/>
          </a:xfrm>
        </p:grpSpPr>
        <p:grpSp>
          <p:nvGrpSpPr>
            <p:cNvPr id="18" name="组合 17"/>
            <p:cNvGrpSpPr/>
            <p:nvPr/>
          </p:nvGrpSpPr>
          <p:grpSpPr>
            <a:xfrm>
              <a:off x="642457" y="3042804"/>
              <a:ext cx="10592851" cy="918173"/>
              <a:chOff x="642457" y="3020382"/>
              <a:chExt cx="12466345" cy="1080566"/>
            </a:xfrm>
          </p:grpSpPr>
          <p:grpSp>
            <p:nvGrpSpPr>
              <p:cNvPr id="14" name="组合 13"/>
              <p:cNvGrpSpPr/>
              <p:nvPr/>
            </p:nvGrpSpPr>
            <p:grpSpPr>
              <a:xfrm>
                <a:off x="1097280" y="3072684"/>
                <a:ext cx="12011522" cy="1019325"/>
                <a:chOff x="1097280" y="3072684"/>
                <a:chExt cx="12011522" cy="1019325"/>
              </a:xfrm>
            </p:grpSpPr>
            <p:sp>
              <p:nvSpPr>
                <p:cNvPr id="6" name="矩形 5"/>
                <p:cNvSpPr/>
                <p:nvPr/>
              </p:nvSpPr>
              <p:spPr>
                <a:xfrm>
                  <a:off x="1097280" y="3072684"/>
                  <a:ext cx="11501860" cy="1019325"/>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流程图: 联系 10"/>
                <p:cNvSpPr/>
                <p:nvPr/>
              </p:nvSpPr>
              <p:spPr>
                <a:xfrm>
                  <a:off x="12089478" y="3072684"/>
                  <a:ext cx="1019324" cy="1019325"/>
                </a:xfrm>
                <a:prstGeom prst="flowChartConnector">
                  <a:avLst/>
                </a:prstGeom>
                <a:solidFill>
                  <a:srgbClr val="B1352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9" name="流程图: 联系 10"/>
              <p:cNvSpPr/>
              <p:nvPr/>
            </p:nvSpPr>
            <p:spPr>
              <a:xfrm>
                <a:off x="642457" y="3072684"/>
                <a:ext cx="1019325" cy="1019325"/>
              </a:xfrm>
              <a:prstGeom prst="flowChartConnector">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矩形 14"/>
              <p:cNvSpPr/>
              <p:nvPr/>
            </p:nvSpPr>
            <p:spPr>
              <a:xfrm>
                <a:off x="1768859" y="3357052"/>
                <a:ext cx="10715893" cy="480252"/>
              </a:xfrm>
              <a:prstGeom prst="rect">
                <a:avLst/>
              </a:prstGeom>
            </p:spPr>
            <p:txBody>
              <a:bodyPr wrap="square">
                <a:spAutoFit/>
              </a:bodyPr>
              <a:lstStyle/>
              <a:p>
                <a:pPr lvl="0"/>
                <a:r>
                  <a:rPr lang="zh-CN" altLang="en-US" dirty="0">
                    <a:solidFill>
                      <a:schemeClr val="bg1"/>
                    </a:solidFill>
                    <a:latin typeface="微软雅黑" panose="020B0503020204020204" pitchFamily="34" charset="-122"/>
                    <a:ea typeface="微软雅黑" panose="020B0503020204020204" pitchFamily="34" charset="-122"/>
                  </a:rPr>
                  <a:t>构建“基层首诊、双向转诊、急慢分治、上下联动” 的分级诊疗模式</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7" name="矩形 16"/>
              <p:cNvSpPr/>
              <p:nvPr/>
            </p:nvSpPr>
            <p:spPr>
              <a:xfrm>
                <a:off x="841098" y="3020382"/>
                <a:ext cx="544452" cy="1080566"/>
              </a:xfrm>
              <a:prstGeom prst="rect">
                <a:avLst/>
              </a:prstGeom>
            </p:spPr>
            <p:txBody>
              <a:bodyPr wrap="none">
                <a:spAutoFit/>
              </a:bodyPr>
              <a:lstStyle/>
              <a:p>
                <a:pPr algn="ctr"/>
                <a:r>
                  <a:rPr lang="en-US" altLang="zh-CN" sz="4800" dirty="0">
                    <a:solidFill>
                      <a:srgbClr val="B13528"/>
                    </a:solidFill>
                    <a:latin typeface="Impact" panose="020B0806030902050204" pitchFamily="34" charset="0"/>
                    <a:ea typeface="微软雅黑" panose="020B0503020204020204" pitchFamily="34" charset="-122"/>
                  </a:rPr>
                  <a:t>1</a:t>
                </a:r>
                <a:endParaRPr lang="zh-CN" altLang="en-US" sz="4800" dirty="0">
                  <a:solidFill>
                    <a:srgbClr val="B13528"/>
                  </a:solidFill>
                  <a:latin typeface="Impact" panose="020B0806030902050204" pitchFamily="34" charset="0"/>
                  <a:ea typeface="微软雅黑" panose="020B0503020204020204" pitchFamily="34" charset="-122"/>
                </a:endParaRPr>
              </a:p>
            </p:txBody>
          </p:sp>
        </p:grpSp>
        <p:grpSp>
          <p:nvGrpSpPr>
            <p:cNvPr id="33" name="组合 32"/>
            <p:cNvGrpSpPr/>
            <p:nvPr/>
          </p:nvGrpSpPr>
          <p:grpSpPr>
            <a:xfrm>
              <a:off x="1296070" y="4195014"/>
              <a:ext cx="10372306" cy="918173"/>
              <a:chOff x="642457" y="3020382"/>
              <a:chExt cx="12206794" cy="1080566"/>
            </a:xfrm>
          </p:grpSpPr>
          <p:grpSp>
            <p:nvGrpSpPr>
              <p:cNvPr id="34" name="组合 33"/>
              <p:cNvGrpSpPr/>
              <p:nvPr/>
            </p:nvGrpSpPr>
            <p:grpSpPr>
              <a:xfrm>
                <a:off x="1097280" y="3072684"/>
                <a:ext cx="11751971" cy="1019325"/>
                <a:chOff x="1097280" y="3072684"/>
                <a:chExt cx="11751971" cy="1019325"/>
              </a:xfrm>
            </p:grpSpPr>
            <p:sp>
              <p:nvSpPr>
                <p:cNvPr id="38" name="矩形 37"/>
                <p:cNvSpPr/>
                <p:nvPr/>
              </p:nvSpPr>
              <p:spPr>
                <a:xfrm>
                  <a:off x="1097280" y="3072684"/>
                  <a:ext cx="11242309" cy="1019325"/>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流程图: 联系 10"/>
                <p:cNvSpPr/>
                <p:nvPr/>
              </p:nvSpPr>
              <p:spPr>
                <a:xfrm>
                  <a:off x="11829927" y="3072684"/>
                  <a:ext cx="1019324" cy="1019325"/>
                </a:xfrm>
                <a:prstGeom prst="flowChartConnector">
                  <a:avLst/>
                </a:prstGeom>
                <a:solidFill>
                  <a:srgbClr val="B1352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5" name="流程图: 联系 10"/>
              <p:cNvSpPr/>
              <p:nvPr/>
            </p:nvSpPr>
            <p:spPr>
              <a:xfrm>
                <a:off x="642457" y="3072684"/>
                <a:ext cx="1019325" cy="1019325"/>
              </a:xfrm>
              <a:prstGeom prst="flowChartConnector">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6" name="矩形 35"/>
              <p:cNvSpPr/>
              <p:nvPr/>
            </p:nvSpPr>
            <p:spPr>
              <a:xfrm>
                <a:off x="1768857" y="3357052"/>
                <a:ext cx="10570731" cy="480252"/>
              </a:xfrm>
              <a:prstGeom prst="rect">
                <a:avLst/>
              </a:prstGeom>
            </p:spPr>
            <p:txBody>
              <a:bodyPr wrap="square">
                <a:spAutoFit/>
              </a:bodyPr>
              <a:lstStyle/>
              <a:p>
                <a:pPr lvl="0"/>
                <a:r>
                  <a:rPr lang="zh-CN" altLang="en-US" dirty="0">
                    <a:solidFill>
                      <a:schemeClr val="bg1"/>
                    </a:solidFill>
                    <a:latin typeface="微软雅黑" panose="020B0503020204020204" pitchFamily="34" charset="-122"/>
                    <a:ea typeface="微软雅黑" panose="020B0503020204020204" pitchFamily="34" charset="-122"/>
                  </a:rPr>
                  <a:t>明确四类慢性疾病医联体内双向转诊基本标准，使疾病治疗回复到医学本质</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37" name="矩形 36"/>
              <p:cNvSpPr/>
              <p:nvPr/>
            </p:nvSpPr>
            <p:spPr>
              <a:xfrm>
                <a:off x="838438" y="3020382"/>
                <a:ext cx="642420" cy="1080566"/>
              </a:xfrm>
              <a:prstGeom prst="rect">
                <a:avLst/>
              </a:prstGeom>
            </p:spPr>
            <p:txBody>
              <a:bodyPr wrap="none">
                <a:spAutoFit/>
              </a:bodyPr>
              <a:lstStyle/>
              <a:p>
                <a:pPr algn="ctr"/>
                <a:r>
                  <a:rPr lang="en-US" altLang="zh-CN" sz="4800" dirty="0">
                    <a:solidFill>
                      <a:srgbClr val="B13528"/>
                    </a:solidFill>
                    <a:latin typeface="Impact" panose="020B0806030902050204" pitchFamily="34" charset="0"/>
                    <a:ea typeface="微软雅黑" panose="020B0503020204020204" pitchFamily="34" charset="-122"/>
                  </a:rPr>
                  <a:t>2</a:t>
                </a:r>
                <a:endParaRPr lang="zh-CN" altLang="en-US" sz="4800" dirty="0">
                  <a:solidFill>
                    <a:srgbClr val="B13528"/>
                  </a:solidFill>
                  <a:latin typeface="Impact" panose="020B0806030902050204" pitchFamily="34" charset="0"/>
                  <a:ea typeface="微软雅黑" panose="020B0503020204020204" pitchFamily="34" charset="-122"/>
                </a:endParaRPr>
              </a:p>
            </p:txBody>
          </p:sp>
        </p:grpSp>
        <p:grpSp>
          <p:nvGrpSpPr>
            <p:cNvPr id="40" name="组合 39"/>
            <p:cNvGrpSpPr/>
            <p:nvPr/>
          </p:nvGrpSpPr>
          <p:grpSpPr>
            <a:xfrm>
              <a:off x="642457" y="5347224"/>
              <a:ext cx="10592851" cy="918173"/>
              <a:chOff x="642457" y="3020382"/>
              <a:chExt cx="12466345" cy="1080566"/>
            </a:xfrm>
          </p:grpSpPr>
          <p:grpSp>
            <p:nvGrpSpPr>
              <p:cNvPr id="41" name="组合 40"/>
              <p:cNvGrpSpPr/>
              <p:nvPr/>
            </p:nvGrpSpPr>
            <p:grpSpPr>
              <a:xfrm>
                <a:off x="1097280" y="3054037"/>
                <a:ext cx="12011522" cy="1037972"/>
                <a:chOff x="1097280" y="3054037"/>
                <a:chExt cx="12011522" cy="1037972"/>
              </a:xfrm>
            </p:grpSpPr>
            <p:sp>
              <p:nvSpPr>
                <p:cNvPr id="45" name="矩形 44"/>
                <p:cNvSpPr/>
                <p:nvPr/>
              </p:nvSpPr>
              <p:spPr>
                <a:xfrm>
                  <a:off x="1097280" y="3072684"/>
                  <a:ext cx="11501860" cy="1019325"/>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联系 10"/>
                <p:cNvSpPr/>
                <p:nvPr/>
              </p:nvSpPr>
              <p:spPr>
                <a:xfrm>
                  <a:off x="12089478" y="3054037"/>
                  <a:ext cx="1019324" cy="1019325"/>
                </a:xfrm>
                <a:prstGeom prst="flowChartConnector">
                  <a:avLst/>
                </a:prstGeom>
                <a:solidFill>
                  <a:srgbClr val="B1352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42" name="流程图: 联系 10"/>
              <p:cNvSpPr/>
              <p:nvPr/>
            </p:nvSpPr>
            <p:spPr>
              <a:xfrm>
                <a:off x="642457" y="3072684"/>
                <a:ext cx="1019325" cy="1019325"/>
              </a:xfrm>
              <a:prstGeom prst="flowChartConnector">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43" name="矩形 42"/>
              <p:cNvSpPr/>
              <p:nvPr/>
            </p:nvSpPr>
            <p:spPr>
              <a:xfrm>
                <a:off x="1768858" y="3357052"/>
                <a:ext cx="9133492" cy="434654"/>
              </a:xfrm>
              <a:prstGeom prst="rect">
                <a:avLst/>
              </a:prstGeom>
            </p:spPr>
            <p:txBody>
              <a:bodyPr wrap="square">
                <a:spAutoFit/>
              </a:bodyPr>
              <a:lstStyle/>
              <a:p>
                <a:pPr lvl="0"/>
                <a:r>
                  <a:rPr lang="zh-CN" altLang="en-US" dirty="0">
                    <a:solidFill>
                      <a:schemeClr val="bg1"/>
                    </a:solidFill>
                    <a:latin typeface="微软雅黑" panose="020B0503020204020204" pitchFamily="34" charset="-122"/>
                    <a:ea typeface="微软雅黑" panose="020B0503020204020204" pitchFamily="34" charset="-122"/>
                  </a:rPr>
                  <a:t>推进标准互联，加快北京市分级诊疗信息化建设</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44" name="矩形 43"/>
              <p:cNvSpPr/>
              <p:nvPr/>
            </p:nvSpPr>
            <p:spPr>
              <a:xfrm>
                <a:off x="796090" y="3020382"/>
                <a:ext cx="665349" cy="1080566"/>
              </a:xfrm>
              <a:prstGeom prst="rect">
                <a:avLst/>
              </a:prstGeom>
            </p:spPr>
            <p:txBody>
              <a:bodyPr wrap="none">
                <a:spAutoFit/>
              </a:bodyPr>
              <a:lstStyle/>
              <a:p>
                <a:pPr algn="ctr"/>
                <a:r>
                  <a:rPr lang="en-US" altLang="zh-CN" sz="4800" dirty="0">
                    <a:solidFill>
                      <a:srgbClr val="B13528"/>
                    </a:solidFill>
                    <a:latin typeface="Impact" panose="020B0806030902050204" pitchFamily="34" charset="0"/>
                    <a:ea typeface="微软雅黑" panose="020B0503020204020204" pitchFamily="34" charset="-122"/>
                  </a:rPr>
                  <a:t>3</a:t>
                </a:r>
                <a:endParaRPr lang="zh-CN" altLang="en-US" sz="4800" dirty="0">
                  <a:solidFill>
                    <a:srgbClr val="B13528"/>
                  </a:solidFill>
                  <a:latin typeface="Impact" panose="020B0806030902050204" pitchFamily="34" charset="0"/>
                  <a:ea typeface="微软雅黑" panose="020B0503020204020204" pitchFamily="34" charset="-122"/>
                </a:endParaRPr>
              </a:p>
            </p:txBody>
          </p:sp>
        </p:grpSp>
      </p:grpSp>
      <p:sp>
        <p:nvSpPr>
          <p:cNvPr id="47" name="矩形 46"/>
          <p:cNvSpPr/>
          <p:nvPr/>
        </p:nvSpPr>
        <p:spPr>
          <a:xfrm>
            <a:off x="642455" y="1104131"/>
            <a:ext cx="11387249" cy="2001520"/>
          </a:xfrm>
          <a:prstGeom prst="rect">
            <a:avLst/>
          </a:prstGeom>
        </p:spPr>
        <p:txBody>
          <a:bodyPr wrap="square">
            <a:spAutoFit/>
          </a:bodyPr>
          <a:lstStyle/>
          <a:p>
            <a:pPr>
              <a:lnSpc>
                <a:spcPct val="135000"/>
              </a:lnSpc>
            </a:pPr>
            <a:r>
              <a:rPr lang="en-US" altLang="zh-CN" sz="2400" dirty="0" smtClean="0">
                <a:solidFill>
                  <a:srgbClr val="B13528"/>
                </a:solidFill>
                <a:latin typeface="Impact" panose="020B0806030902050204" pitchFamily="34" charset="0"/>
                <a:ea typeface="微软雅黑" panose="020B0503020204020204" pitchFamily="34" charset="-122"/>
              </a:rPr>
              <a:t>2016.3.17</a:t>
            </a:r>
            <a:r>
              <a:rPr lang="en-US" altLang="zh-CN" sz="2000" b="1" dirty="0" smtClean="0">
                <a:latin typeface="微软雅黑" panose="020B0503020204020204" pitchFamily="34" charset="-122"/>
                <a:ea typeface="微软雅黑" panose="020B0503020204020204" pitchFamily="34" charset="-122"/>
              </a:rPr>
              <a:t> 《</a:t>
            </a:r>
            <a:r>
              <a:rPr lang="zh-CN" altLang="en-US" sz="2000" b="1" dirty="0">
                <a:latin typeface="微软雅黑" panose="020B0503020204020204" pitchFamily="34" charset="-122"/>
                <a:ea typeface="微软雅黑" panose="020B0503020204020204" pitchFamily="34" charset="-122"/>
              </a:rPr>
              <a:t>北京市城市公立医院综合改革实施方案</a:t>
            </a:r>
            <a:r>
              <a:rPr lang="en-US" altLang="zh-CN" sz="2000" b="1" dirty="0">
                <a:latin typeface="微软雅黑" panose="020B0503020204020204" pitchFamily="34" charset="-122"/>
                <a:ea typeface="微软雅黑" panose="020B0503020204020204" pitchFamily="34" charset="-122"/>
              </a:rPr>
              <a:t>》</a:t>
            </a:r>
            <a:endParaRPr lang="en-US" altLang="zh-CN" sz="2000" b="1" dirty="0">
              <a:latin typeface="微软雅黑" panose="020B0503020204020204" pitchFamily="34" charset="-122"/>
              <a:ea typeface="微软雅黑" panose="020B0503020204020204" pitchFamily="34" charset="-122"/>
            </a:endParaRPr>
          </a:p>
          <a:p>
            <a:pPr>
              <a:lnSpc>
                <a:spcPct val="135000"/>
              </a:lnSpc>
            </a:pPr>
            <a:r>
              <a:rPr lang="en-US" altLang="zh-CN" sz="2400" dirty="0">
                <a:solidFill>
                  <a:srgbClr val="B13528"/>
                </a:solidFill>
                <a:latin typeface="Impact" panose="020B0806030902050204" pitchFamily="34" charset="0"/>
                <a:ea typeface="微软雅黑" panose="020B0503020204020204" pitchFamily="34" charset="-122"/>
              </a:rPr>
              <a:t>2016.8.15</a:t>
            </a:r>
            <a:r>
              <a:rPr lang="en-US" altLang="zh-CN" sz="2000" b="1" dirty="0" smtClean="0">
                <a:latin typeface="微软雅黑" panose="020B0503020204020204" pitchFamily="34" charset="-122"/>
                <a:ea typeface="微软雅黑" panose="020B0503020204020204" pitchFamily="34" charset="-122"/>
              </a:rPr>
              <a:t> 《</a:t>
            </a:r>
            <a:r>
              <a:rPr lang="zh-CN" altLang="en-US" sz="2000" b="1" dirty="0" smtClean="0">
                <a:latin typeface="微软雅黑" panose="020B0503020204020204" pitchFamily="34" charset="-122"/>
                <a:ea typeface="微软雅黑" panose="020B0503020204020204" pitchFamily="34" charset="-122"/>
              </a:rPr>
              <a:t>北京市</a:t>
            </a:r>
            <a:r>
              <a:rPr lang="zh-CN" altLang="en-US" sz="2000" b="1" dirty="0">
                <a:latin typeface="微软雅黑" panose="020B0503020204020204" pitchFamily="34" charset="-122"/>
                <a:ea typeface="微软雅黑" panose="020B0503020204020204" pitchFamily="34" charset="-122"/>
              </a:rPr>
              <a:t>分级诊疗制度建设</a:t>
            </a:r>
            <a:r>
              <a:rPr lang="en-US" altLang="zh-CN" sz="2000" b="1" dirty="0">
                <a:latin typeface="微软雅黑" panose="020B0503020204020204" pitchFamily="34" charset="-122"/>
                <a:ea typeface="微软雅黑" panose="020B0503020204020204" pitchFamily="34" charset="-122"/>
              </a:rPr>
              <a:t>2016-2017</a:t>
            </a:r>
            <a:r>
              <a:rPr lang="zh-CN" altLang="en-US" sz="2000" b="1" dirty="0">
                <a:latin typeface="微软雅黑" panose="020B0503020204020204" pitchFamily="34" charset="-122"/>
                <a:ea typeface="微软雅黑" panose="020B0503020204020204" pitchFamily="34" charset="-122"/>
              </a:rPr>
              <a:t>年度的重点任务</a:t>
            </a:r>
            <a:r>
              <a:rPr lang="en-US" altLang="zh-CN" sz="2000" b="1" dirty="0" smtClean="0">
                <a:latin typeface="微软雅黑" panose="020B0503020204020204" pitchFamily="34" charset="-122"/>
                <a:ea typeface="微软雅黑" panose="020B0503020204020204" pitchFamily="34" charset="-122"/>
              </a:rPr>
              <a:t>》</a:t>
            </a:r>
            <a:endParaRPr lang="en-US" altLang="zh-CN" sz="2000" b="1" dirty="0" smtClean="0">
              <a:latin typeface="微软雅黑" panose="020B0503020204020204" pitchFamily="34" charset="-122"/>
              <a:ea typeface="微软雅黑" panose="020B0503020204020204" pitchFamily="34" charset="-122"/>
            </a:endParaRPr>
          </a:p>
          <a:p>
            <a:pPr lvl="0">
              <a:lnSpc>
                <a:spcPct val="135000"/>
              </a:lnSpc>
              <a:defRPr/>
            </a:pPr>
            <a:r>
              <a:rPr lang="en-US" altLang="zh-CN" sz="2400" dirty="0">
                <a:solidFill>
                  <a:srgbClr val="B13528"/>
                </a:solidFill>
                <a:latin typeface="Impact" panose="020B0806030902050204" pitchFamily="34" charset="0"/>
                <a:ea typeface="微软雅黑" panose="020B0503020204020204" pitchFamily="34" charset="-122"/>
              </a:rPr>
              <a:t>2017. 4.12    </a:t>
            </a:r>
            <a:r>
              <a:rPr lang="zh-CN" altLang="en-US" sz="2000" b="1" dirty="0" smtClean="0">
                <a:latin typeface="微软雅黑" panose="020B0503020204020204" pitchFamily="34" charset="-122"/>
                <a:ea typeface="微软雅黑" panose="020B0503020204020204" pitchFamily="34" charset="-122"/>
              </a:rPr>
              <a:t>李克强</a:t>
            </a:r>
            <a:r>
              <a:rPr lang="zh-CN" altLang="en-US" sz="2000" b="1" dirty="0">
                <a:latin typeface="微软雅黑" panose="020B0503020204020204" pitchFamily="34" charset="-122"/>
                <a:ea typeface="微软雅黑" panose="020B0503020204020204" pitchFamily="34" charset="-122"/>
              </a:rPr>
              <a:t>总理</a:t>
            </a:r>
            <a:r>
              <a:rPr lang="zh-CN" altLang="en-US" sz="2000" b="1" dirty="0">
                <a:solidFill>
                  <a:srgbClr val="B13528"/>
                </a:solidFill>
                <a:latin typeface="微软雅黑" panose="020B0503020204020204" pitchFamily="34" charset="-122"/>
                <a:ea typeface="微软雅黑" panose="020B0503020204020204" pitchFamily="34" charset="-122"/>
              </a:rPr>
              <a:t>国务院常务会议，部署推进医疗联合体建设，以深化体制机制改革为</a:t>
            </a:r>
            <a:r>
              <a:rPr lang="zh-CN" altLang="en-US" sz="2000" b="1" dirty="0" smtClean="0">
                <a:solidFill>
                  <a:srgbClr val="B13528"/>
                </a:solidFill>
                <a:latin typeface="微软雅黑" panose="020B0503020204020204" pitchFamily="34" charset="-122"/>
                <a:ea typeface="微软雅黑" panose="020B0503020204020204" pitchFamily="34" charset="-122"/>
              </a:rPr>
              <a:t>群众提</a:t>
            </a:r>
            <a:endParaRPr lang="en-US" altLang="zh-CN" sz="2000" b="1" dirty="0" smtClean="0">
              <a:solidFill>
                <a:srgbClr val="B13528"/>
              </a:solidFill>
              <a:latin typeface="微软雅黑" panose="020B0503020204020204" pitchFamily="34" charset="-122"/>
              <a:ea typeface="微软雅黑" panose="020B0503020204020204" pitchFamily="34" charset="-122"/>
            </a:endParaRPr>
          </a:p>
          <a:p>
            <a:pPr lvl="0">
              <a:lnSpc>
                <a:spcPct val="135000"/>
              </a:lnSpc>
              <a:defRPr/>
            </a:pPr>
            <a:r>
              <a:rPr lang="en-US" altLang="zh-CN" sz="2000" b="1" dirty="0">
                <a:solidFill>
                  <a:srgbClr val="B13528"/>
                </a:solidFill>
                <a:latin typeface="微软雅黑" panose="020B0503020204020204" pitchFamily="34" charset="-122"/>
                <a:ea typeface="微软雅黑" panose="020B0503020204020204" pitchFamily="34" charset="-122"/>
              </a:rPr>
              <a:t> </a:t>
            </a:r>
            <a:r>
              <a:rPr lang="en-US" altLang="zh-CN" sz="2000" b="1" dirty="0" smtClean="0">
                <a:solidFill>
                  <a:srgbClr val="B13528"/>
                </a:solidFill>
                <a:latin typeface="微软雅黑" panose="020B0503020204020204" pitchFamily="34" charset="-122"/>
                <a:ea typeface="微软雅黑" panose="020B0503020204020204" pitchFamily="34" charset="-122"/>
              </a:rPr>
              <a:t>                 </a:t>
            </a:r>
            <a:r>
              <a:rPr lang="zh-CN" altLang="en-US" sz="2000" b="1" dirty="0" smtClean="0">
                <a:solidFill>
                  <a:srgbClr val="B13528"/>
                </a:solidFill>
                <a:latin typeface="微软雅黑" panose="020B0503020204020204" pitchFamily="34" charset="-122"/>
                <a:ea typeface="微软雅黑" panose="020B0503020204020204" pitchFamily="34" charset="-122"/>
              </a:rPr>
              <a:t>供</a:t>
            </a:r>
            <a:r>
              <a:rPr lang="zh-CN" altLang="en-US" sz="2000" b="1" dirty="0">
                <a:solidFill>
                  <a:srgbClr val="B13528"/>
                </a:solidFill>
                <a:latin typeface="微软雅黑" panose="020B0503020204020204" pitchFamily="34" charset="-122"/>
                <a:ea typeface="微软雅黑" panose="020B0503020204020204" pitchFamily="34" charset="-122"/>
              </a:rPr>
              <a:t>优质便利医疗</a:t>
            </a:r>
            <a:r>
              <a:rPr lang="zh-CN" altLang="en-US" sz="2000" b="1" dirty="0" smtClean="0">
                <a:solidFill>
                  <a:srgbClr val="B13528"/>
                </a:solidFill>
                <a:latin typeface="微软雅黑" panose="020B0503020204020204" pitchFamily="34" charset="-122"/>
                <a:ea typeface="微软雅黑" panose="020B0503020204020204" pitchFamily="34" charset="-122"/>
              </a:rPr>
              <a:t>服务</a:t>
            </a:r>
            <a:endParaRPr lang="en-US" altLang="zh-CN" sz="2000" b="1"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标题 47"/>
          <p:cNvSpPr>
            <a:spLocks noGrp="1"/>
          </p:cNvSpPr>
          <p:nvPr>
            <p:ph type="title"/>
          </p:nvPr>
        </p:nvSpPr>
        <p:spPr/>
        <p:txBody>
          <a:bodyPr>
            <a:normAutofit/>
          </a:bodyPr>
          <a:lstStyle/>
          <a:p>
            <a:r>
              <a:rPr lang="en-US" altLang="zh-CN" dirty="0">
                <a:sym typeface="Calibri" panose="020F0502020204030204" pitchFamily="34" charset="0"/>
              </a:rPr>
              <a:t>《</a:t>
            </a:r>
            <a:r>
              <a:rPr lang="zh-CN" altLang="en-US" dirty="0">
                <a:sym typeface="Calibri" panose="020F0502020204030204" pitchFamily="34" charset="0"/>
              </a:rPr>
              <a:t>关于推进分级诊疗制度建设的指导意见</a:t>
            </a:r>
            <a:r>
              <a:rPr lang="en-US" altLang="zh-CN" dirty="0">
                <a:sym typeface="Calibri" panose="020F0502020204030204" pitchFamily="34" charset="0"/>
              </a:rPr>
              <a:t>》</a:t>
            </a:r>
            <a:endParaRPr lang="en-US" altLang="zh-CN" dirty="0">
              <a:sym typeface="Calibri" panose="020F0502020204030204" pitchFamily="34" charset="0"/>
            </a:endParaRPr>
          </a:p>
        </p:txBody>
      </p:sp>
      <p:cxnSp>
        <p:nvCxnSpPr>
          <p:cNvPr id="12" name="直接连接符 11"/>
          <p:cNvCxnSpPr/>
          <p:nvPr/>
        </p:nvCxnSpPr>
        <p:spPr>
          <a:xfrm>
            <a:off x="321032" y="902693"/>
            <a:ext cx="11300354" cy="0"/>
          </a:xfrm>
          <a:prstGeom prst="line">
            <a:avLst/>
          </a:prstGeom>
          <a:ln>
            <a:solidFill>
              <a:srgbClr val="B13528"/>
            </a:solidFill>
          </a:ln>
        </p:spPr>
        <p:style>
          <a:lnRef idx="1">
            <a:schemeClr val="accent1"/>
          </a:lnRef>
          <a:fillRef idx="0">
            <a:schemeClr val="accent1"/>
          </a:fillRef>
          <a:effectRef idx="0">
            <a:schemeClr val="accent1"/>
          </a:effectRef>
          <a:fontRef idx="minor">
            <a:schemeClr val="tx1"/>
          </a:fontRef>
        </p:style>
      </p:cxnSp>
      <p:grpSp>
        <p:nvGrpSpPr>
          <p:cNvPr id="26" name="组合 25"/>
          <p:cNvGrpSpPr/>
          <p:nvPr/>
        </p:nvGrpSpPr>
        <p:grpSpPr>
          <a:xfrm>
            <a:off x="845766" y="2020604"/>
            <a:ext cx="6356039" cy="2483541"/>
            <a:chOff x="0" y="6227623"/>
            <a:chExt cx="12192000" cy="630377"/>
          </a:xfrm>
        </p:grpSpPr>
        <p:sp>
          <p:nvSpPr>
            <p:cNvPr id="27" name="矩形 26"/>
            <p:cNvSpPr/>
            <p:nvPr/>
          </p:nvSpPr>
          <p:spPr>
            <a:xfrm>
              <a:off x="0" y="6256185"/>
              <a:ext cx="12192000" cy="60181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0" y="6227623"/>
              <a:ext cx="12192000" cy="28562"/>
            </a:xfrm>
            <a:prstGeom prst="rect">
              <a:avLst/>
            </a:prstGeom>
            <a:solidFill>
              <a:srgbClr val="B1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1105805" y="2201479"/>
            <a:ext cx="6096000" cy="1978555"/>
          </a:xfrm>
          <a:prstGeom prst="rect">
            <a:avLst/>
          </a:prstGeom>
        </p:spPr>
        <p:txBody>
          <a:bodyPr>
            <a:spAutoFit/>
          </a:bodyPr>
          <a:lstStyle/>
          <a:p>
            <a:pPr marL="285750" indent="-285750">
              <a:lnSpc>
                <a:spcPct val="200000"/>
              </a:lnSpc>
              <a:spcAft>
                <a:spcPts val="1200"/>
              </a:spcAft>
              <a:buClr>
                <a:schemeClr val="bg1"/>
              </a:buClr>
              <a:buFont typeface="Arial" panose="020B0604020202020204" pitchFamily="34" charset="0"/>
              <a:buChar char="•"/>
            </a:pPr>
            <a:r>
              <a:rPr lang="zh-CN" altLang="en-US" b="1" dirty="0">
                <a:solidFill>
                  <a:schemeClr val="bg1"/>
                </a:solidFill>
                <a:latin typeface="微软雅黑" panose="020B0503020204020204" pitchFamily="34" charset="-122"/>
                <a:ea typeface="微软雅黑" panose="020B0503020204020204" pitchFamily="34" charset="-122"/>
              </a:rPr>
              <a:t>明确各级各类医疗机构诊疗服务功能定位</a:t>
            </a:r>
            <a:endParaRPr lang="zh-CN" altLang="en-US" b="1" dirty="0">
              <a:solidFill>
                <a:schemeClr val="bg1"/>
              </a:solidFill>
              <a:latin typeface="微软雅黑" panose="020B0503020204020204" pitchFamily="34" charset="-122"/>
              <a:ea typeface="微软雅黑" panose="020B0503020204020204" pitchFamily="34" charset="-122"/>
            </a:endParaRPr>
          </a:p>
          <a:p>
            <a:pPr marL="285750" indent="-285750">
              <a:lnSpc>
                <a:spcPct val="200000"/>
              </a:lnSpc>
              <a:spcAft>
                <a:spcPts val="1200"/>
              </a:spcAft>
              <a:buClr>
                <a:schemeClr val="bg1"/>
              </a:buClr>
              <a:buFont typeface="Arial" panose="020B0604020202020204" pitchFamily="34" charset="0"/>
              <a:buChar char="•"/>
            </a:pPr>
            <a:r>
              <a:rPr lang="zh-CN" altLang="en-US" b="1" dirty="0">
                <a:solidFill>
                  <a:schemeClr val="bg1"/>
                </a:solidFill>
                <a:latin typeface="微软雅黑" panose="020B0503020204020204" pitchFamily="34" charset="-122"/>
                <a:ea typeface="微软雅黑" panose="020B0503020204020204" pitchFamily="34" charset="-122"/>
              </a:rPr>
              <a:t>加强基层医疗卫生人才队伍建设</a:t>
            </a:r>
            <a:endParaRPr lang="zh-CN" altLang="en-US" b="1" dirty="0">
              <a:solidFill>
                <a:schemeClr val="bg1"/>
              </a:solidFill>
              <a:latin typeface="微软雅黑" panose="020B0503020204020204" pitchFamily="34" charset="-122"/>
              <a:ea typeface="微软雅黑" panose="020B0503020204020204" pitchFamily="34" charset="-122"/>
            </a:endParaRPr>
          </a:p>
          <a:p>
            <a:pPr marL="285750" indent="-285750">
              <a:lnSpc>
                <a:spcPct val="200000"/>
              </a:lnSpc>
              <a:spcAft>
                <a:spcPts val="1200"/>
              </a:spcAft>
              <a:buClr>
                <a:schemeClr val="bg1"/>
              </a:buClr>
              <a:buFont typeface="Arial" panose="020B0604020202020204" pitchFamily="34" charset="0"/>
              <a:buChar char="•"/>
            </a:pPr>
            <a:r>
              <a:rPr lang="zh-CN" altLang="en-US" b="1" dirty="0">
                <a:solidFill>
                  <a:schemeClr val="bg1"/>
                </a:solidFill>
                <a:latin typeface="微软雅黑" panose="020B0503020204020204" pitchFamily="34" charset="-122"/>
                <a:ea typeface="微软雅黑" panose="020B0503020204020204" pitchFamily="34" charset="-122"/>
              </a:rPr>
              <a:t>大力提高基层医疗卫生服务能力</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3" name="矩形 2"/>
          <p:cNvSpPr/>
          <p:nvPr/>
        </p:nvSpPr>
        <p:spPr>
          <a:xfrm>
            <a:off x="759507" y="1105576"/>
            <a:ext cx="5763116" cy="719556"/>
          </a:xfrm>
          <a:prstGeom prst="rect">
            <a:avLst/>
          </a:prstGeom>
        </p:spPr>
        <p:txBody>
          <a:bodyPr wrap="none">
            <a:spAutoFit/>
          </a:bodyPr>
          <a:lstStyle/>
          <a:p>
            <a:pPr marL="342900" indent="-342900">
              <a:lnSpc>
                <a:spcPct val="200000"/>
              </a:lnSpc>
              <a:spcAft>
                <a:spcPts val="1200"/>
              </a:spcAft>
              <a:buClr>
                <a:srgbClr val="B13528"/>
              </a:buClr>
              <a:buFont typeface="Wingdings" panose="05000000000000000000" pitchFamily="2" charset="2"/>
              <a:buChar char="n"/>
            </a:pPr>
            <a:r>
              <a:rPr lang="zh-CN" altLang="en-US" sz="2400" b="1" dirty="0">
                <a:solidFill>
                  <a:srgbClr val="B13528"/>
                </a:solidFill>
                <a:latin typeface="微软雅黑" panose="020B0503020204020204" pitchFamily="34" charset="-122"/>
                <a:ea typeface="微软雅黑" panose="020B0503020204020204" pitchFamily="34" charset="-122"/>
              </a:rPr>
              <a:t>以强基层为重点完善分级诊疗服务体系</a:t>
            </a:r>
            <a:endParaRPr lang="zh-CN" altLang="en-US" sz="2400" b="1" dirty="0">
              <a:solidFill>
                <a:srgbClr val="B13528"/>
              </a:solidFill>
              <a:latin typeface="微软雅黑" panose="020B0503020204020204" pitchFamily="34" charset="-122"/>
              <a:ea typeface="微软雅黑" panose="020B0503020204020204" pitchFamily="34" charset="-122"/>
            </a:endParaRPr>
          </a:p>
        </p:txBody>
      </p:sp>
      <p:pic>
        <p:nvPicPr>
          <p:cNvPr id="32" name="图片 31"/>
          <p:cNvPicPr>
            <a:picLocks noChangeAspect="1"/>
          </p:cNvPicPr>
          <p:nvPr/>
        </p:nvPicPr>
        <p:blipFill rotWithShape="1">
          <a:blip r:embed="rId1" cstate="print">
            <a:extLst>
              <a:ext uri="{28A0092B-C50C-407E-A947-70E740481C1C}">
                <a14:useLocalDpi xmlns:a14="http://schemas.microsoft.com/office/drawing/2010/main" val="0"/>
              </a:ext>
            </a:extLst>
          </a:blip>
          <a:srcRect l="13507" r="12856"/>
          <a:stretch>
            <a:fillRect/>
          </a:stretch>
        </p:blipFill>
        <p:spPr>
          <a:xfrm>
            <a:off x="7387245" y="2020604"/>
            <a:ext cx="2438400" cy="2483541"/>
          </a:xfrm>
          <a:prstGeom prst="rect">
            <a:avLst/>
          </a:prstGeom>
        </p:spPr>
      </p:pic>
      <p:sp>
        <p:nvSpPr>
          <p:cNvPr id="4" name="矩形 3"/>
          <p:cNvSpPr/>
          <p:nvPr/>
        </p:nvSpPr>
        <p:spPr>
          <a:xfrm>
            <a:off x="2145109" y="4839586"/>
            <a:ext cx="6096000" cy="719556"/>
          </a:xfrm>
          <a:prstGeom prst="rect">
            <a:avLst/>
          </a:prstGeom>
        </p:spPr>
        <p:txBody>
          <a:bodyPr>
            <a:spAutoFit/>
          </a:bodyPr>
          <a:lstStyle/>
          <a:p>
            <a:pPr>
              <a:lnSpc>
                <a:spcPct val="200000"/>
              </a:lnSpc>
              <a:spcAft>
                <a:spcPts val="1200"/>
              </a:spcAft>
              <a:buClr>
                <a:schemeClr val="bg1"/>
              </a:buClr>
            </a:pPr>
            <a:r>
              <a:rPr lang="zh-CN" altLang="en-US" sz="2400" b="1" dirty="0">
                <a:solidFill>
                  <a:srgbClr val="B13528"/>
                </a:solidFill>
                <a:latin typeface="微软雅黑" panose="020B0503020204020204" pitchFamily="34" charset="-122"/>
                <a:ea typeface="微软雅黑" panose="020B0503020204020204" pitchFamily="34" charset="-122"/>
              </a:rPr>
              <a:t>历史、意识、经济、地理、交通、信息</a:t>
            </a:r>
            <a:r>
              <a:rPr lang="en-US" altLang="zh-CN" sz="2400" b="1" dirty="0">
                <a:solidFill>
                  <a:srgbClr val="B13528"/>
                </a:solidFill>
                <a:latin typeface="微软雅黑" panose="020B0503020204020204" pitchFamily="34" charset="-122"/>
                <a:ea typeface="微软雅黑" panose="020B0503020204020204" pitchFamily="34" charset="-122"/>
              </a:rPr>
              <a:t>…</a:t>
            </a:r>
            <a:endParaRPr lang="zh-CN" altLang="en-US" sz="2400" b="1" dirty="0">
              <a:solidFill>
                <a:srgbClr val="B13528"/>
              </a:solidFill>
              <a:latin typeface="微软雅黑" panose="020B0503020204020204" pitchFamily="34" charset="-122"/>
              <a:ea typeface="微软雅黑" panose="020B0503020204020204" pitchFamily="34" charset="-122"/>
            </a:endParaRPr>
          </a:p>
        </p:txBody>
      </p:sp>
      <p:sp>
        <p:nvSpPr>
          <p:cNvPr id="49" name="任意多边形 48"/>
          <p:cNvSpPr/>
          <p:nvPr/>
        </p:nvSpPr>
        <p:spPr>
          <a:xfrm>
            <a:off x="845766" y="4839586"/>
            <a:ext cx="1090680" cy="1090680"/>
          </a:xfrm>
          <a:custGeom>
            <a:avLst/>
            <a:gdLst>
              <a:gd name="connsiteX0" fmla="*/ 0 w 2167466"/>
              <a:gd name="connsiteY0" fmla="*/ 361252 h 2167466"/>
              <a:gd name="connsiteX1" fmla="*/ 361252 w 2167466"/>
              <a:gd name="connsiteY1" fmla="*/ 0 h 2167466"/>
              <a:gd name="connsiteX2" fmla="*/ 1806214 w 2167466"/>
              <a:gd name="connsiteY2" fmla="*/ 0 h 2167466"/>
              <a:gd name="connsiteX3" fmla="*/ 2167466 w 2167466"/>
              <a:gd name="connsiteY3" fmla="*/ 361252 h 2167466"/>
              <a:gd name="connsiteX4" fmla="*/ 2167466 w 2167466"/>
              <a:gd name="connsiteY4" fmla="*/ 1806214 h 2167466"/>
              <a:gd name="connsiteX5" fmla="*/ 1806214 w 2167466"/>
              <a:gd name="connsiteY5" fmla="*/ 2167466 h 2167466"/>
              <a:gd name="connsiteX6" fmla="*/ 361252 w 2167466"/>
              <a:gd name="connsiteY6" fmla="*/ 2167466 h 2167466"/>
              <a:gd name="connsiteX7" fmla="*/ 0 w 2167466"/>
              <a:gd name="connsiteY7" fmla="*/ 1806214 h 2167466"/>
              <a:gd name="connsiteX8" fmla="*/ 0 w 2167466"/>
              <a:gd name="connsiteY8" fmla="*/ 361252 h 2167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67466" h="2167466">
                <a:moveTo>
                  <a:pt x="0" y="361252"/>
                </a:moveTo>
                <a:cubicBezTo>
                  <a:pt x="0" y="161738"/>
                  <a:pt x="161738" y="0"/>
                  <a:pt x="361252" y="0"/>
                </a:cubicBezTo>
                <a:lnTo>
                  <a:pt x="1806214" y="0"/>
                </a:lnTo>
                <a:cubicBezTo>
                  <a:pt x="2005728" y="0"/>
                  <a:pt x="2167466" y="161738"/>
                  <a:pt x="2167466" y="361252"/>
                </a:cubicBezTo>
                <a:lnTo>
                  <a:pt x="2167466" y="1806214"/>
                </a:lnTo>
                <a:cubicBezTo>
                  <a:pt x="2167466" y="2005728"/>
                  <a:pt x="2005728" y="2167466"/>
                  <a:pt x="1806214" y="2167466"/>
                </a:cubicBezTo>
                <a:lnTo>
                  <a:pt x="361252" y="2167466"/>
                </a:lnTo>
                <a:cubicBezTo>
                  <a:pt x="161738" y="2167466"/>
                  <a:pt x="0" y="2005728"/>
                  <a:pt x="0" y="1806214"/>
                </a:cubicBezTo>
                <a:lnTo>
                  <a:pt x="0" y="361252"/>
                </a:lnTo>
                <a:close/>
              </a:path>
            </a:pathLst>
          </a:custGeom>
          <a:solidFill>
            <a:srgbClr val="B13528"/>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84877" tIns="284877" rIns="284877" bIns="284877" numCol="1" spcCol="1270" anchor="ctr" anchorCtr="0">
            <a:noAutofit/>
          </a:bodyPr>
          <a:lstStyle/>
          <a:p>
            <a:pPr lvl="0" algn="ctr" defTabSz="2089150">
              <a:lnSpc>
                <a:spcPct val="90000"/>
              </a:lnSpc>
              <a:spcBef>
                <a:spcPct val="0"/>
              </a:spcBef>
              <a:spcAft>
                <a:spcPct val="35000"/>
              </a:spcAft>
            </a:pPr>
            <a:endParaRPr lang="zh-CN" altLang="en-US" sz="4700" kern="1200"/>
          </a:p>
        </p:txBody>
      </p:sp>
      <p:sp>
        <p:nvSpPr>
          <p:cNvPr id="50" name="KSO_Shape"/>
          <p:cNvSpPr/>
          <p:nvPr/>
        </p:nvSpPr>
        <p:spPr>
          <a:xfrm>
            <a:off x="1138602" y="4965252"/>
            <a:ext cx="505007" cy="839347"/>
          </a:xfrm>
          <a:custGeom>
            <a:avLst/>
            <a:gdLst>
              <a:gd name="connsiteX0" fmla="*/ 588566 w 1536700"/>
              <a:gd name="connsiteY0" fmla="*/ 2172931 h 2555648"/>
              <a:gd name="connsiteX1" fmla="*/ 588566 w 1536700"/>
              <a:gd name="connsiteY1" fmla="*/ 2232462 h 2555648"/>
              <a:gd name="connsiteX2" fmla="*/ 948135 w 1536700"/>
              <a:gd name="connsiteY2" fmla="*/ 2232462 h 2555648"/>
              <a:gd name="connsiteX3" fmla="*/ 948135 w 1536700"/>
              <a:gd name="connsiteY3" fmla="*/ 2172931 h 2555648"/>
              <a:gd name="connsiteX4" fmla="*/ 588566 w 1536700"/>
              <a:gd name="connsiteY4" fmla="*/ 2014319 h 2555648"/>
              <a:gd name="connsiteX5" fmla="*/ 588566 w 1536700"/>
              <a:gd name="connsiteY5" fmla="*/ 2073850 h 2555648"/>
              <a:gd name="connsiteX6" fmla="*/ 948135 w 1536700"/>
              <a:gd name="connsiteY6" fmla="*/ 2073850 h 2555648"/>
              <a:gd name="connsiteX7" fmla="*/ 948135 w 1536700"/>
              <a:gd name="connsiteY7" fmla="*/ 2014319 h 2555648"/>
              <a:gd name="connsiteX8" fmla="*/ 439655 w 1536700"/>
              <a:gd name="connsiteY8" fmla="*/ 1865655 h 2555648"/>
              <a:gd name="connsiteX9" fmla="*/ 1097045 w 1536700"/>
              <a:gd name="connsiteY9" fmla="*/ 1865655 h 2555648"/>
              <a:gd name="connsiteX10" fmla="*/ 1189236 w 1536700"/>
              <a:gd name="connsiteY10" fmla="*/ 1953225 h 2555648"/>
              <a:gd name="connsiteX11" fmla="*/ 1097045 w 1536700"/>
              <a:gd name="connsiteY11" fmla="*/ 2040795 h 2555648"/>
              <a:gd name="connsiteX12" fmla="*/ 1189236 w 1536700"/>
              <a:gd name="connsiteY12" fmla="*/ 2128365 h 2555648"/>
              <a:gd name="connsiteX13" fmla="*/ 1097045 w 1536700"/>
              <a:gd name="connsiteY13" fmla="*/ 2215935 h 2555648"/>
              <a:gd name="connsiteX14" fmla="*/ 1189236 w 1536700"/>
              <a:gd name="connsiteY14" fmla="*/ 2303505 h 2555648"/>
              <a:gd name="connsiteX15" fmla="*/ 1097045 w 1536700"/>
              <a:gd name="connsiteY15" fmla="*/ 2391075 h 2555648"/>
              <a:gd name="connsiteX16" fmla="*/ 948071 w 1536700"/>
              <a:gd name="connsiteY16" fmla="*/ 2391075 h 2555648"/>
              <a:gd name="connsiteX17" fmla="*/ 937297 w 1536700"/>
              <a:gd name="connsiteY17" fmla="*/ 2444188 h 2555648"/>
              <a:gd name="connsiteX18" fmla="*/ 768350 w 1536700"/>
              <a:gd name="connsiteY18" fmla="*/ 2555648 h 2555648"/>
              <a:gd name="connsiteX19" fmla="*/ 599403 w 1536700"/>
              <a:gd name="connsiteY19" fmla="*/ 2444188 h 2555648"/>
              <a:gd name="connsiteX20" fmla="*/ 588630 w 1536700"/>
              <a:gd name="connsiteY20" fmla="*/ 2391075 h 2555648"/>
              <a:gd name="connsiteX21" fmla="*/ 439655 w 1536700"/>
              <a:gd name="connsiteY21" fmla="*/ 2391075 h 2555648"/>
              <a:gd name="connsiteX22" fmla="*/ 347464 w 1536700"/>
              <a:gd name="connsiteY22" fmla="*/ 2303505 h 2555648"/>
              <a:gd name="connsiteX23" fmla="*/ 439655 w 1536700"/>
              <a:gd name="connsiteY23" fmla="*/ 2215935 h 2555648"/>
              <a:gd name="connsiteX24" fmla="*/ 347464 w 1536700"/>
              <a:gd name="connsiteY24" fmla="*/ 2128365 h 2555648"/>
              <a:gd name="connsiteX25" fmla="*/ 439655 w 1536700"/>
              <a:gd name="connsiteY25" fmla="*/ 2040795 h 2555648"/>
              <a:gd name="connsiteX26" fmla="*/ 347464 w 1536700"/>
              <a:gd name="connsiteY26" fmla="*/ 1953225 h 2555648"/>
              <a:gd name="connsiteX27" fmla="*/ 439655 w 1536700"/>
              <a:gd name="connsiteY27" fmla="*/ 1865655 h 2555648"/>
              <a:gd name="connsiteX28" fmla="*/ 768350 w 1536700"/>
              <a:gd name="connsiteY28" fmla="*/ 0 h 2555648"/>
              <a:gd name="connsiteX29" fmla="*/ 1536700 w 1536700"/>
              <a:gd name="connsiteY29" fmla="*/ 770343 h 2555648"/>
              <a:gd name="connsiteX30" fmla="*/ 1521090 w 1536700"/>
              <a:gd name="connsiteY30" fmla="*/ 925594 h 2555648"/>
              <a:gd name="connsiteX31" fmla="*/ 1491688 w 1536700"/>
              <a:gd name="connsiteY31" fmla="*/ 1020556 h 2555648"/>
              <a:gd name="connsiteX32" fmla="*/ 1491950 w 1536700"/>
              <a:gd name="connsiteY32" fmla="*/ 1020556 h 2555648"/>
              <a:gd name="connsiteX33" fmla="*/ 1140478 w 1536700"/>
              <a:gd name="connsiteY33" fmla="*/ 1823920 h 2555648"/>
              <a:gd name="connsiteX34" fmla="*/ 396222 w 1536700"/>
              <a:gd name="connsiteY34" fmla="*/ 1823920 h 2555648"/>
              <a:gd name="connsiteX35" fmla="*/ 44750 w 1536700"/>
              <a:gd name="connsiteY35" fmla="*/ 1020556 h 2555648"/>
              <a:gd name="connsiteX36" fmla="*/ 45012 w 1536700"/>
              <a:gd name="connsiteY36" fmla="*/ 1020556 h 2555648"/>
              <a:gd name="connsiteX37" fmla="*/ 15610 w 1536700"/>
              <a:gd name="connsiteY37" fmla="*/ 925594 h 2555648"/>
              <a:gd name="connsiteX38" fmla="*/ 0 w 1536700"/>
              <a:gd name="connsiteY38" fmla="*/ 770343 h 2555648"/>
              <a:gd name="connsiteX39" fmla="*/ 768350 w 1536700"/>
              <a:gd name="connsiteY39" fmla="*/ 0 h 2555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36700" h="2555648">
                <a:moveTo>
                  <a:pt x="588566" y="2172931"/>
                </a:moveTo>
                <a:lnTo>
                  <a:pt x="588566" y="2232462"/>
                </a:lnTo>
                <a:lnTo>
                  <a:pt x="948135" y="2232462"/>
                </a:lnTo>
                <a:lnTo>
                  <a:pt x="948135" y="2172931"/>
                </a:lnTo>
                <a:close/>
                <a:moveTo>
                  <a:pt x="588566" y="2014319"/>
                </a:moveTo>
                <a:lnTo>
                  <a:pt x="588566" y="2073850"/>
                </a:lnTo>
                <a:lnTo>
                  <a:pt x="948135" y="2073850"/>
                </a:lnTo>
                <a:lnTo>
                  <a:pt x="948135" y="2014319"/>
                </a:lnTo>
                <a:close/>
                <a:moveTo>
                  <a:pt x="439655" y="1865655"/>
                </a:moveTo>
                <a:lnTo>
                  <a:pt x="1097045" y="1865655"/>
                </a:lnTo>
                <a:cubicBezTo>
                  <a:pt x="1147961" y="1865655"/>
                  <a:pt x="1189236" y="1904861"/>
                  <a:pt x="1189236" y="1953225"/>
                </a:cubicBezTo>
                <a:cubicBezTo>
                  <a:pt x="1189236" y="2001589"/>
                  <a:pt x="1147961" y="2040795"/>
                  <a:pt x="1097045" y="2040795"/>
                </a:cubicBezTo>
                <a:cubicBezTo>
                  <a:pt x="1147961" y="2040795"/>
                  <a:pt x="1189236" y="2080001"/>
                  <a:pt x="1189236" y="2128365"/>
                </a:cubicBezTo>
                <a:cubicBezTo>
                  <a:pt x="1189236" y="2176729"/>
                  <a:pt x="1147961" y="2215935"/>
                  <a:pt x="1097045" y="2215935"/>
                </a:cubicBezTo>
                <a:cubicBezTo>
                  <a:pt x="1147961" y="2215935"/>
                  <a:pt x="1189236" y="2255141"/>
                  <a:pt x="1189236" y="2303505"/>
                </a:cubicBezTo>
                <a:cubicBezTo>
                  <a:pt x="1189236" y="2351869"/>
                  <a:pt x="1147961" y="2391075"/>
                  <a:pt x="1097045" y="2391075"/>
                </a:cubicBezTo>
                <a:lnTo>
                  <a:pt x="948071" y="2391075"/>
                </a:lnTo>
                <a:lnTo>
                  <a:pt x="937297" y="2444188"/>
                </a:lnTo>
                <a:cubicBezTo>
                  <a:pt x="909462" y="2509689"/>
                  <a:pt x="844299" y="2555648"/>
                  <a:pt x="768350" y="2555648"/>
                </a:cubicBezTo>
                <a:cubicBezTo>
                  <a:pt x="692402" y="2555648"/>
                  <a:pt x="627238" y="2509689"/>
                  <a:pt x="599403" y="2444188"/>
                </a:cubicBezTo>
                <a:lnTo>
                  <a:pt x="588630" y="2391075"/>
                </a:lnTo>
                <a:lnTo>
                  <a:pt x="439655" y="2391075"/>
                </a:lnTo>
                <a:cubicBezTo>
                  <a:pt x="388739" y="2391075"/>
                  <a:pt x="347464" y="2351869"/>
                  <a:pt x="347464" y="2303505"/>
                </a:cubicBezTo>
                <a:cubicBezTo>
                  <a:pt x="347464" y="2255141"/>
                  <a:pt x="388739" y="2215935"/>
                  <a:pt x="439655" y="2215935"/>
                </a:cubicBezTo>
                <a:cubicBezTo>
                  <a:pt x="388739" y="2215935"/>
                  <a:pt x="347464" y="2176729"/>
                  <a:pt x="347464" y="2128365"/>
                </a:cubicBezTo>
                <a:cubicBezTo>
                  <a:pt x="347464" y="2080001"/>
                  <a:pt x="388739" y="2040795"/>
                  <a:pt x="439655" y="2040795"/>
                </a:cubicBezTo>
                <a:cubicBezTo>
                  <a:pt x="388739" y="2040795"/>
                  <a:pt x="347464" y="2001589"/>
                  <a:pt x="347464" y="1953225"/>
                </a:cubicBezTo>
                <a:cubicBezTo>
                  <a:pt x="347464" y="1904861"/>
                  <a:pt x="388739" y="1865655"/>
                  <a:pt x="439655" y="1865655"/>
                </a:cubicBezTo>
                <a:close/>
                <a:moveTo>
                  <a:pt x="768350" y="0"/>
                </a:moveTo>
                <a:cubicBezTo>
                  <a:pt x="1192698" y="0"/>
                  <a:pt x="1536700" y="344894"/>
                  <a:pt x="1536700" y="770343"/>
                </a:cubicBezTo>
                <a:cubicBezTo>
                  <a:pt x="1536700" y="823524"/>
                  <a:pt x="1531325" y="875447"/>
                  <a:pt x="1521090" y="925594"/>
                </a:cubicBezTo>
                <a:lnTo>
                  <a:pt x="1491688" y="1020556"/>
                </a:lnTo>
                <a:lnTo>
                  <a:pt x="1491950" y="1020556"/>
                </a:lnTo>
                <a:lnTo>
                  <a:pt x="1140478" y="1823920"/>
                </a:lnTo>
                <a:lnTo>
                  <a:pt x="396222" y="1823920"/>
                </a:lnTo>
                <a:lnTo>
                  <a:pt x="44750" y="1020556"/>
                </a:lnTo>
                <a:lnTo>
                  <a:pt x="45012" y="1020556"/>
                </a:lnTo>
                <a:lnTo>
                  <a:pt x="15610" y="925594"/>
                </a:lnTo>
                <a:cubicBezTo>
                  <a:pt x="5375" y="875447"/>
                  <a:pt x="0" y="823524"/>
                  <a:pt x="0" y="770343"/>
                </a:cubicBezTo>
                <a:cubicBezTo>
                  <a:pt x="0" y="344894"/>
                  <a:pt x="344002" y="0"/>
                  <a:pt x="76835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tags/tag1.xml><?xml version="1.0" encoding="utf-8"?>
<p:tagLst xmlns:p="http://schemas.openxmlformats.org/presentationml/2006/main">
  <p:tag name="KSO_WM_TAG_VERSION" val="1.0"/>
  <p:tag name="KSO_WM_TEMPLATE_CATEGORY" val="preset"/>
  <p:tag name="KSO_WM_TEMPLATE_INDEX" val="1"/>
  <p:tag name="KSO_WM_UNIT_TYPE" val="a"/>
  <p:tag name="KSO_WM_UNIT_INDEX" val="1"/>
  <p:tag name="KSO_WM_UNIT_ID" val="150995211*a*1"/>
  <p:tag name="KSO_WM_UNIT_CLEAR" val="1"/>
  <p:tag name="KSO_WM_UNIT_LAYERLEVEL" val="1"/>
  <p:tag name="KSO_WM_UNIT_VALUE" val="22"/>
  <p:tag name="KSO_WM_UNIT_ISCONTENTSTITLE" val="0"/>
  <p:tag name="KSO_WM_UNIT_HIGHLIGHT" val="0"/>
  <p:tag name="KSO_WM_UNIT_COMPATIBLE" val="0"/>
  <p:tag name="KSO_WM_BEAUTIFY_FLAG" val="#wm#"/>
  <p:tag name="KSO_WM_UNIT_PRESET_TEXT" val="请在此处添加标题"/>
</p:tagLst>
</file>

<file path=ppt/tags/tag10.xml><?xml version="1.0" encoding="utf-8"?>
<p:tagLst xmlns:p="http://schemas.openxmlformats.org/presentationml/2006/main">
  <p:tag name="KSO_WM_TAG_VERSION" val="1.0"/>
  <p:tag name="KSO_WM_TEMPLATE_CATEGORY" val="preset"/>
  <p:tag name="KSO_WM_TEMPLATE_INDEX" val="1"/>
  <p:tag name="KSO_WM_UNIT_TYPE" val="l_h_f"/>
  <p:tag name="KSO_WM_UNIT_INDEX" val="1_2_1"/>
  <p:tag name="KSO_WM_UNIT_ID" val="150995249*l_h_f*1_2_1"/>
  <p:tag name="KSO_WM_UNIT_CLEAR" val="1"/>
  <p:tag name="KSO_WM_UNIT_LAYERLEVEL" val="1_1_1"/>
  <p:tag name="KSO_WM_UNIT_VALUE" val="40"/>
  <p:tag name="KSO_WM_UNIT_HIGHLIGHT" val="0"/>
  <p:tag name="KSO_WM_UNIT_COMPATIBLE" val="0"/>
  <p:tag name="KSO_WM_UNIT_PRESET_TEXT" val="请在此处添加文本"/>
  <p:tag name="KSO_WM_BEAUTIFY_FLAG" val="#wm#"/>
  <p:tag name="KSO_WM_DIAGRAM_GROUP_CODE" val="第五组"/>
  <p:tag name="KSO_WM_UNIT_LINE_FORE_SCHEMECOLOR_INDEX" val="14"/>
  <p:tag name="KSO_WM_UNIT_LINE_FILL_TYPE" val="2"/>
  <p:tag name="KSO_WM_UNIT_TEXT_FILL_FORE_SCHEMECOLOR_INDEX" val="13"/>
  <p:tag name="KSO_WM_UNIT_TEXT_FILL_TYPE" val="1"/>
  <p:tag name="KSO_WM_UNIT_USESOURCEFORMAT_APPLY" val="0"/>
</p:tagLst>
</file>

<file path=ppt/tags/tag11.xml><?xml version="1.0" encoding="utf-8"?>
<p:tagLst xmlns:p="http://schemas.openxmlformats.org/presentationml/2006/main">
  <p:tag name="KSO_WM_TAG_VERSION" val="1.0"/>
  <p:tag name="KSO_WM_TEMPLATE_CATEGORY" val="preset"/>
  <p:tag name="KSO_WM_TEMPLATE_INDEX" val="1"/>
  <p:tag name="KSO_WM_UNIT_TYPE" val="l_h_f"/>
  <p:tag name="KSO_WM_UNIT_INDEX" val="1_3_1"/>
  <p:tag name="KSO_WM_UNIT_ID" val="150995249*l_h_f*1_3_1"/>
  <p:tag name="KSO_WM_UNIT_CLEAR" val="1"/>
  <p:tag name="KSO_WM_UNIT_LAYERLEVEL" val="1_1_1"/>
  <p:tag name="KSO_WM_UNIT_VALUE" val="40"/>
  <p:tag name="KSO_WM_UNIT_HIGHLIGHT" val="0"/>
  <p:tag name="KSO_WM_UNIT_COMPATIBLE" val="0"/>
  <p:tag name="KSO_WM_UNIT_PRESET_TEXT" val="请在此处添加文本"/>
  <p:tag name="KSO_WM_BEAUTIFY_FLAG" val="#wm#"/>
  <p:tag name="KSO_WM_DIAGRAM_GROUP_CODE" val="第五组"/>
  <p:tag name="KSO_WM_UNIT_LINE_FORE_SCHEMECOLOR_INDEX" val="14"/>
  <p:tag name="KSO_WM_UNIT_LINE_FILL_TYPE" val="2"/>
  <p:tag name="KSO_WM_UNIT_TEXT_FILL_FORE_SCHEMECOLOR_INDEX" val="13"/>
  <p:tag name="KSO_WM_UNIT_TEXT_FILL_TYPE" val="1"/>
  <p:tag name="KSO_WM_UNIT_USESOURCEFORMAT_APPLY" val="0"/>
</p:tagLst>
</file>

<file path=ppt/tags/tag12.xml><?xml version="1.0" encoding="utf-8"?>
<p:tagLst xmlns:p="http://schemas.openxmlformats.org/presentationml/2006/main">
  <p:tag name="KSO_WM_TAG_VERSION" val="1.0"/>
  <p:tag name="KSO_WM_TEMPLATE_CATEGORY" val="preset"/>
  <p:tag name="KSO_WM_TEMPLATE_INDEX" val="1"/>
  <p:tag name="KSO_WM_UNIT_TYPE" val="l_h_f"/>
  <p:tag name="KSO_WM_UNIT_INDEX" val="1_4_1"/>
  <p:tag name="KSO_WM_UNIT_ID" val="150995249*l_h_f*1_4_1"/>
  <p:tag name="KSO_WM_UNIT_CLEAR" val="1"/>
  <p:tag name="KSO_WM_UNIT_LAYERLEVEL" val="1_1_1"/>
  <p:tag name="KSO_WM_UNIT_VALUE" val="40"/>
  <p:tag name="KSO_WM_UNIT_HIGHLIGHT" val="0"/>
  <p:tag name="KSO_WM_UNIT_COMPATIBLE" val="0"/>
  <p:tag name="KSO_WM_UNIT_PRESET_TEXT" val="请在此处添加文本"/>
  <p:tag name="KSO_WM_BEAUTIFY_FLAG" val="#wm#"/>
  <p:tag name="KSO_WM_DIAGRAM_GROUP_CODE" val="第五组"/>
  <p:tag name="KSO_WM_UNIT_LINE_FORE_SCHEMECOLOR_INDEX" val="14"/>
  <p:tag name="KSO_WM_UNIT_LINE_FILL_TYPE" val="2"/>
  <p:tag name="KSO_WM_UNIT_TEXT_FILL_FORE_SCHEMECOLOR_INDEX" val="13"/>
  <p:tag name="KSO_WM_UNIT_TEXT_FILL_TYPE" val="1"/>
  <p:tag name="KSO_WM_UNIT_USESOURCEFORMAT_APPLY" val="0"/>
</p:tagLst>
</file>

<file path=ppt/tags/tag13.xml><?xml version="1.0" encoding="utf-8"?>
<p:tagLst xmlns:p="http://schemas.openxmlformats.org/presentationml/2006/main">
  <p:tag name="KSO_WM_TAG_VERSION" val="1.0"/>
  <p:tag name="KSO_WM_TEMPLATE_CATEGORY" val="preset"/>
  <p:tag name="KSO_WM_TEMPLATE_INDEX" val="1"/>
  <p:tag name="KSO_WM_UNIT_TYPE" val="l_h_f"/>
  <p:tag name="KSO_WM_UNIT_INDEX" val="1_4_1"/>
  <p:tag name="KSO_WM_UNIT_ID" val="150995249*l_h_f*1_4_1"/>
  <p:tag name="KSO_WM_UNIT_CLEAR" val="1"/>
  <p:tag name="KSO_WM_UNIT_LAYERLEVEL" val="1_1_1"/>
  <p:tag name="KSO_WM_UNIT_VALUE" val="40"/>
  <p:tag name="KSO_WM_UNIT_HIGHLIGHT" val="0"/>
  <p:tag name="KSO_WM_UNIT_COMPATIBLE" val="0"/>
  <p:tag name="KSO_WM_UNIT_PRESET_TEXT" val="请在此处添加文本"/>
  <p:tag name="KSO_WM_BEAUTIFY_FLAG" val="#wm#"/>
  <p:tag name="KSO_WM_DIAGRAM_GROUP_CODE" val="第五组"/>
  <p:tag name="KSO_WM_UNIT_LINE_FORE_SCHEMECOLOR_INDEX" val="14"/>
  <p:tag name="KSO_WM_UNIT_LINE_FILL_TYPE" val="2"/>
  <p:tag name="KSO_WM_UNIT_TEXT_FILL_FORE_SCHEMECOLOR_INDEX" val="13"/>
  <p:tag name="KSO_WM_UNIT_TEXT_FILL_TYPE" val="1"/>
  <p:tag name="KSO_WM_UNIT_USESOURCEFORMAT_APPLY" val="0"/>
</p:tagLst>
</file>

<file path=ppt/tags/tag14.xml><?xml version="1.0" encoding="utf-8"?>
<p:tagLst xmlns:p="http://schemas.openxmlformats.org/presentationml/2006/main">
  <p:tag name="KSO_WM_SLIDE_ID" val="150995249"/>
  <p:tag name="KSO_WM_SLIDE_INDEX" val="26"/>
  <p:tag name="KSO_WM_SLIDE_ITEM_CNT" val="4"/>
  <p:tag name="KSO_WM_SLIDE_LAYOUT" val="a_l"/>
  <p:tag name="KSO_WM_SLIDE_LAYOUT_CNT" val="1_1"/>
  <p:tag name="KSO_WM_SLIDE_TYPE" val="contents"/>
  <p:tag name="KSO_WM_BEAUTIFY_FLAG" val="#wm#"/>
  <p:tag name="KSO_WM_TEMPLATE_CATEGORY" val="preset"/>
  <p:tag name="KSO_WM_TEMPLATE_INDEX" val="1"/>
  <p:tag name="KSO_WM_TAG_VERSION" val="1.0"/>
  <p:tag name="KSO_WM_DIAGRAM_GROUP_CODE" val="第五组"/>
</p:tagLst>
</file>

<file path=ppt/tags/tag2.xml><?xml version="1.0" encoding="utf-8"?>
<p:tagLst xmlns:p="http://schemas.openxmlformats.org/presentationml/2006/main">
  <p:tag name="KSO_WM_TAG_VERSION" val="1.0"/>
  <p:tag name="KSO_WM_TEMPLATE_CATEGORY" val="preset"/>
  <p:tag name="KSO_WM_TEMPLATE_INDEX" val="1"/>
  <p:tag name="KSO_WM_UNIT_TYPE" val="f"/>
  <p:tag name="KSO_WM_UNIT_INDEX" val="1"/>
  <p:tag name="KSO_WM_UNIT_ID" val="150995211*f*1"/>
  <p:tag name="KSO_WM_UNIT_CLEAR" val="1"/>
  <p:tag name="KSO_WM_UNIT_LAYERLEVEL" val="1"/>
  <p:tag name="KSO_WM_UNIT_VALUE" val="65"/>
  <p:tag name="KSO_WM_UNIT_HIGHLIGHT" val="0"/>
  <p:tag name="KSO_WM_UNIT_COMPATIBLE" val="0"/>
  <p:tag name="KSO_WM_BEAUTIFY_FLAG" val="#wm#"/>
  <p:tag name="KSO_WM_UNIT_PRESET_TEXT" val="请在此处添加文本"/>
</p:tagLst>
</file>

<file path=ppt/tags/tag3.xml><?xml version="1.0" encoding="utf-8"?>
<p:tagLst xmlns:p="http://schemas.openxmlformats.org/presentationml/2006/main">
  <p:tag name="KSO_WM_TAG_VERSION" val="1.0"/>
  <p:tag name="KSO_WM_TEMPLATE_CATEGORY" val="preset"/>
  <p:tag name="KSO_WM_TEMPLATE_INDEX" val="1"/>
  <p:tag name="KSO_WM_UNIT_TYPE" val="f"/>
  <p:tag name="KSO_WM_UNIT_INDEX" val="2"/>
  <p:tag name="KSO_WM_UNIT_ID" val="150995211*f*2"/>
  <p:tag name="KSO_WM_UNIT_CLEAR" val="1"/>
  <p:tag name="KSO_WM_UNIT_LAYERLEVEL" val="1"/>
  <p:tag name="KSO_WM_UNIT_VALUE" val="65"/>
  <p:tag name="KSO_WM_UNIT_HIGHLIGHT" val="0"/>
  <p:tag name="KSO_WM_UNIT_COMPATIBLE" val="0"/>
  <p:tag name="KSO_WM_BEAUTIFY_FLAG" val="#wm#"/>
  <p:tag name="KSO_WM_UNIT_PRESET_TEXT" val="请在此处添加文本"/>
</p:tagLst>
</file>

<file path=ppt/tags/tag4.xml><?xml version="1.0" encoding="utf-8"?>
<p:tagLst xmlns:p="http://schemas.openxmlformats.org/presentationml/2006/main">
  <p:tag name="KSO_WM_TAG_VERSION" val="1.0"/>
  <p:tag name="KSO_WM_TEMPLATE_CATEGORY" val="preset"/>
  <p:tag name="KSO_WM_TEMPLATE_INDEX" val="1"/>
  <p:tag name="KSO_WM_UNIT_TYPE" val="d"/>
  <p:tag name="KSO_WM_UNIT_INDEX" val="2"/>
  <p:tag name="KSO_WM_UNIT_ID" val="150995211*d*2"/>
  <p:tag name="KSO_WM_UNIT_CLEAR" val="0"/>
  <p:tag name="KSO_WM_UNIT_LAYERLEVEL" val="1"/>
  <p:tag name="KSO_WM_UNIT_VALUE" val="579*1460"/>
  <p:tag name="KSO_WM_UNIT_HIGHLIGHT" val="0"/>
  <p:tag name="KSO_WM_UNIT_COMPATIBLE" val="0"/>
  <p:tag name="KSO_WM_BEAUTIFY_FLAG" val="#wm#"/>
</p:tagLst>
</file>

<file path=ppt/tags/tag5.xml><?xml version="1.0" encoding="utf-8"?>
<p:tagLst xmlns:p="http://schemas.openxmlformats.org/presentationml/2006/main">
  <p:tag name="KSO_WM_TAG_VERSION" val="1.0"/>
  <p:tag name="KSO_WM_TEMPLATE_CATEGORY" val="preset"/>
  <p:tag name="KSO_WM_TEMPLATE_INDEX" val="1"/>
  <p:tag name="KSO_WM_UNIT_TYPE" val="d"/>
  <p:tag name="KSO_WM_UNIT_INDEX" val="1"/>
  <p:tag name="KSO_WM_UNIT_ID" val="150995211*d*1"/>
  <p:tag name="KSO_WM_UNIT_CLEAR" val="0"/>
  <p:tag name="KSO_WM_UNIT_LAYERLEVEL" val="1"/>
  <p:tag name="KSO_WM_UNIT_VALUE" val="579*1460"/>
  <p:tag name="KSO_WM_UNIT_HIGHLIGHT" val="0"/>
  <p:tag name="KSO_WM_UNIT_COMPATIBLE" val="0"/>
  <p:tag name="KSO_WM_BEAUTIFY_FLAG" val="#wm#"/>
</p:tagLst>
</file>

<file path=ppt/tags/tag6.xml><?xml version="1.0" encoding="utf-8"?>
<p:tagLst xmlns:p="http://schemas.openxmlformats.org/presentationml/2006/main">
  <p:tag name="KSO_WM_TAG_VERSION" val="1.0"/>
  <p:tag name="KSO_WM_TEMPLATE_CATEGORY" val="preset"/>
  <p:tag name="KSO_WM_TEMPLATE_INDEX" val="1"/>
  <p:tag name="KSO_WM_UNIT_TYPE" val="f"/>
  <p:tag name="KSO_WM_UNIT_INDEX" val="2"/>
  <p:tag name="KSO_WM_UNIT_ID" val="150995211*f*2"/>
  <p:tag name="KSO_WM_UNIT_CLEAR" val="1"/>
  <p:tag name="KSO_WM_UNIT_LAYERLEVEL" val="1"/>
  <p:tag name="KSO_WM_UNIT_VALUE" val="65"/>
  <p:tag name="KSO_WM_UNIT_HIGHLIGHT" val="0"/>
  <p:tag name="KSO_WM_UNIT_COMPATIBLE" val="0"/>
  <p:tag name="KSO_WM_BEAUTIFY_FLAG" val="#wm#"/>
  <p:tag name="KSO_WM_UNIT_PRESET_TEXT" val="请在此处添加文本"/>
</p:tagLst>
</file>

<file path=ppt/tags/tag7.xml><?xml version="1.0" encoding="utf-8"?>
<p:tagLst xmlns:p="http://schemas.openxmlformats.org/presentationml/2006/main">
  <p:tag name="KSO_WM_SLIDE_ID" val="150995211"/>
  <p:tag name="KSO_WM_SLIDE_INDEX" val="20"/>
  <p:tag name="KSO_WM_SLIDE_ITEM_CNT" val="4"/>
  <p:tag name="KSO_WM_SLIDE_LAYOUT" val="a_f_d"/>
  <p:tag name="KSO_WM_SLIDE_LAYOUT_CNT" val="1_2_2"/>
  <p:tag name="KSO_WM_SLIDE_TYPE" val="text"/>
  <p:tag name="KSO_WM_BEAUTIFY_FLAG" val="#wm#"/>
  <p:tag name="KSO_WM_SLIDE_POSITION" val="66*123"/>
  <p:tag name="KSO_WM_SLIDE_SIZE" val="828*339"/>
  <p:tag name="KSO_WM_TEMPLATE_CATEGORY" val="preset"/>
  <p:tag name="KSO_WM_TEMPLATE_INDEX" val="1"/>
  <p:tag name="KSO_WM_TAG_VERSION" val="1.0"/>
</p:tagLst>
</file>

<file path=ppt/tags/tag8.xml><?xml version="1.0" encoding="utf-8"?>
<p:tagLst xmlns:p="http://schemas.openxmlformats.org/presentationml/2006/main">
  <p:tag name="KSO_WM_TAG_VERSION" val="1.0"/>
  <p:tag name="KSO_WM_TEMPLATE_CATEGORY" val="preset"/>
  <p:tag name="KSO_WM_TEMPLATE_INDEX" val="1"/>
  <p:tag name="KSO_WM_UNIT_TYPE" val="a"/>
  <p:tag name="KSO_WM_UNIT_INDEX" val="1"/>
  <p:tag name="KSO_WM_UNIT_ID" val="150995249*a*1"/>
  <p:tag name="KSO_WM_UNIT_CLEAR" val="1"/>
  <p:tag name="KSO_WM_UNIT_LAYERLEVEL" val="1"/>
  <p:tag name="KSO_WM_UNIT_ISCONTENTSTITLE" val="1"/>
  <p:tag name="KSO_WM_UNIT_VALUE" val="40"/>
  <p:tag name="KSO_WM_UNIT_HIGHLIGHT" val="0"/>
  <p:tag name="KSO_WM_UNIT_COMPATIBLE" val="0"/>
  <p:tag name="KSO_WM_UNIT_PRESET_TEXT" val="请在此处添加标题"/>
  <p:tag name="KSO_WM_BEAUTIFY_FLAG" val="#wm#"/>
</p:tagLst>
</file>

<file path=ppt/tags/tag9.xml><?xml version="1.0" encoding="utf-8"?>
<p:tagLst xmlns:p="http://schemas.openxmlformats.org/presentationml/2006/main">
  <p:tag name="KSO_WM_TAG_VERSION" val="1.0"/>
  <p:tag name="KSO_WM_TEMPLATE_CATEGORY" val="preset"/>
  <p:tag name="KSO_WM_TEMPLATE_INDEX" val="1"/>
  <p:tag name="KSO_WM_UNIT_TYPE" val="l_h_f"/>
  <p:tag name="KSO_WM_UNIT_INDEX" val="1_1_1"/>
  <p:tag name="KSO_WM_UNIT_ID" val="150995249*l_h_f*1_1_1"/>
  <p:tag name="KSO_WM_UNIT_CLEAR" val="1"/>
  <p:tag name="KSO_WM_UNIT_LAYERLEVEL" val="1_1_1"/>
  <p:tag name="KSO_WM_UNIT_VALUE" val="40"/>
  <p:tag name="KSO_WM_UNIT_HIGHLIGHT" val="0"/>
  <p:tag name="KSO_WM_UNIT_COMPATIBLE" val="0"/>
  <p:tag name="KSO_WM_UNIT_PRESET_TEXT" val="请在此处添加文本"/>
  <p:tag name="KSO_WM_BEAUTIFY_FLAG" val="#wm#"/>
  <p:tag name="KSO_WM_DIAGRAM_GROUP_CODE" val="第五组"/>
  <p:tag name="KSO_WM_UNIT_LINE_FORE_SCHEMECOLOR_INDEX" val="14"/>
  <p:tag name="KSO_WM_UNIT_LINE_FILL_TYPE" val="2"/>
  <p:tag name="KSO_WM_UNIT_TEXT_FILL_FORE_SCHEMECOLOR_INDEX" val="13"/>
  <p:tag name="KSO_WM_UNIT_TEXT_FILL_TYPE" val="1"/>
  <p:tag name="KSO_WM_UNIT_USESOURCEFORMAT_APPLY" val="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4057</Words>
  <Application>WPS 演示</Application>
  <PresentationFormat>自定义</PresentationFormat>
  <Paragraphs>657</Paragraphs>
  <Slides>33</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33</vt:i4>
      </vt:variant>
    </vt:vector>
  </HeadingPairs>
  <TitlesOfParts>
    <vt:vector size="48" baseType="lpstr">
      <vt:lpstr>Arial</vt:lpstr>
      <vt:lpstr>宋体</vt:lpstr>
      <vt:lpstr>Wingdings</vt:lpstr>
      <vt:lpstr>微软雅黑</vt:lpstr>
      <vt:lpstr>Impact</vt:lpstr>
      <vt:lpstr>幼圆</vt:lpstr>
      <vt:lpstr>Calibri</vt:lpstr>
      <vt:lpstr>Arial Unicode MS</vt:lpstr>
      <vt:lpstr>Calibri Light</vt:lpstr>
      <vt:lpstr>Verdana</vt:lpstr>
      <vt:lpstr>隶书</vt:lpstr>
      <vt:lpstr>黑体</vt:lpstr>
      <vt:lpstr>Franklin Gothic Book</vt:lpstr>
      <vt:lpstr>Times New Roman</vt:lpstr>
      <vt:lpstr>Office 主题</vt:lpstr>
      <vt:lpstr>PowerPoint 演示文稿</vt:lpstr>
      <vt:lpstr>PowerPoint 演示文稿</vt:lpstr>
      <vt:lpstr>缘起</vt:lpstr>
      <vt:lpstr>PowerPoint 演示文稿</vt:lpstr>
      <vt:lpstr>PowerPoint 演示文稿</vt:lpstr>
      <vt:lpstr>PowerPoint 演示文稿</vt:lpstr>
      <vt:lpstr>PowerPoint 演示文稿</vt:lpstr>
      <vt:lpstr>分级诊疗</vt:lpstr>
      <vt:lpstr>《关于推进分级诊疗制度建设的指导意见》</vt:lpstr>
      <vt:lpstr>北京医改三个月效果初显</vt:lpstr>
      <vt:lpstr>新形势，新医改，新机遇</vt:lpstr>
      <vt:lpstr>现实中的挑战</vt:lpstr>
      <vt:lpstr>PowerPoint 演示文稿</vt:lpstr>
      <vt:lpstr>全科医学的特点</vt:lpstr>
      <vt:lpstr>医学模式的转变：分久必合</vt:lpstr>
      <vt:lpstr>全科与专科的比较</vt:lpstr>
      <vt:lpstr>时间、空间、人间、职能、疾病的边界</vt:lpstr>
      <vt:lpstr>PowerPoint 演示文稿</vt:lpstr>
      <vt:lpstr>PowerPoint 演示文稿</vt:lpstr>
      <vt:lpstr>PowerPoint 演示文稿</vt:lpstr>
      <vt:lpstr>新形势下的学科定位</vt:lpstr>
      <vt:lpstr>以社区为平台，实现慢性病防控有效运转</vt:lpstr>
      <vt:lpstr>PowerPoint 演示文稿</vt:lpstr>
      <vt:lpstr>社区用药现状</vt:lpstr>
      <vt:lpstr>PowerPoint 演示文稿</vt:lpstr>
      <vt:lpstr>诊疗模式与疾病管理-要适应医改的大趋势</vt:lpstr>
      <vt:lpstr>诊疗模式与疾病管理-要适应医改的大趋势</vt:lpstr>
      <vt:lpstr>组建慢性病分级管理团队</vt:lpstr>
      <vt:lpstr>三级医院在慢病管理中的定位</vt:lpstr>
      <vt:lpstr>通过团队促进学科间融合</vt:lpstr>
      <vt:lpstr>做好充分准备</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向阳花儿PPT</dc:creator>
  <cp:lastModifiedBy>Administrator</cp:lastModifiedBy>
  <cp:revision>396</cp:revision>
  <dcterms:created xsi:type="dcterms:W3CDTF">2014-08-08T03:06:00Z</dcterms:created>
  <dcterms:modified xsi:type="dcterms:W3CDTF">2017-11-23T15:47:08Z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2052-10.1.0.6930</vt:lpwstr>
  </property>
</Properties>
</file>

<file path=docProps/thumbnail.jpeg>
</file>